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6A1F9-4E82-4F50-AEF4-4776E2DDE2EC}" type="datetimeFigureOut">
              <a:rPr lang="zh-TW" altLang="en-US" smtClean="0"/>
              <a:t>2024/1/17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AD43-459A-49AE-9318-41ACA3D6C0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19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73143-7965-4D02-9D10-C09B76B49595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0993D-4FAA-4705-A944-63314832DFAF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73143-7965-4D02-9D10-C09B76B49595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FBD6-56E7-4594-AE38-2318DD161017}" type="datetime1">
              <a:rPr lang="zh-TW" altLang="en-US" smtClean="0">
                <a:solidFill>
                  <a:srgbClr val="1F497D"/>
                </a:solidFill>
              </a:rPr>
              <a:pPr/>
              <a:t>2024/1/17</a:t>
            </a:fld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B5A530B-8175-42E9-BC6B-1D207458E6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2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709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C457-CDA1-416C-8875-62F033550293}" type="datetime1">
              <a:rPr lang="zh-TW" altLang="en-US" smtClean="0">
                <a:solidFill>
                  <a:srgbClr val="1F497D"/>
                </a:solidFill>
              </a:rPr>
              <a:pPr/>
              <a:t>2024/1/17</a:t>
            </a:fld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530B-8175-42E9-BC6B-1D207458E6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69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A6B7-86C0-428F-B5B7-AA9F0D9AB466}" type="datetime1">
              <a:rPr lang="zh-TW" altLang="en-US" smtClean="0">
                <a:solidFill>
                  <a:srgbClr val="1F497D"/>
                </a:solidFill>
              </a:rPr>
              <a:pPr/>
              <a:t>2024/1/17</a:t>
            </a:fld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530B-8175-42E9-BC6B-1D207458E6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81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183E-734C-4838-8284-D8883BD9F1D9}" type="datetime1">
              <a:rPr lang="zh-TW" altLang="en-US" smtClean="0">
                <a:solidFill>
                  <a:srgbClr val="1F497D"/>
                </a:solidFill>
              </a:rPr>
              <a:pPr/>
              <a:t>2024/1/17</a:t>
            </a:fld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530B-8175-42E9-BC6B-1D207458E6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234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783D-BE1C-4751-9E66-2C30B3CD750F}" type="datetime1">
              <a:rPr lang="zh-TW" altLang="en-US" smtClean="0">
                <a:solidFill>
                  <a:srgbClr val="1F497D"/>
                </a:solidFill>
              </a:rPr>
              <a:pPr/>
              <a:t>2024/1/17</a:t>
            </a:fld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147" y="2341476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5A530B-8175-42E9-BC6B-1D207458E6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14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1CBE-EA50-4459-8F9C-0ABBD2D96684}" type="datetime1">
              <a:rPr lang="zh-TW" altLang="en-US" smtClean="0">
                <a:solidFill>
                  <a:srgbClr val="1F497D"/>
                </a:solidFill>
              </a:rPr>
              <a:pPr/>
              <a:t>2024/1/17</a:t>
            </a:fld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530B-8175-42E9-BC6B-1D207458E6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040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35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35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E048-4DB7-43EF-B29A-F06FF41E276E}" type="datetime1">
              <a:rPr lang="zh-TW" altLang="en-US" smtClean="0">
                <a:solidFill>
                  <a:srgbClr val="1F497D"/>
                </a:solidFill>
              </a:rPr>
              <a:pPr/>
              <a:t>2024/1/17</a:t>
            </a:fld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530B-8175-42E9-BC6B-1D207458E6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394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E3AB-4085-4E1A-97B5-EE802FC4F70A}" type="datetime1">
              <a:rPr lang="zh-TW" altLang="en-US" smtClean="0">
                <a:solidFill>
                  <a:srgbClr val="1F497D"/>
                </a:solidFill>
              </a:rPr>
              <a:pPr/>
              <a:t>2024/1/17</a:t>
            </a:fld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530B-8175-42E9-BC6B-1D207458E6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56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50D8-76DC-4B42-8E1F-3AC1B7791FA1}" type="datetime1">
              <a:rPr lang="zh-TW" altLang="en-US" smtClean="0">
                <a:solidFill>
                  <a:srgbClr val="1F497D"/>
                </a:solidFill>
              </a:rPr>
              <a:pPr/>
              <a:t>2024/1/17</a:t>
            </a:fld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530B-8175-42E9-BC6B-1D207458E6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69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A782-BA54-45C0-9E52-CA71F4C83A47}" type="datetime1">
              <a:rPr lang="zh-TW" altLang="en-US" smtClean="0">
                <a:solidFill>
                  <a:srgbClr val="1F497D"/>
                </a:solidFill>
              </a:rPr>
              <a:pPr/>
              <a:t>2024/1/17</a:t>
            </a:fld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530B-8175-42E9-BC6B-1D207458E6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077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8FC5-4B25-4FD9-8AB7-C679FB845C0F}" type="datetime1">
              <a:rPr lang="zh-TW" altLang="en-US" smtClean="0">
                <a:solidFill>
                  <a:srgbClr val="1F497D"/>
                </a:solidFill>
              </a:rPr>
              <a:pPr/>
              <a:t>2024/1/17</a:t>
            </a:fld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5A530B-8175-42E9-BC6B-1D207458E6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508" y="465047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511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9306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lIns="91435" tIns="45718" rIns="91435" bIns="91435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lIns="91435" tIns="45718" rIns="91435" bIns="45718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1"/>
            <a:ext cx="2476500" cy="476250"/>
          </a:xfrm>
          <a:prstGeom prst="rect">
            <a:avLst/>
          </a:prstGeom>
        </p:spPr>
        <p:txBody>
          <a:bodyPr lIns="91435" tIns="45718" rIns="91435" bIns="45718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353"/>
            <a:fld id="{894B3945-66A1-43E5-B53F-83277623D7AE}" type="datetime1">
              <a:rPr lang="zh-TW" altLang="en-US" smtClean="0">
                <a:solidFill>
                  <a:srgbClr val="1F497D"/>
                </a:solidFill>
              </a:rPr>
              <a:pPr defTabSz="914353"/>
              <a:t>2024/1/17</a:t>
            </a:fld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lIns="91435" tIns="45718" rIns="91435" bIns="45718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353"/>
            <a:endParaRPr lang="zh-TW" altLang="en-US">
              <a:solidFill>
                <a:srgbClr val="1F497D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3"/>
            <a:fld id="{9B5A530B-8175-42E9-BC6B-1D207458E680}" type="slidenum">
              <a:rPr lang="zh-TW" altLang="en-US" smtClean="0"/>
              <a:pPr defTabSz="914353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04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06" indent="-274306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2" indent="-228588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18" indent="-228588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24" indent="-228588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indent="-228588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835" indent="-228588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141" indent="-228588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448" indent="-228588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754" indent="-228588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2996953"/>
            <a:ext cx="6400800" cy="33969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/>
              <a:t>ANNALS of  Neurology 2021;00:1–15</a:t>
            </a:r>
          </a:p>
          <a:p>
            <a:r>
              <a:rPr lang="en-US" altLang="zh-TW" sz="2100" dirty="0" err="1">
                <a:solidFill>
                  <a:srgbClr val="0070C0"/>
                </a:solidFill>
              </a:rPr>
              <a:t>Yun</a:t>
            </a:r>
            <a:r>
              <a:rPr lang="en-US" altLang="zh-TW" sz="2100" dirty="0">
                <a:solidFill>
                  <a:srgbClr val="0070C0"/>
                </a:solidFill>
              </a:rPr>
              <a:t>-Chu Lin, MS, Yi-Chen Lai, MS, Ping Chou, MS, </a:t>
            </a:r>
            <a:r>
              <a:rPr lang="en-US" altLang="zh-TW" sz="2100" dirty="0" err="1">
                <a:solidFill>
                  <a:srgbClr val="0070C0"/>
                </a:solidFill>
              </a:rPr>
              <a:t>Shu</a:t>
            </a:r>
            <a:r>
              <a:rPr lang="en-US" altLang="zh-TW" sz="2100" dirty="0">
                <a:solidFill>
                  <a:srgbClr val="0070C0"/>
                </a:solidFill>
              </a:rPr>
              <a:t>-Wei </a:t>
            </a:r>
            <a:r>
              <a:rPr lang="en-US" altLang="zh-TW" sz="2100" dirty="0" err="1">
                <a:solidFill>
                  <a:srgbClr val="0070C0"/>
                </a:solidFill>
              </a:rPr>
              <a:t>Hsueh</a:t>
            </a:r>
            <a:r>
              <a:rPr lang="en-US" altLang="zh-TW" sz="2100" dirty="0">
                <a:solidFill>
                  <a:srgbClr val="0070C0"/>
                </a:solidFill>
              </a:rPr>
              <a:t>, MS,</a:t>
            </a:r>
          </a:p>
          <a:p>
            <a:r>
              <a:rPr lang="de-DE" altLang="zh-TW" sz="2100" dirty="0">
                <a:solidFill>
                  <a:srgbClr val="0070C0"/>
                </a:solidFill>
              </a:rPr>
              <a:t>Tien-Hung Lin, BS, Chen-Syuan Huang, PhD, Ren-Wei Wang, MS,</a:t>
            </a:r>
          </a:p>
          <a:p>
            <a:r>
              <a:rPr lang="en-US" altLang="zh-TW" sz="2100" dirty="0" err="1">
                <a:solidFill>
                  <a:srgbClr val="0070C0"/>
                </a:solidFill>
              </a:rPr>
              <a:t>Ya</a:t>
            </a:r>
            <a:r>
              <a:rPr lang="en-US" altLang="zh-TW" sz="2100" dirty="0">
                <a:solidFill>
                  <a:srgbClr val="0070C0"/>
                </a:solidFill>
              </a:rPr>
              <a:t>-Chin Yang, PhD , and Chung-Chin </a:t>
            </a:r>
            <a:r>
              <a:rPr lang="en-US" altLang="zh-TW" sz="2100" dirty="0" err="1">
                <a:solidFill>
                  <a:srgbClr val="0070C0"/>
                </a:solidFill>
              </a:rPr>
              <a:t>Kuo</a:t>
            </a:r>
            <a:r>
              <a:rPr lang="en-US" altLang="zh-TW" sz="2100" dirty="0">
                <a:solidFill>
                  <a:srgbClr val="0070C0"/>
                </a:solidFill>
              </a:rPr>
              <a:t>, MD, PhD</a:t>
            </a:r>
            <a:endParaRPr lang="en-US" altLang="zh-TW" sz="2100" dirty="0">
              <a:solidFill>
                <a:srgbClr val="0070C0"/>
              </a:solidFill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dirty="0" smtClean="0"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ea typeface="標楷體" pitchFamily="65" charset="-120"/>
              </a:rPr>
              <a:t>Speaker</a:t>
            </a:r>
            <a:r>
              <a:rPr lang="zh-TW" altLang="en-US" sz="2800" dirty="0">
                <a:ea typeface="標楷體" pitchFamily="65" charset="-120"/>
              </a:rPr>
              <a:t>：</a:t>
            </a:r>
            <a:r>
              <a:rPr lang="en-US" altLang="zh-TW" sz="2800" dirty="0" err="1">
                <a:ea typeface="標楷體" pitchFamily="65" charset="-120"/>
              </a:rPr>
              <a:t>Yun</a:t>
            </a:r>
            <a:r>
              <a:rPr lang="en-US" altLang="zh-TW" sz="2800" dirty="0">
                <a:ea typeface="標楷體" pitchFamily="65" charset="-120"/>
              </a:rPr>
              <a:t>-Chu</a:t>
            </a:r>
            <a:r>
              <a:rPr lang="zh-TW" altLang="en-US" sz="2800" dirty="0">
                <a:ea typeface="標楷體" pitchFamily="65" charset="-120"/>
              </a:rPr>
              <a:t> </a:t>
            </a:r>
            <a:r>
              <a:rPr lang="en-US" altLang="zh-TW" sz="2800" dirty="0">
                <a:ea typeface="標楷體" pitchFamily="65" charset="-120"/>
              </a:rPr>
              <a:t>Lin  M.S.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ea typeface="標楷體" pitchFamily="65" charset="-120"/>
              </a:rPr>
              <a:t>Date</a:t>
            </a:r>
            <a:r>
              <a:rPr lang="zh-TW" altLang="en-US" sz="2800" dirty="0">
                <a:ea typeface="標楷體" pitchFamily="65" charset="-120"/>
              </a:rPr>
              <a:t>：</a:t>
            </a:r>
            <a:r>
              <a:rPr lang="en-US" altLang="zh-TW" sz="2800" dirty="0">
                <a:ea typeface="標楷體" pitchFamily="65" charset="-120"/>
              </a:rPr>
              <a:t>2023.10.28</a:t>
            </a:r>
            <a:endParaRPr lang="zh-TW" altLang="en-US" sz="2800" dirty="0"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1526927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FFC000"/>
                </a:solidFill>
                <a:latin typeface="Garamond" pitchFamily="18" charset="0"/>
                <a:ea typeface="標楷體" pitchFamily="65" charset="-120"/>
              </a:rPr>
              <a:t>How Can an </a:t>
            </a:r>
            <a:r>
              <a:rPr lang="en-US" altLang="zh-TW" dirty="0" smtClean="0">
                <a:solidFill>
                  <a:srgbClr val="FFC000"/>
                </a:solidFill>
                <a:latin typeface="Garamond" pitchFamily="18" charset="0"/>
              </a:rPr>
              <a:t>Na</a:t>
            </a:r>
            <a:r>
              <a:rPr lang="en-US" altLang="zh-TW" baseline="30000" dirty="0" smtClean="0">
                <a:solidFill>
                  <a:srgbClr val="FFC000"/>
                </a:solidFill>
                <a:latin typeface="Garamond" pitchFamily="18" charset="0"/>
              </a:rPr>
              <a:t>+ </a:t>
            </a:r>
            <a:r>
              <a:rPr lang="en-US" altLang="zh-TW" dirty="0" smtClean="0">
                <a:solidFill>
                  <a:srgbClr val="FFC000"/>
                </a:solidFill>
                <a:latin typeface="Garamond" pitchFamily="18" charset="0"/>
                <a:ea typeface="標楷體" pitchFamily="65" charset="-120"/>
              </a:rPr>
              <a:t>Channel Inhibitor Ameliorate Seizures in Lennox-</a:t>
            </a:r>
            <a:r>
              <a:rPr lang="en-US" altLang="zh-TW" dirty="0" err="1" smtClean="0">
                <a:solidFill>
                  <a:srgbClr val="FFC000"/>
                </a:solidFill>
                <a:latin typeface="Garamond" pitchFamily="18" charset="0"/>
                <a:ea typeface="標楷體" pitchFamily="65" charset="-120"/>
              </a:rPr>
              <a:t>Gastaut</a:t>
            </a:r>
            <a:r>
              <a:rPr lang="en-US" altLang="zh-TW" dirty="0" smtClean="0">
                <a:solidFill>
                  <a:srgbClr val="FFC000"/>
                </a:solidFill>
                <a:latin typeface="Garamond" pitchFamily="18" charset="0"/>
                <a:ea typeface="標楷體" pitchFamily="65" charset="-120"/>
              </a:rPr>
              <a:t> Syndrome?</a:t>
            </a:r>
            <a:endParaRPr lang="zh-TW" altLang="en-US" dirty="0">
              <a:solidFill>
                <a:srgbClr val="FFC000"/>
              </a:solidFill>
              <a:latin typeface="Garamond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88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84958"/>
          <a:stretch>
            <a:fillRect/>
          </a:stretch>
        </p:blipFill>
        <p:spPr bwMode="auto">
          <a:xfrm>
            <a:off x="251521" y="5301209"/>
            <a:ext cx="4501795" cy="99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群組 27"/>
          <p:cNvGrpSpPr/>
          <p:nvPr/>
        </p:nvGrpSpPr>
        <p:grpSpPr>
          <a:xfrm>
            <a:off x="251520" y="2996952"/>
            <a:ext cx="5040560" cy="1368152"/>
            <a:chOff x="395536" y="3068960"/>
            <a:chExt cx="5328592" cy="1368152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8200" t="46718" b="34204"/>
            <a:stretch>
              <a:fillRect/>
            </a:stretch>
          </p:blipFill>
          <p:spPr bwMode="auto">
            <a:xfrm>
              <a:off x="395536" y="3068960"/>
              <a:ext cx="960378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65434" r="-4139" b="15042"/>
            <a:stretch>
              <a:fillRect/>
            </a:stretch>
          </p:blipFill>
          <p:spPr bwMode="auto">
            <a:xfrm>
              <a:off x="1355643" y="3092206"/>
              <a:ext cx="4368485" cy="133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8BF8-8803-4157-AD6C-38763B488CC8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0" y="0"/>
            <a:ext cx="9144000" cy="796950"/>
          </a:xfrm>
          <a:prstGeom prst="rect">
            <a:avLst/>
          </a:prstGeom>
        </p:spPr>
        <p:txBody>
          <a:bodyPr lIns="91435" tIns="45718" rIns="91435" bIns="91435" anchor="ctr" anchorCtr="0">
            <a:normAutofit/>
          </a:bodyPr>
          <a:lstStyle/>
          <a:p>
            <a:pPr algn="ctr" defTabSz="914353"/>
            <a:r>
              <a:rPr lang="en-US" altLang="zh-TW" sz="2600" b="1" dirty="0" err="1">
                <a:solidFill>
                  <a:srgbClr val="1F497D"/>
                </a:solidFill>
                <a:latin typeface="Garamond" pitchFamily="18" charset="0"/>
                <a:ea typeface="微軟正黑體"/>
              </a:rPr>
              <a:t>Rufinamide</a:t>
            </a:r>
            <a:r>
              <a:rPr lang="en-US" altLang="zh-TW" sz="26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 Is Distinctively Effective against </a:t>
            </a:r>
            <a:r>
              <a:rPr lang="en-US" altLang="zh-TW" sz="2600" b="1" dirty="0" err="1">
                <a:solidFill>
                  <a:srgbClr val="1F497D"/>
                </a:solidFill>
                <a:latin typeface="Garamond" pitchFamily="18" charset="0"/>
                <a:ea typeface="微軟正黑體"/>
              </a:rPr>
              <a:t>SWDs</a:t>
            </a:r>
            <a:r>
              <a:rPr lang="en-US" altLang="zh-TW" sz="26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 In Vivo</a:t>
            </a:r>
            <a:endParaRPr lang="zh-TW" altLang="en-US" sz="2600" b="1" dirty="0">
              <a:solidFill>
                <a:srgbClr val="1F497D"/>
              </a:solidFill>
              <a:latin typeface="Garamond" pitchFamily="18" charset="0"/>
              <a:ea typeface="微軟正黑體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 l="3084" b="68023"/>
          <a:stretch>
            <a:fillRect/>
          </a:stretch>
        </p:blipFill>
        <p:spPr bwMode="auto">
          <a:xfrm>
            <a:off x="251520" y="586367"/>
            <a:ext cx="46805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內容版面配置區 9"/>
          <p:cNvSpPr txBox="1">
            <a:spLocks/>
          </p:cNvSpPr>
          <p:nvPr/>
        </p:nvSpPr>
        <p:spPr>
          <a:xfrm>
            <a:off x="4716016" y="2132856"/>
            <a:ext cx="4427984" cy="1611560"/>
          </a:xfrm>
          <a:prstGeom prst="rect">
            <a:avLst/>
          </a:prstGeom>
        </p:spPr>
        <p:txBody>
          <a:bodyPr vert="horz" lIns="91435" tIns="45718" rIns="91435" bIns="45718">
            <a:noAutofit/>
          </a:bodyPr>
          <a:lstStyle/>
          <a:p>
            <a:pPr defTabSz="914353">
              <a:buClr>
                <a:srgbClr val="4F81BD"/>
              </a:buClr>
              <a:buFont typeface="Arial" pitchFamily="34" charset="0"/>
              <a:buChar char="•"/>
            </a:pPr>
            <a:r>
              <a:rPr lang="en-US" altLang="zh-TW" b="1" dirty="0">
                <a:solidFill>
                  <a:srgbClr val="0070C0"/>
                </a:solidFill>
              </a:rPr>
              <a:t>Inhibition</a:t>
            </a:r>
            <a:r>
              <a:rPr lang="en-US" altLang="zh-TW" dirty="0">
                <a:solidFill>
                  <a:prstClr val="black"/>
                </a:solidFill>
              </a:rPr>
              <a:t> of </a:t>
            </a:r>
            <a:r>
              <a:rPr lang="en-US" altLang="zh-TW" dirty="0" err="1">
                <a:solidFill>
                  <a:prstClr val="black"/>
                </a:solidFill>
              </a:rPr>
              <a:t>pentylenetetrazol</a:t>
            </a:r>
            <a:r>
              <a:rPr lang="en-US" altLang="zh-TW" dirty="0">
                <a:solidFill>
                  <a:prstClr val="black"/>
                </a:solidFill>
              </a:rPr>
              <a:t> (</a:t>
            </a:r>
            <a:r>
              <a:rPr lang="en-US" altLang="zh-TW" dirty="0" err="1">
                <a:solidFill>
                  <a:prstClr val="black"/>
                </a:solidFill>
              </a:rPr>
              <a:t>PTZ</a:t>
            </a:r>
            <a:r>
              <a:rPr lang="en-US" altLang="zh-TW" dirty="0">
                <a:solidFill>
                  <a:prstClr val="black"/>
                </a:solidFill>
              </a:rPr>
              <a:t>)-induced </a:t>
            </a:r>
            <a:r>
              <a:rPr lang="en-US" altLang="zh-TW" dirty="0" err="1">
                <a:solidFill>
                  <a:prstClr val="black"/>
                </a:solidFill>
              </a:rPr>
              <a:t>absencelike</a:t>
            </a:r>
            <a:r>
              <a:rPr lang="en-US" altLang="zh-TW" dirty="0">
                <a:solidFill>
                  <a:prstClr val="black"/>
                </a:solidFill>
              </a:rPr>
              <a:t> seizure discharges and behaviors by </a:t>
            </a:r>
            <a:r>
              <a:rPr lang="en-US" altLang="zh-TW" b="1" dirty="0" err="1">
                <a:solidFill>
                  <a:srgbClr val="0070C0"/>
                </a:solidFill>
              </a:rPr>
              <a:t>RFM</a:t>
            </a:r>
            <a:r>
              <a:rPr lang="en-US" altLang="zh-TW" b="1" dirty="0">
                <a:solidFill>
                  <a:srgbClr val="0070C0"/>
                </a:solidFill>
              </a:rPr>
              <a:t> rather </a:t>
            </a:r>
            <a:r>
              <a:rPr lang="en-US" altLang="zh-TW" dirty="0">
                <a:solidFill>
                  <a:prstClr val="black"/>
                </a:solidFill>
              </a:rPr>
              <a:t>than </a:t>
            </a:r>
            <a:r>
              <a:rPr lang="en-US" altLang="zh-TW" dirty="0" err="1">
                <a:solidFill>
                  <a:prstClr val="black"/>
                </a:solidFill>
              </a:rPr>
              <a:t>DPH</a:t>
            </a:r>
            <a:r>
              <a:rPr lang="en-US" altLang="zh-TW" dirty="0">
                <a:solidFill>
                  <a:prstClr val="black"/>
                </a:solidFill>
              </a:rPr>
              <a:t> </a:t>
            </a:r>
          </a:p>
          <a:p>
            <a:pPr defTabSz="914353">
              <a:buClr>
                <a:srgbClr val="4F81BD"/>
              </a:buClr>
            </a:pPr>
            <a:r>
              <a:rPr lang="en-US" altLang="zh-TW" dirty="0">
                <a:solidFill>
                  <a:prstClr val="black"/>
                </a:solidFill>
              </a:rPr>
              <a:t>       (except for type A discharges)</a:t>
            </a:r>
          </a:p>
          <a:p>
            <a:pPr defTabSz="914353">
              <a:buClr>
                <a:srgbClr val="4F81BD"/>
              </a:buClr>
              <a:buFont typeface="Arial" pitchFamily="34" charset="0"/>
              <a:buChar char="•"/>
            </a:pPr>
            <a:endParaRPr lang="en-US" altLang="zh-TW" dirty="0">
              <a:solidFill>
                <a:prstClr val="black"/>
              </a:solidFill>
            </a:endParaRPr>
          </a:p>
          <a:p>
            <a:pPr defTabSz="914353">
              <a:buClr>
                <a:srgbClr val="4F81BD"/>
              </a:buClr>
              <a:buFont typeface="Arial" pitchFamily="34" charset="0"/>
              <a:buChar char="•"/>
            </a:pPr>
            <a:endParaRPr lang="en-US" altLang="zh-TW" dirty="0">
              <a:solidFill>
                <a:prstClr val="black"/>
              </a:solidFill>
            </a:endParaRPr>
          </a:p>
          <a:p>
            <a:pPr defTabSz="914353">
              <a:buClr>
                <a:srgbClr val="4F81BD"/>
              </a:buClr>
              <a:buFont typeface="Arial" pitchFamily="34" charset="0"/>
              <a:buChar char="•"/>
            </a:pPr>
            <a:endParaRPr lang="en-US" altLang="zh-TW" dirty="0">
              <a:solidFill>
                <a:prstClr val="black"/>
              </a:solidFill>
            </a:endParaRPr>
          </a:p>
          <a:p>
            <a:pPr defTabSz="914353">
              <a:buClr>
                <a:srgbClr val="4F81BD"/>
              </a:buClr>
            </a:pPr>
            <a:endParaRPr lang="en-US" altLang="zh-TW" dirty="0">
              <a:solidFill>
                <a:prstClr val="black"/>
              </a:solidFill>
            </a:endParaRPr>
          </a:p>
          <a:p>
            <a:pPr defTabSz="914353">
              <a:buClr>
                <a:srgbClr val="4F81BD"/>
              </a:buClr>
            </a:pPr>
            <a:endParaRPr lang="en-US" altLang="zh-TW" dirty="0">
              <a:solidFill>
                <a:prstClr val="black"/>
              </a:solidFill>
            </a:endParaRPr>
          </a:p>
          <a:p>
            <a:pPr defTabSz="914353">
              <a:buClr>
                <a:srgbClr val="4F81BD"/>
              </a:buClr>
            </a:pPr>
            <a:endParaRPr lang="en-US" altLang="zh-TW" dirty="0">
              <a:solidFill>
                <a:prstClr val="black"/>
              </a:solidFill>
            </a:endParaRPr>
          </a:p>
          <a:p>
            <a:pPr defTabSz="914353">
              <a:buClr>
                <a:srgbClr val="4F81BD"/>
              </a:buClr>
            </a:pPr>
            <a:r>
              <a:rPr lang="en-US" altLang="zh-TW" dirty="0">
                <a:solidFill>
                  <a:prstClr val="black"/>
                </a:solidFill>
              </a:rPr>
              <a:t> </a:t>
            </a:r>
          </a:p>
          <a:p>
            <a:pPr defTabSz="914353">
              <a:buClr>
                <a:srgbClr val="4F81BD"/>
              </a:buClr>
              <a:buFont typeface="Arial" pitchFamily="34" charset="0"/>
              <a:buChar char="•"/>
            </a:pPr>
            <a:r>
              <a:rPr lang="en-US" altLang="zh-TW" dirty="0">
                <a:solidFill>
                  <a:prstClr val="black"/>
                </a:solidFill>
              </a:rPr>
              <a:t>There are significantly </a:t>
            </a:r>
            <a:r>
              <a:rPr lang="en-US" altLang="zh-TW" b="1" dirty="0">
                <a:solidFill>
                  <a:srgbClr val="0070C0"/>
                </a:solidFill>
              </a:rPr>
              <a:t>increased spontaneous excitatory postsynaptic potentials (</a:t>
            </a:r>
            <a:r>
              <a:rPr lang="en-US" altLang="zh-TW" b="1" dirty="0" err="1">
                <a:solidFill>
                  <a:srgbClr val="0070C0"/>
                </a:solidFill>
              </a:rPr>
              <a:t>EPSPs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en-US" altLang="zh-TW" dirty="0">
                <a:solidFill>
                  <a:prstClr val="black"/>
                </a:solidFill>
              </a:rPr>
              <a:t> in </a:t>
            </a:r>
            <a:r>
              <a:rPr lang="en-US" altLang="zh-TW" dirty="0" err="1">
                <a:solidFill>
                  <a:prstClr val="black"/>
                </a:solidFill>
              </a:rPr>
              <a:t>hippocampal</a:t>
            </a:r>
            <a:r>
              <a:rPr lang="en-US" altLang="zh-TW" dirty="0">
                <a:solidFill>
                  <a:prstClr val="black"/>
                </a:solidFill>
              </a:rPr>
              <a:t> neurons from </a:t>
            </a:r>
            <a:r>
              <a:rPr lang="en-US" altLang="zh-TW" b="1" dirty="0" err="1">
                <a:solidFill>
                  <a:srgbClr val="0070C0"/>
                </a:solidFill>
              </a:rPr>
              <a:t>PTZ</a:t>
            </a:r>
            <a:r>
              <a:rPr lang="en-US" altLang="zh-TW" b="1" dirty="0">
                <a:solidFill>
                  <a:srgbClr val="0070C0"/>
                </a:solidFill>
              </a:rPr>
              <a:t>-injected mice </a:t>
            </a:r>
            <a:r>
              <a:rPr lang="en-US" altLang="zh-TW" dirty="0">
                <a:solidFill>
                  <a:prstClr val="black"/>
                </a:solidFill>
              </a:rPr>
              <a:t>compared to normal mice or mice injected with both </a:t>
            </a:r>
            <a:r>
              <a:rPr lang="en-US" altLang="zh-TW" dirty="0" err="1">
                <a:solidFill>
                  <a:prstClr val="black"/>
                </a:solidFill>
              </a:rPr>
              <a:t>PTZ</a:t>
            </a:r>
            <a:r>
              <a:rPr lang="en-US" altLang="zh-TW" dirty="0">
                <a:solidFill>
                  <a:prstClr val="black"/>
                </a:solidFill>
              </a:rPr>
              <a:t> and </a:t>
            </a:r>
            <a:r>
              <a:rPr lang="en-US" altLang="zh-TW" dirty="0" err="1">
                <a:solidFill>
                  <a:prstClr val="black"/>
                </a:solidFill>
              </a:rPr>
              <a:t>RFM</a:t>
            </a:r>
            <a:endParaRPr lang="en-US" altLang="zh-TW" dirty="0"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 l="2811" t="46718" r="21800" b="35060"/>
          <a:stretch>
            <a:fillRect/>
          </a:stretch>
        </p:blipFill>
        <p:spPr bwMode="auto">
          <a:xfrm>
            <a:off x="4716016" y="658374"/>
            <a:ext cx="426931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 26"/>
          <p:cNvSpPr/>
          <p:nvPr/>
        </p:nvSpPr>
        <p:spPr>
          <a:xfrm>
            <a:off x="179512" y="4437112"/>
            <a:ext cx="8784976" cy="64633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35" tIns="45718" rIns="91435" bIns="45718">
            <a:spAutoFit/>
          </a:bodyPr>
          <a:lstStyle/>
          <a:p>
            <a:pPr defTabSz="914353">
              <a:buClr>
                <a:srgbClr val="4BACC6"/>
              </a:buClr>
              <a:buFont typeface="Wingdings" pitchFamily="2" charset="2"/>
              <a:buChar char="ü"/>
            </a:pPr>
            <a:r>
              <a:rPr lang="en-US" altLang="zh-TW" sz="1200" dirty="0">
                <a:solidFill>
                  <a:prstClr val="black"/>
                </a:solidFill>
              </a:rPr>
              <a:t> Type A :</a:t>
            </a:r>
            <a:r>
              <a:rPr lang="zh-TW" altLang="en-US" sz="1200" dirty="0">
                <a:solidFill>
                  <a:prstClr val="black"/>
                </a:solidFill>
              </a:rPr>
              <a:t> </a:t>
            </a:r>
            <a:r>
              <a:rPr lang="en-US" altLang="zh-TW" sz="1200" dirty="0">
                <a:solidFill>
                  <a:prstClr val="black"/>
                </a:solidFill>
              </a:rPr>
              <a:t>very short isolated spikes (~20–80 ms). The animal</a:t>
            </a:r>
            <a:r>
              <a:rPr lang="zh-TW" altLang="en-US" sz="1200" dirty="0">
                <a:solidFill>
                  <a:prstClr val="black"/>
                </a:solidFill>
              </a:rPr>
              <a:t> </a:t>
            </a:r>
            <a:r>
              <a:rPr lang="en-US" altLang="zh-TW" sz="1200" dirty="0">
                <a:solidFill>
                  <a:prstClr val="black"/>
                </a:solidFill>
              </a:rPr>
              <a:t>could have </a:t>
            </a:r>
            <a:r>
              <a:rPr lang="en-US" altLang="zh-TW" sz="1200" dirty="0" err="1">
                <a:solidFill>
                  <a:prstClr val="black"/>
                </a:solidFill>
              </a:rPr>
              <a:t>myoclonic</a:t>
            </a:r>
            <a:r>
              <a:rPr lang="en-US" altLang="zh-TW" sz="1200" dirty="0">
                <a:solidFill>
                  <a:prstClr val="black"/>
                </a:solidFill>
              </a:rPr>
              <a:t> </a:t>
            </a:r>
            <a:r>
              <a:rPr lang="en-US" altLang="zh-TW" sz="1200" dirty="0" err="1">
                <a:solidFill>
                  <a:prstClr val="black"/>
                </a:solidFill>
              </a:rPr>
              <a:t>jerks,but</a:t>
            </a:r>
            <a:r>
              <a:rPr lang="en-US" altLang="zh-TW" sz="1200" dirty="0">
                <a:solidFill>
                  <a:prstClr val="black"/>
                </a:solidFill>
              </a:rPr>
              <a:t> the behavior is normal</a:t>
            </a:r>
            <a:r>
              <a:rPr lang="zh-TW" altLang="en-US" sz="1200" dirty="0">
                <a:solidFill>
                  <a:prstClr val="black"/>
                </a:solidFill>
              </a:rPr>
              <a:t> </a:t>
            </a:r>
            <a:r>
              <a:rPr lang="en-US" altLang="zh-TW" sz="1200" dirty="0">
                <a:solidFill>
                  <a:srgbClr val="0070C0"/>
                </a:solidFill>
              </a:rPr>
              <a:t>(Racine stage 0)</a:t>
            </a:r>
          </a:p>
          <a:p>
            <a:pPr defTabSz="914353">
              <a:buClr>
                <a:srgbClr val="4BACC6"/>
              </a:buClr>
              <a:buFont typeface="Wingdings" pitchFamily="2" charset="2"/>
              <a:buChar char="ü"/>
            </a:pPr>
            <a:r>
              <a:rPr lang="zh-TW" altLang="en-US" sz="1200" dirty="0">
                <a:solidFill>
                  <a:prstClr val="black"/>
                </a:solidFill>
              </a:rPr>
              <a:t> </a:t>
            </a:r>
            <a:r>
              <a:rPr lang="en-US" altLang="zh-TW" sz="1200" dirty="0">
                <a:solidFill>
                  <a:prstClr val="black"/>
                </a:solidFill>
              </a:rPr>
              <a:t>Type B:</a:t>
            </a:r>
            <a:r>
              <a:rPr lang="zh-TW" altLang="en-US" sz="1200" dirty="0">
                <a:solidFill>
                  <a:prstClr val="black"/>
                </a:solidFill>
              </a:rPr>
              <a:t> </a:t>
            </a:r>
            <a:r>
              <a:rPr lang="en-US" altLang="zh-TW" sz="1200" dirty="0">
                <a:solidFill>
                  <a:prstClr val="black"/>
                </a:solidFill>
              </a:rPr>
              <a:t>repetitive</a:t>
            </a:r>
            <a:r>
              <a:rPr lang="zh-TW" altLang="en-US" sz="1200" dirty="0">
                <a:solidFill>
                  <a:prstClr val="black"/>
                </a:solidFill>
              </a:rPr>
              <a:t> </a:t>
            </a:r>
            <a:r>
              <a:rPr lang="en-US" altLang="zh-TW" sz="1200" dirty="0">
                <a:solidFill>
                  <a:prstClr val="black"/>
                </a:solidFill>
              </a:rPr>
              <a:t>spikes intermixed with waves, and the animals in general show </a:t>
            </a:r>
            <a:r>
              <a:rPr lang="en-US" altLang="zh-TW" sz="1200" dirty="0" err="1">
                <a:solidFill>
                  <a:prstClr val="black"/>
                </a:solidFill>
              </a:rPr>
              <a:t>absencelike</a:t>
            </a:r>
            <a:r>
              <a:rPr lang="zh-TW" altLang="en-US" sz="1200" dirty="0">
                <a:solidFill>
                  <a:prstClr val="black"/>
                </a:solidFill>
              </a:rPr>
              <a:t> </a:t>
            </a:r>
            <a:r>
              <a:rPr lang="en-US" altLang="zh-TW" sz="1200" dirty="0">
                <a:solidFill>
                  <a:prstClr val="black"/>
                </a:solidFill>
              </a:rPr>
              <a:t>behavior (“behavioral arrest,” </a:t>
            </a:r>
            <a:r>
              <a:rPr lang="en-US" altLang="zh-TW" sz="1200" dirty="0">
                <a:solidFill>
                  <a:srgbClr val="0070C0"/>
                </a:solidFill>
              </a:rPr>
              <a:t>Racine stage 0.5</a:t>
            </a:r>
            <a:r>
              <a:rPr lang="en-US" altLang="zh-TW" sz="1200" dirty="0">
                <a:solidFill>
                  <a:prstClr val="black"/>
                </a:solidFill>
              </a:rPr>
              <a:t>).</a:t>
            </a:r>
          </a:p>
          <a:p>
            <a:pPr defTabSz="914353">
              <a:buClr>
                <a:srgbClr val="4BACC6"/>
              </a:buClr>
              <a:buFont typeface="Wingdings" pitchFamily="2" charset="2"/>
              <a:buChar char="ü"/>
            </a:pPr>
            <a:r>
              <a:rPr lang="zh-TW" altLang="en-US" sz="1200" dirty="0">
                <a:solidFill>
                  <a:prstClr val="black"/>
                </a:solidFill>
              </a:rPr>
              <a:t> </a:t>
            </a:r>
            <a:r>
              <a:rPr lang="en-US" altLang="zh-TW" sz="1200" dirty="0">
                <a:solidFill>
                  <a:prstClr val="black"/>
                </a:solidFill>
              </a:rPr>
              <a:t>Type C:</a:t>
            </a:r>
            <a:r>
              <a:rPr lang="zh-TW" altLang="en-US" sz="1200" dirty="0">
                <a:solidFill>
                  <a:prstClr val="black"/>
                </a:solidFill>
              </a:rPr>
              <a:t> </a:t>
            </a:r>
            <a:r>
              <a:rPr lang="en-US" altLang="zh-TW" sz="1200" dirty="0">
                <a:solidFill>
                  <a:prstClr val="black"/>
                </a:solidFill>
              </a:rPr>
              <a:t>advanced type B, oscillations of larger amplitude</a:t>
            </a:r>
            <a:r>
              <a:rPr lang="zh-TW" altLang="en-US" sz="1200" dirty="0">
                <a:solidFill>
                  <a:prstClr val="black"/>
                </a:solidFill>
              </a:rPr>
              <a:t> </a:t>
            </a:r>
            <a:r>
              <a:rPr lang="en-US" altLang="zh-TW" sz="1200" dirty="0">
                <a:solidFill>
                  <a:prstClr val="black"/>
                </a:solidFill>
              </a:rPr>
              <a:t>and higher</a:t>
            </a:r>
            <a:r>
              <a:rPr lang="zh-TW" altLang="en-US" sz="1200" dirty="0">
                <a:solidFill>
                  <a:prstClr val="black"/>
                </a:solidFill>
              </a:rPr>
              <a:t> </a:t>
            </a:r>
            <a:r>
              <a:rPr lang="en-US" altLang="zh-TW" sz="1200" dirty="0">
                <a:solidFill>
                  <a:prstClr val="black"/>
                </a:solidFill>
              </a:rPr>
              <a:t>frequency (2–</a:t>
            </a:r>
            <a:r>
              <a:rPr lang="en-US" altLang="zh-TW" sz="1200" dirty="0" err="1">
                <a:solidFill>
                  <a:prstClr val="black"/>
                </a:solidFill>
              </a:rPr>
              <a:t>7Hz</a:t>
            </a:r>
            <a:r>
              <a:rPr lang="en-US" altLang="zh-TW" sz="1200" dirty="0">
                <a:solidFill>
                  <a:prstClr val="black"/>
                </a:solidFill>
              </a:rPr>
              <a:t>). Behaviorally, the animal would be in</a:t>
            </a:r>
            <a:r>
              <a:rPr lang="zh-TW" altLang="en-US" sz="1200" dirty="0">
                <a:solidFill>
                  <a:prstClr val="black"/>
                </a:solidFill>
              </a:rPr>
              <a:t> </a:t>
            </a:r>
            <a:r>
              <a:rPr lang="en-US" altLang="zh-TW" sz="1200" dirty="0">
                <a:solidFill>
                  <a:srgbClr val="0070C0"/>
                </a:solidFill>
              </a:rPr>
              <a:t>Racine stage 1 to 5</a:t>
            </a:r>
          </a:p>
        </p:txBody>
      </p:sp>
    </p:spTree>
    <p:extLst>
      <p:ext uri="{BB962C8B-B14F-4D97-AF65-F5344CB8AC3E}">
        <p14:creationId xmlns:p14="http://schemas.microsoft.com/office/powerpoint/2010/main" val="4658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標楷體" pitchFamily="65" charset="-120"/>
              </a:rPr>
              <a:t>Conclusion</a:t>
            </a:r>
            <a:endParaRPr lang="zh-TW" altLang="en-US" b="1" dirty="0">
              <a:latin typeface="Garamond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8BF8-8803-4157-AD6C-38763B488CC8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8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8BF8-8803-4157-AD6C-38763B488CC8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/>
              <a:t>EEG of </a:t>
            </a:r>
            <a:r>
              <a:rPr lang="en-US" altLang="zh-TW" sz="2000" b="1" dirty="0" err="1"/>
              <a:t>LGS</a:t>
            </a:r>
            <a:r>
              <a:rPr lang="en-US" altLang="zh-TW" sz="2000" dirty="0"/>
              <a:t>: Consist of a spike (duration &lt;70 ms) or a sharp wave (70–200 ms), followed first by a wave(350-400 ms). </a:t>
            </a:r>
            <a:r>
              <a:rPr lang="en-US" altLang="zh-TW" sz="1600" dirty="0"/>
              <a:t>(</a:t>
            </a:r>
            <a:r>
              <a:rPr lang="en-US" altLang="zh-TW" sz="1600" dirty="0" err="1"/>
              <a:t>Arzimanoglouet</a:t>
            </a:r>
            <a:r>
              <a:rPr lang="en-US" altLang="zh-TW" sz="1600" dirty="0"/>
              <a:t> et al.</a:t>
            </a:r>
            <a:r>
              <a:rPr lang="en-US" altLang="zh-TW" sz="1600" i="1" dirty="0"/>
              <a:t> The LANCET Neurology.</a:t>
            </a:r>
            <a:r>
              <a:rPr lang="en-US" altLang="zh-TW" sz="1600" dirty="0"/>
              <a:t>, 2009) 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/>
              <a:t>      </a:t>
            </a:r>
            <a:r>
              <a:rPr lang="en-US" altLang="zh-TW" sz="2000" dirty="0"/>
              <a:t>The depolarization of </a:t>
            </a:r>
            <a:r>
              <a:rPr lang="en-US" altLang="zh-TW" sz="2000" dirty="0" err="1"/>
              <a:t>LGS</a:t>
            </a:r>
            <a:r>
              <a:rPr lang="en-US" altLang="zh-TW" sz="2000" dirty="0"/>
              <a:t> is </a:t>
            </a:r>
            <a:r>
              <a:rPr lang="en-US" altLang="zh-TW" sz="2000" b="1" dirty="0">
                <a:solidFill>
                  <a:srgbClr val="0070C0"/>
                </a:solidFill>
              </a:rPr>
              <a:t>too short for slow-binding </a:t>
            </a:r>
            <a:r>
              <a:rPr lang="en-US" altLang="zh-TW" sz="2000" dirty="0"/>
              <a:t>Na</a:t>
            </a:r>
            <a:r>
              <a:rPr lang="en-US" altLang="zh-TW" sz="2000" b="1" baseline="30000" dirty="0"/>
              <a:t> + </a:t>
            </a:r>
            <a:r>
              <a:rPr lang="en-US" altLang="zh-TW" sz="2000" dirty="0"/>
              <a:t> channel inhibitors such as </a:t>
            </a:r>
            <a:r>
              <a:rPr lang="en-US" altLang="zh-TW" sz="2000" dirty="0" err="1"/>
              <a:t>phenytoin</a:t>
            </a:r>
            <a:r>
              <a:rPr lang="en-US" altLang="zh-TW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zh-TW" sz="2000" dirty="0" err="1"/>
              <a:t>Rufinamide</a:t>
            </a:r>
            <a:r>
              <a:rPr lang="en-US" altLang="zh-TW" sz="2000" dirty="0"/>
              <a:t> at 100</a:t>
            </a:r>
            <a:r>
              <a:rPr lang="el-GR" altLang="zh-TW" sz="2000" dirty="0"/>
              <a:t>μ</a:t>
            </a:r>
            <a:r>
              <a:rPr lang="en-US" altLang="zh-TW" sz="2000" dirty="0"/>
              <a:t>M may therefore take on average only </a:t>
            </a:r>
            <a:r>
              <a:rPr lang="en-US" altLang="zh-TW" sz="2000" b="1" dirty="0">
                <a:solidFill>
                  <a:srgbClr val="0070C0"/>
                </a:solidFill>
              </a:rPr>
              <a:t>~40 ms </a:t>
            </a:r>
            <a:r>
              <a:rPr lang="en-US" altLang="zh-TW" sz="2000" dirty="0"/>
              <a:t>(in vitro data) to bind to the inactivated Na</a:t>
            </a:r>
            <a:r>
              <a:rPr lang="en-US" altLang="zh-TW" sz="2000" b="1" baseline="30000" dirty="0"/>
              <a:t>+</a:t>
            </a:r>
            <a:r>
              <a:rPr lang="en-US" altLang="zh-TW" sz="2000" b="1" dirty="0"/>
              <a:t> </a:t>
            </a:r>
            <a:r>
              <a:rPr lang="en-US" altLang="zh-TW" sz="2000" dirty="0"/>
              <a:t>channel to suppress the burst discharges.</a:t>
            </a:r>
          </a:p>
          <a:p>
            <a:pPr>
              <a:lnSpc>
                <a:spcPct val="150000"/>
              </a:lnSpc>
            </a:pPr>
            <a:r>
              <a:rPr lang="en-US" altLang="zh-TW" sz="2000" dirty="0" err="1"/>
              <a:t>Rufinamide</a:t>
            </a:r>
            <a:r>
              <a:rPr lang="en-US" altLang="zh-TW" sz="2000" dirty="0"/>
              <a:t> could be the drug of choice for </a:t>
            </a:r>
            <a:r>
              <a:rPr lang="en-US" altLang="zh-TW" sz="2000" b="1" dirty="0">
                <a:solidFill>
                  <a:srgbClr val="0070C0"/>
                </a:solidFill>
              </a:rPr>
              <a:t>repetitive short burst discharges </a:t>
            </a:r>
            <a:r>
              <a:rPr lang="en-US" altLang="zh-TW" sz="2000" dirty="0"/>
              <a:t>rather than the classical Na</a:t>
            </a:r>
            <a:r>
              <a:rPr lang="en-US" altLang="zh-TW" sz="2000" b="1" baseline="30000" dirty="0"/>
              <a:t> + </a:t>
            </a:r>
            <a:r>
              <a:rPr lang="en-US" altLang="zh-TW" sz="2000" dirty="0"/>
              <a:t> channel inhibitors.</a:t>
            </a:r>
          </a:p>
          <a:p>
            <a:pPr>
              <a:lnSpc>
                <a:spcPct val="150000"/>
              </a:lnSpc>
            </a:pPr>
            <a:r>
              <a:rPr lang="en-US" altLang="zh-TW" sz="2000" dirty="0" err="1"/>
              <a:t>Ultrashort</a:t>
            </a:r>
            <a:r>
              <a:rPr lang="en-US" altLang="zh-TW" sz="2000" dirty="0"/>
              <a:t> bursts or depolarization could persist with </a:t>
            </a:r>
            <a:r>
              <a:rPr lang="en-US" altLang="zh-TW" sz="2000" dirty="0" err="1"/>
              <a:t>myoclonic</a:t>
            </a:r>
            <a:r>
              <a:rPr lang="en-US" altLang="zh-TW" sz="2000" dirty="0"/>
              <a:t> jerks in the presence of </a:t>
            </a:r>
            <a:r>
              <a:rPr lang="en-US" altLang="zh-TW" sz="2000" dirty="0" err="1"/>
              <a:t>rufinamide</a:t>
            </a:r>
            <a:r>
              <a:rPr lang="en-US" altLang="zh-TW" sz="2000" dirty="0"/>
              <a:t>, because the bursts could be “</a:t>
            </a:r>
            <a:r>
              <a:rPr lang="en-US" altLang="zh-TW" sz="2000" b="1" dirty="0">
                <a:solidFill>
                  <a:srgbClr val="0070C0"/>
                </a:solidFill>
              </a:rPr>
              <a:t>cut shorter</a:t>
            </a:r>
            <a:r>
              <a:rPr lang="en-US" altLang="zh-TW" sz="2000" dirty="0"/>
              <a:t>” by </a:t>
            </a:r>
            <a:r>
              <a:rPr lang="en-US" altLang="zh-TW" sz="2000" dirty="0" err="1"/>
              <a:t>rufinamide</a:t>
            </a:r>
            <a:r>
              <a:rPr lang="en-US" altLang="zh-TW" sz="2000" dirty="0"/>
              <a:t>.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0" y="111770"/>
            <a:ext cx="9144000" cy="796950"/>
          </a:xfrm>
          <a:prstGeom prst="rect">
            <a:avLst/>
          </a:prstGeom>
        </p:spPr>
        <p:txBody>
          <a:bodyPr lIns="91435" tIns="45718" rIns="91435" bIns="91435" anchor="ctr" anchorCtr="0">
            <a:normAutofit fontScale="77500" lnSpcReduction="20000"/>
          </a:bodyPr>
          <a:lstStyle/>
          <a:p>
            <a:pPr algn="ctr" defTabSz="914353">
              <a:spcBef>
                <a:spcPct val="0"/>
              </a:spcBef>
            </a:pPr>
            <a:r>
              <a:rPr lang="en-US" altLang="zh-TW" sz="3200" b="1" dirty="0">
                <a:solidFill>
                  <a:srgbClr val="1F497D"/>
                </a:solidFill>
                <a:latin typeface="Garamond" pitchFamily="18" charset="0"/>
              </a:rPr>
              <a:t>Suppression of </a:t>
            </a:r>
            <a:r>
              <a:rPr lang="en-US" altLang="zh-TW" sz="3200" b="1" dirty="0" err="1">
                <a:solidFill>
                  <a:srgbClr val="1F497D"/>
                </a:solidFill>
                <a:latin typeface="Garamond" pitchFamily="18" charset="0"/>
              </a:rPr>
              <a:t>SWDs</a:t>
            </a:r>
            <a:r>
              <a:rPr lang="en-US" altLang="zh-TW" sz="3200" b="1" dirty="0">
                <a:solidFill>
                  <a:srgbClr val="1F497D"/>
                </a:solidFill>
                <a:latin typeface="Garamond" pitchFamily="18" charset="0"/>
              </a:rPr>
              <a:t> and Seizures in Lennox-</a:t>
            </a:r>
            <a:r>
              <a:rPr lang="en-US" altLang="zh-TW" sz="3200" b="1" dirty="0" err="1">
                <a:solidFill>
                  <a:srgbClr val="1F497D"/>
                </a:solidFill>
                <a:latin typeface="Garamond" pitchFamily="18" charset="0"/>
              </a:rPr>
              <a:t>Gastaut</a:t>
            </a:r>
            <a:r>
              <a:rPr lang="en-US" altLang="zh-TW" sz="3200" b="1" dirty="0">
                <a:solidFill>
                  <a:srgbClr val="1F497D"/>
                </a:solidFill>
                <a:latin typeface="Garamond" pitchFamily="18" charset="0"/>
              </a:rPr>
              <a:t> Syndrome: Requirement and Limitation of Fast Drug Binding</a:t>
            </a:r>
            <a:endParaRPr lang="zh-TW" altLang="en-US" sz="3200" b="1" dirty="0">
              <a:solidFill>
                <a:srgbClr val="1F497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標楷體" pitchFamily="65" charset="-120"/>
              </a:rPr>
              <a:t>Introduction</a:t>
            </a:r>
            <a:endParaRPr lang="zh-TW" altLang="en-US" b="1" dirty="0">
              <a:latin typeface="Garamond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8BF8-8803-4157-AD6C-38763B488CC8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9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530B-8175-42E9-BC6B-1D207458E680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1" y="260648"/>
            <a:ext cx="8640960" cy="796950"/>
          </a:xfrm>
          <a:prstGeom prst="rect">
            <a:avLst/>
          </a:prstGeom>
        </p:spPr>
        <p:txBody>
          <a:bodyPr lIns="91435" tIns="45718" rIns="91435" bIns="91435" anchor="b" anchorCtr="0">
            <a:normAutofit/>
          </a:bodyPr>
          <a:lstStyle/>
          <a:p>
            <a:pPr algn="ctr" defTabSz="914353">
              <a:spcBef>
                <a:spcPct val="0"/>
              </a:spcBef>
            </a:pPr>
            <a:r>
              <a:rPr lang="en-US" altLang="zh-TW" sz="3200" b="1" dirty="0">
                <a:solidFill>
                  <a:srgbClr val="1F497D"/>
                </a:solidFill>
                <a:latin typeface="Garamond" pitchFamily="18" charset="0"/>
              </a:rPr>
              <a:t>Activation and Inactivation of Sodium Channel </a:t>
            </a:r>
            <a:endParaRPr lang="zh-TW" altLang="en-US" sz="3200" b="1" dirty="0">
              <a:solidFill>
                <a:srgbClr val="1F497D"/>
              </a:solidFill>
              <a:latin typeface="Garamond" pitchFamily="18" charset="0"/>
            </a:endParaRPr>
          </a:p>
        </p:txBody>
      </p:sp>
      <p:sp>
        <p:nvSpPr>
          <p:cNvPr id="6" name="內容版面配置區 3"/>
          <p:cNvSpPr txBox="1">
            <a:spLocks/>
          </p:cNvSpPr>
          <p:nvPr/>
        </p:nvSpPr>
        <p:spPr>
          <a:xfrm>
            <a:off x="395536" y="1196752"/>
            <a:ext cx="8291264" cy="482304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marL="274306" indent="-274306" defTabSz="914353">
              <a:spcBef>
                <a:spcPts val="580"/>
              </a:spcBef>
              <a:buClr>
                <a:srgbClr val="4F81BD"/>
              </a:buClr>
              <a:buSzPct val="85000"/>
              <a:buFont typeface="Wingdings 2"/>
              <a:buChar char=""/>
              <a:defRPr/>
            </a:pPr>
            <a:r>
              <a:rPr lang="en-US" altLang="zh-TW" sz="2600" dirty="0">
                <a:solidFill>
                  <a:prstClr val="black"/>
                </a:solidFill>
              </a:rPr>
              <a:t>Hodgkin and Huxley(</a:t>
            </a:r>
            <a:r>
              <a:rPr lang="en-US" altLang="zh-TW" sz="2600" dirty="0" err="1">
                <a:solidFill>
                  <a:prstClr val="black"/>
                </a:solidFill>
              </a:rPr>
              <a:t>HH</a:t>
            </a:r>
            <a:r>
              <a:rPr lang="en-US" altLang="zh-TW" sz="2600" dirty="0">
                <a:solidFill>
                  <a:prstClr val="black"/>
                </a:solidFill>
              </a:rPr>
              <a:t>) model </a:t>
            </a:r>
            <a:r>
              <a:rPr lang="zh-TW" altLang="en-US" sz="2600" dirty="0">
                <a:solidFill>
                  <a:prstClr val="black"/>
                </a:solidFill>
              </a:rPr>
              <a:t>：</a:t>
            </a:r>
            <a:r>
              <a:rPr lang="en-US" altLang="zh-TW" sz="2600" dirty="0">
                <a:solidFill>
                  <a:prstClr val="black"/>
                </a:solidFill>
              </a:rPr>
              <a:t> </a:t>
            </a:r>
            <a:r>
              <a:rPr lang="en-US" altLang="zh-TW" sz="2600" dirty="0" err="1">
                <a:solidFill>
                  <a:prstClr val="black"/>
                </a:solidFill>
              </a:rPr>
              <a:t>m</a:t>
            </a:r>
            <a:r>
              <a:rPr lang="en-US" altLang="zh-TW" sz="2600" baseline="30000" dirty="0" err="1">
                <a:solidFill>
                  <a:prstClr val="black"/>
                </a:solidFill>
              </a:rPr>
              <a:t>3</a:t>
            </a:r>
            <a:r>
              <a:rPr lang="en-US" altLang="zh-TW" sz="2600" dirty="0" err="1">
                <a:solidFill>
                  <a:prstClr val="black"/>
                </a:solidFill>
              </a:rPr>
              <a:t>h</a:t>
            </a:r>
            <a:endParaRPr lang="zh-TW" altLang="en-US" sz="2600" dirty="0">
              <a:solidFill>
                <a:prstClr val="black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99992" y="5949281"/>
            <a:ext cx="4392488" cy="65498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 defTabSz="914353"/>
            <a:r>
              <a:rPr lang="en-US" altLang="zh-TW" dirty="0" err="1">
                <a:solidFill>
                  <a:prstClr val="black"/>
                </a:solidFill>
              </a:rPr>
              <a:t>Kuo</a:t>
            </a:r>
            <a:r>
              <a:rPr lang="en-US" altLang="zh-TW" dirty="0">
                <a:solidFill>
                  <a:prstClr val="black"/>
                </a:solidFill>
              </a:rPr>
              <a:t> and Bean. </a:t>
            </a:r>
            <a:r>
              <a:rPr lang="en-US" altLang="zh-TW" i="1" dirty="0">
                <a:solidFill>
                  <a:prstClr val="black"/>
                </a:solidFill>
              </a:rPr>
              <a:t>Neuron.</a:t>
            </a:r>
            <a:r>
              <a:rPr lang="en-US" altLang="zh-TW" dirty="0">
                <a:solidFill>
                  <a:prstClr val="black"/>
                </a:solidFill>
              </a:rPr>
              <a:t> </a:t>
            </a:r>
            <a:r>
              <a:rPr lang="nb-NO" altLang="zh-TW" dirty="0">
                <a:solidFill>
                  <a:prstClr val="black"/>
                </a:solidFill>
              </a:rPr>
              <a:t>(1994)</a:t>
            </a:r>
            <a:endParaRPr lang="en-US" altLang="zh-TW" dirty="0">
              <a:solidFill>
                <a:prstClr val="black"/>
              </a:solidFill>
            </a:endParaRPr>
          </a:p>
          <a:p>
            <a:pPr algn="r" defTabSz="914353"/>
            <a:r>
              <a:rPr lang="en-US" altLang="zh-TW" dirty="0">
                <a:solidFill>
                  <a:prstClr val="black"/>
                </a:solidFill>
              </a:rPr>
              <a:t>Ahern </a:t>
            </a:r>
            <a:r>
              <a:rPr lang="nb-NO" altLang="zh-TW" dirty="0">
                <a:solidFill>
                  <a:prstClr val="black"/>
                </a:solidFill>
              </a:rPr>
              <a:t>et al. </a:t>
            </a:r>
            <a:r>
              <a:rPr lang="en-US" altLang="zh-TW" i="1" dirty="0">
                <a:solidFill>
                  <a:prstClr val="black"/>
                </a:solidFill>
              </a:rPr>
              <a:t>The Journal of General Physiology</a:t>
            </a:r>
            <a:r>
              <a:rPr lang="nb-NO" altLang="zh-TW" dirty="0">
                <a:solidFill>
                  <a:prstClr val="black"/>
                </a:solidFill>
              </a:rPr>
              <a:t>.(2015)</a:t>
            </a: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8" name="內容版面配置區 4" descr="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852936"/>
            <a:ext cx="2959100" cy="27559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1916833"/>
            <a:ext cx="5400600" cy="395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92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標楷體" pitchFamily="65" charset="-120"/>
              </a:rPr>
              <a:t>Results</a:t>
            </a:r>
            <a:endParaRPr lang="zh-TW" altLang="en-US" b="1" dirty="0">
              <a:latin typeface="Garamond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8BF8-8803-4157-AD6C-38763B488CC8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6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424" t="47698" r="13502"/>
          <a:stretch>
            <a:fillRect/>
          </a:stretch>
        </p:blipFill>
        <p:spPr bwMode="auto">
          <a:xfrm>
            <a:off x="467544" y="3933057"/>
            <a:ext cx="360540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8BF8-8803-4157-AD6C-38763B488CC8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"/>
          </p:nvPr>
        </p:nvSpPr>
        <p:spPr>
          <a:xfrm>
            <a:off x="4067944" y="4077072"/>
            <a:ext cx="4752528" cy="2016224"/>
          </a:xfrm>
        </p:spPr>
        <p:txBody>
          <a:bodyPr>
            <a:normAutofit/>
          </a:bodyPr>
          <a:lstStyle/>
          <a:p>
            <a:r>
              <a:rPr lang="en-US" altLang="zh-TW" sz="2000" b="1" dirty="0"/>
              <a:t>The apparent binding affinity of </a:t>
            </a:r>
            <a:r>
              <a:rPr lang="en-US" altLang="zh-TW" sz="2000" b="1" dirty="0" err="1"/>
              <a:t>RFM</a:t>
            </a:r>
            <a:endParaRPr lang="en-US" altLang="zh-TW" sz="2000" b="1" dirty="0"/>
          </a:p>
          <a:p>
            <a:pPr>
              <a:lnSpc>
                <a:spcPct val="150000"/>
              </a:lnSpc>
            </a:pPr>
            <a:r>
              <a:rPr lang="en-US" altLang="zh-TW" sz="2000" dirty="0"/>
              <a:t>relative current = 1/(1+ [</a:t>
            </a:r>
            <a:r>
              <a:rPr lang="en-US" altLang="zh-TW" sz="2000" dirty="0" err="1"/>
              <a:t>RFM</a:t>
            </a:r>
            <a:r>
              <a:rPr lang="en-US" altLang="zh-TW" sz="2000" dirty="0"/>
              <a:t>]/</a:t>
            </a:r>
            <a:r>
              <a:rPr lang="en-US" altLang="zh-TW" sz="2000" dirty="0" err="1"/>
              <a:t>Kapp</a:t>
            </a:r>
            <a:r>
              <a:rPr lang="en-US" altLang="zh-TW" sz="20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-120 mV</a:t>
            </a:r>
            <a:r>
              <a:rPr lang="zh-TW" altLang="en-US" sz="2000" dirty="0"/>
              <a:t> </a:t>
            </a:r>
            <a:r>
              <a:rPr lang="en-US" altLang="zh-TW" sz="2000" dirty="0" err="1"/>
              <a:t>K</a:t>
            </a:r>
            <a:r>
              <a:rPr lang="en-US" altLang="zh-TW" sz="2000" baseline="-25000" dirty="0" err="1"/>
              <a:t>app</a:t>
            </a:r>
            <a:r>
              <a:rPr lang="en-US" altLang="zh-TW" sz="2000" dirty="0"/>
              <a:t>: </a:t>
            </a:r>
            <a:r>
              <a:rPr lang="en-US" altLang="zh-TW" sz="2000" b="1" dirty="0">
                <a:solidFill>
                  <a:srgbClr val="0070C0"/>
                </a:solidFill>
              </a:rPr>
              <a:t>242.2</a:t>
            </a:r>
            <a:r>
              <a:rPr lang="zh-TW" altLang="en-US" sz="2000" dirty="0"/>
              <a:t> </a:t>
            </a:r>
            <a:r>
              <a:rPr lang="en-US" altLang="zh-TW" sz="2000" dirty="0" err="1"/>
              <a:t>mM</a:t>
            </a:r>
            <a:r>
              <a:rPr lang="en-US" altLang="zh-TW" sz="2000" dirty="0"/>
              <a:t>.</a:t>
            </a:r>
            <a:br>
              <a:rPr lang="en-US" altLang="zh-TW" sz="2000" dirty="0"/>
            </a:br>
            <a:r>
              <a:rPr lang="en-US" altLang="zh-TW" sz="2000" dirty="0"/>
              <a:t>-70 mV </a:t>
            </a:r>
            <a:r>
              <a:rPr lang="en-US" altLang="zh-TW" sz="2000" dirty="0" err="1"/>
              <a:t>K</a:t>
            </a:r>
            <a:r>
              <a:rPr lang="en-US" altLang="zh-TW" sz="2000" baseline="-25000" dirty="0" err="1"/>
              <a:t>app</a:t>
            </a:r>
            <a:r>
              <a:rPr lang="en-US" altLang="zh-TW" sz="2000" dirty="0"/>
              <a:t>: </a:t>
            </a:r>
            <a:r>
              <a:rPr lang="en-US" altLang="zh-TW" sz="2000" b="1" dirty="0">
                <a:solidFill>
                  <a:srgbClr val="0070C0"/>
                </a:solidFill>
              </a:rPr>
              <a:t>573.7</a:t>
            </a:r>
            <a:r>
              <a:rPr lang="en-US" altLang="zh-TW" sz="2000" dirty="0"/>
              <a:t> </a:t>
            </a:r>
            <a:r>
              <a:rPr lang="en-US" altLang="zh-TW" sz="2000" dirty="0" err="1"/>
              <a:t>μM</a:t>
            </a:r>
            <a:r>
              <a:rPr lang="en-US" altLang="zh-TW" sz="2000" dirty="0"/>
              <a:t>.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0" y="0"/>
            <a:ext cx="9144000" cy="796950"/>
          </a:xfrm>
          <a:prstGeom prst="rect">
            <a:avLst/>
          </a:prstGeom>
        </p:spPr>
        <p:txBody>
          <a:bodyPr lIns="91435" tIns="45718" rIns="91435" bIns="91435" anchor="ctr" anchorCtr="0">
            <a:normAutofit/>
          </a:bodyPr>
          <a:lstStyle/>
          <a:p>
            <a:pPr algn="ctr" defTabSz="914353"/>
            <a:r>
              <a:rPr lang="en-US" altLang="zh-TW" sz="2600" b="1" dirty="0" err="1">
                <a:solidFill>
                  <a:srgbClr val="1F497D"/>
                </a:solidFill>
                <a:latin typeface="Garamond" pitchFamily="18" charset="0"/>
                <a:ea typeface="微軟正黑體"/>
              </a:rPr>
              <a:t>Rufinamide</a:t>
            </a:r>
            <a:r>
              <a:rPr lang="en-US" altLang="zh-TW" sz="26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 Selectively Binds to Inactivated Na</a:t>
            </a:r>
            <a:r>
              <a:rPr lang="en-US" altLang="zh-TW" sz="2600" b="1" baseline="30000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+ </a:t>
            </a:r>
            <a:r>
              <a:rPr lang="en-US" altLang="zh-TW" sz="26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Channel</a:t>
            </a:r>
            <a:endParaRPr lang="zh-TW" altLang="en-US" sz="2600" b="1" dirty="0">
              <a:solidFill>
                <a:srgbClr val="1F497D"/>
              </a:solidFill>
              <a:latin typeface="Garamond" pitchFamily="18" charset="0"/>
              <a:ea typeface="微軟正黑體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r="446" b="55380"/>
          <a:stretch>
            <a:fillRect/>
          </a:stretch>
        </p:blipFill>
        <p:spPr bwMode="auto">
          <a:xfrm>
            <a:off x="683569" y="836713"/>
            <a:ext cx="6336704" cy="301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75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8BF8-8803-4157-AD6C-38763B488CC8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"/>
          </p:nvPr>
        </p:nvSpPr>
        <p:spPr>
          <a:xfrm>
            <a:off x="611560" y="4509121"/>
            <a:ext cx="7488832" cy="19442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TW" sz="8000" b="1" dirty="0"/>
              <a:t> The binding kinetics of </a:t>
            </a:r>
            <a:r>
              <a:rPr lang="en-US" altLang="zh-TW" sz="8000" b="1" dirty="0" err="1"/>
              <a:t>RFM</a:t>
            </a:r>
            <a:r>
              <a:rPr lang="en-US" altLang="zh-TW" sz="8000" b="1" dirty="0"/>
              <a:t> and </a:t>
            </a:r>
            <a:r>
              <a:rPr lang="en-US" altLang="zh-TW" sz="8000" b="1" dirty="0" err="1"/>
              <a:t>DPH</a:t>
            </a:r>
            <a:r>
              <a:rPr lang="en-US" altLang="zh-TW" sz="8000" b="1" dirty="0"/>
              <a:t> to Na</a:t>
            </a:r>
            <a:r>
              <a:rPr lang="en-US" altLang="zh-TW" sz="8000" b="1" baseline="30000" dirty="0">
                <a:ea typeface="+mj-ea"/>
                <a:cs typeface="+mj-cs"/>
              </a:rPr>
              <a:t>+</a:t>
            </a:r>
            <a:r>
              <a:rPr lang="en-US" altLang="zh-TW" sz="8000" b="1" dirty="0"/>
              <a:t> Channel  At -70 mV</a:t>
            </a:r>
          </a:p>
          <a:p>
            <a:pPr>
              <a:lnSpc>
                <a:spcPct val="170000"/>
              </a:lnSpc>
            </a:pPr>
            <a:r>
              <a:rPr lang="en-US" altLang="zh-TW" sz="8000" dirty="0" err="1"/>
              <a:t>RFM</a:t>
            </a:r>
            <a:r>
              <a:rPr lang="zh-TW" altLang="en-US" sz="8000" dirty="0"/>
              <a:t>：</a:t>
            </a:r>
            <a:endParaRPr lang="en-US" altLang="zh-TW" sz="8000" dirty="0"/>
          </a:p>
          <a:p>
            <a:pPr lvl="1">
              <a:lnSpc>
                <a:spcPct val="17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TW" sz="7800" dirty="0"/>
              <a:t>On-rate: 3.4</a:t>
            </a:r>
            <a:r>
              <a:rPr lang="zh-TW" altLang="zh-TW" sz="7800" dirty="0"/>
              <a:t>×</a:t>
            </a:r>
            <a:r>
              <a:rPr lang="en-US" altLang="zh-TW" sz="7800" b="1" dirty="0">
                <a:solidFill>
                  <a:srgbClr val="0070C0"/>
                </a:solidFill>
              </a:rPr>
              <a:t>10</a:t>
            </a:r>
            <a:r>
              <a:rPr lang="en-US" altLang="zh-TW" sz="7800" b="1" baseline="30000" dirty="0">
                <a:solidFill>
                  <a:srgbClr val="0070C0"/>
                </a:solidFill>
              </a:rPr>
              <a:t>4</a:t>
            </a:r>
            <a:r>
              <a:rPr lang="en-US" altLang="zh-TW" sz="7800" b="1" dirty="0">
                <a:solidFill>
                  <a:srgbClr val="0070C0"/>
                </a:solidFill>
              </a:rPr>
              <a:t> </a:t>
            </a:r>
            <a:r>
              <a:rPr lang="en-US" altLang="zh-TW" sz="7800" dirty="0"/>
              <a:t>M</a:t>
            </a:r>
            <a:r>
              <a:rPr lang="en-US" altLang="zh-TW" sz="7800" baseline="30000" dirty="0"/>
              <a:t>-</a:t>
            </a:r>
            <a:r>
              <a:rPr lang="en-US" altLang="zh-TW" sz="7800" baseline="30000" dirty="0" err="1"/>
              <a:t>1</a:t>
            </a:r>
            <a:r>
              <a:rPr lang="en-US" altLang="zh-TW" sz="7800" dirty="0" err="1"/>
              <a:t>s</a:t>
            </a:r>
            <a:r>
              <a:rPr lang="en-US" altLang="zh-TW" sz="7800" baseline="30000" dirty="0"/>
              <a:t>-1</a:t>
            </a:r>
          </a:p>
          <a:p>
            <a:pPr lvl="1">
              <a:lnSpc>
                <a:spcPct val="17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TW" sz="8000" dirty="0"/>
              <a:t>Off-rate: 4.0 s</a:t>
            </a:r>
            <a:r>
              <a:rPr lang="en-US" altLang="zh-TW" sz="8000" baseline="30000" dirty="0"/>
              <a:t>-1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0" y="0"/>
            <a:ext cx="9144000" cy="796950"/>
          </a:xfrm>
          <a:prstGeom prst="rect">
            <a:avLst/>
          </a:prstGeom>
        </p:spPr>
        <p:txBody>
          <a:bodyPr lIns="91435" tIns="45718" rIns="91435" bIns="91435" anchor="ctr" anchorCtr="0">
            <a:normAutofit/>
          </a:bodyPr>
          <a:lstStyle/>
          <a:p>
            <a:pPr algn="ctr" defTabSz="914353"/>
            <a:r>
              <a:rPr lang="en-US" altLang="zh-TW" sz="2200" b="1" dirty="0" err="1">
                <a:solidFill>
                  <a:srgbClr val="1F497D"/>
                </a:solidFill>
                <a:latin typeface="Garamond" pitchFamily="18" charset="0"/>
                <a:ea typeface="微軟正黑體"/>
              </a:rPr>
              <a:t>RFM</a:t>
            </a:r>
            <a:r>
              <a:rPr lang="en-US" altLang="zh-TW" sz="22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 Has Faster Binding Kinetics Than Classical Na</a:t>
            </a:r>
            <a:r>
              <a:rPr lang="en-US" altLang="zh-TW" sz="2200" b="1" baseline="30000" dirty="0">
                <a:solidFill>
                  <a:srgbClr val="1F497D"/>
                </a:solidFill>
                <a:latin typeface="Garamond" pitchFamily="18" charset="0"/>
              </a:rPr>
              <a:t>+</a:t>
            </a:r>
            <a:r>
              <a:rPr lang="en-US" altLang="zh-TW" sz="22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 Channel Inhibitors</a:t>
            </a:r>
            <a:endParaRPr lang="zh-TW" altLang="en-US" sz="2200" b="1" dirty="0">
              <a:solidFill>
                <a:srgbClr val="1F497D"/>
              </a:solidFill>
              <a:latin typeface="Garamond" pitchFamily="18" charset="0"/>
              <a:ea typeface="微軟正黑體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6243"/>
          <a:stretch>
            <a:fillRect/>
          </a:stretch>
        </p:blipFill>
        <p:spPr bwMode="auto">
          <a:xfrm>
            <a:off x="251520" y="836712"/>
            <a:ext cx="59046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2253" t="66257" r="50433" b="-11"/>
          <a:stretch>
            <a:fillRect/>
          </a:stretch>
        </p:blipFill>
        <p:spPr bwMode="auto">
          <a:xfrm>
            <a:off x="6228185" y="805649"/>
            <a:ext cx="268829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51820" t="66257"/>
          <a:stretch>
            <a:fillRect/>
          </a:stretch>
        </p:blipFill>
        <p:spPr bwMode="auto">
          <a:xfrm>
            <a:off x="6156176" y="2681624"/>
            <a:ext cx="2736304" cy="172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內容版面配置區 9"/>
          <p:cNvSpPr txBox="1">
            <a:spLocks/>
          </p:cNvSpPr>
          <p:nvPr/>
        </p:nvSpPr>
        <p:spPr>
          <a:xfrm>
            <a:off x="4499992" y="4450760"/>
            <a:ext cx="3312368" cy="1944216"/>
          </a:xfrm>
          <a:prstGeom prst="rect">
            <a:avLst/>
          </a:prstGeom>
        </p:spPr>
        <p:txBody>
          <a:bodyPr vert="horz" lIns="91435" tIns="45718" rIns="91435" bIns="45718">
            <a:normAutofit fontScale="25000" lnSpcReduction="20000"/>
          </a:bodyPr>
          <a:lstStyle/>
          <a:p>
            <a:pPr marL="274306" indent="-274306" defTabSz="914353">
              <a:lnSpc>
                <a:spcPct val="170000"/>
              </a:lnSpc>
              <a:spcBef>
                <a:spcPts val="580"/>
              </a:spcBef>
              <a:buClr>
                <a:srgbClr val="4F81BD"/>
              </a:buClr>
              <a:buSzPct val="85000"/>
              <a:buFont typeface="Wingdings 2"/>
              <a:buChar char=""/>
              <a:defRPr/>
            </a:pPr>
            <a:endParaRPr lang="en-US" altLang="zh-TW" sz="8000" dirty="0">
              <a:solidFill>
                <a:prstClr val="black"/>
              </a:solidFill>
            </a:endParaRPr>
          </a:p>
          <a:p>
            <a:pPr marL="274306" indent="-274306" defTabSz="914353">
              <a:lnSpc>
                <a:spcPct val="170000"/>
              </a:lnSpc>
              <a:spcBef>
                <a:spcPts val="580"/>
              </a:spcBef>
              <a:buClr>
                <a:srgbClr val="4F81BD"/>
              </a:buClr>
              <a:buSzPct val="85000"/>
              <a:buFont typeface="Wingdings 2"/>
              <a:buChar char=""/>
              <a:defRPr/>
            </a:pPr>
            <a:r>
              <a:rPr lang="en-US" altLang="zh-TW" sz="8000" dirty="0" err="1">
                <a:solidFill>
                  <a:prstClr val="black"/>
                </a:solidFill>
              </a:rPr>
              <a:t>DPH</a:t>
            </a:r>
            <a:r>
              <a:rPr lang="zh-TW" altLang="en-US" sz="8000" dirty="0">
                <a:solidFill>
                  <a:prstClr val="black"/>
                </a:solidFill>
              </a:rPr>
              <a:t>：</a:t>
            </a:r>
            <a:endParaRPr lang="en-US" altLang="zh-TW" sz="8000" dirty="0">
              <a:solidFill>
                <a:prstClr val="black"/>
              </a:solidFill>
            </a:endParaRPr>
          </a:p>
          <a:p>
            <a:pPr marL="548612" lvl="1" indent="-228588" defTabSz="914353">
              <a:lnSpc>
                <a:spcPct val="170000"/>
              </a:lnSpc>
              <a:spcBef>
                <a:spcPts val="370"/>
              </a:spcBef>
              <a:buClr>
                <a:srgbClr val="00B0F0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zh-TW" sz="7800" dirty="0">
                <a:solidFill>
                  <a:prstClr val="black"/>
                </a:solidFill>
              </a:rPr>
              <a:t>On-rate: 3.2</a:t>
            </a:r>
            <a:r>
              <a:rPr lang="zh-TW" altLang="zh-TW" sz="7800" dirty="0">
                <a:solidFill>
                  <a:prstClr val="black"/>
                </a:solidFill>
              </a:rPr>
              <a:t>×</a:t>
            </a:r>
            <a:r>
              <a:rPr lang="en-US" altLang="zh-TW" sz="7800" b="1" dirty="0">
                <a:solidFill>
                  <a:srgbClr val="0070C0"/>
                </a:solidFill>
              </a:rPr>
              <a:t>10</a:t>
            </a:r>
            <a:r>
              <a:rPr lang="en-US" altLang="zh-TW" sz="7800" b="1" baseline="30000" dirty="0">
                <a:solidFill>
                  <a:srgbClr val="0070C0"/>
                </a:solidFill>
              </a:rPr>
              <a:t>3</a:t>
            </a:r>
            <a:r>
              <a:rPr lang="en-US" altLang="zh-TW" sz="7800" b="1" dirty="0">
                <a:solidFill>
                  <a:srgbClr val="0070C0"/>
                </a:solidFill>
              </a:rPr>
              <a:t> </a:t>
            </a:r>
            <a:r>
              <a:rPr lang="en-US" altLang="zh-TW" sz="7800" dirty="0">
                <a:solidFill>
                  <a:prstClr val="black"/>
                </a:solidFill>
              </a:rPr>
              <a:t>M</a:t>
            </a:r>
            <a:r>
              <a:rPr lang="en-US" altLang="zh-TW" sz="7800" baseline="30000" dirty="0">
                <a:solidFill>
                  <a:prstClr val="black"/>
                </a:solidFill>
              </a:rPr>
              <a:t>-</a:t>
            </a:r>
            <a:r>
              <a:rPr lang="en-US" altLang="zh-TW" sz="7800" baseline="30000" dirty="0" err="1">
                <a:solidFill>
                  <a:prstClr val="black"/>
                </a:solidFill>
              </a:rPr>
              <a:t>1</a:t>
            </a:r>
            <a:r>
              <a:rPr lang="en-US" altLang="zh-TW" sz="7800" dirty="0" err="1">
                <a:solidFill>
                  <a:prstClr val="black"/>
                </a:solidFill>
              </a:rPr>
              <a:t>s</a:t>
            </a:r>
            <a:r>
              <a:rPr lang="en-US" altLang="zh-TW" sz="7800" baseline="30000" dirty="0">
                <a:solidFill>
                  <a:prstClr val="black"/>
                </a:solidFill>
              </a:rPr>
              <a:t>-1</a:t>
            </a:r>
          </a:p>
          <a:p>
            <a:pPr marL="548612" lvl="1" indent="-228588" defTabSz="914353">
              <a:lnSpc>
                <a:spcPct val="170000"/>
              </a:lnSpc>
              <a:spcBef>
                <a:spcPts val="370"/>
              </a:spcBef>
              <a:buClr>
                <a:srgbClr val="00B0F0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zh-TW" sz="8000" dirty="0">
                <a:solidFill>
                  <a:prstClr val="black"/>
                </a:solidFill>
              </a:rPr>
              <a:t>Off-rate: 0.41 s</a:t>
            </a:r>
            <a:r>
              <a:rPr lang="en-US" altLang="zh-TW" sz="8000" baseline="30000" dirty="0">
                <a:solidFill>
                  <a:prstClr val="black"/>
                </a:solidFill>
              </a:rPr>
              <a:t>-1</a:t>
            </a:r>
          </a:p>
          <a:p>
            <a:pPr marL="548612" lvl="1" indent="-228588" defTabSz="914353">
              <a:lnSpc>
                <a:spcPct val="170000"/>
              </a:lnSpc>
              <a:spcBef>
                <a:spcPts val="370"/>
              </a:spcBef>
              <a:buClr>
                <a:srgbClr val="00B0F0"/>
              </a:buClr>
              <a:buSzPct val="85000"/>
              <a:buFont typeface="Wingdings" pitchFamily="2" charset="2"/>
              <a:buChar char="Ø"/>
              <a:defRPr/>
            </a:pPr>
            <a:endParaRPr lang="en-US" altLang="zh-TW" sz="8000" baseline="30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8BF8-8803-4157-AD6C-38763B488CC8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587" t="11251" r="51517" b="58745"/>
          <a:stretch>
            <a:fillRect/>
          </a:stretch>
        </p:blipFill>
        <p:spPr bwMode="auto">
          <a:xfrm>
            <a:off x="6804249" y="1340768"/>
            <a:ext cx="21932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內容版面配置區 9"/>
          <p:cNvSpPr>
            <a:spLocks noGrp="1"/>
          </p:cNvSpPr>
          <p:nvPr>
            <p:ph sz="quarter" idx="1"/>
          </p:nvPr>
        </p:nvSpPr>
        <p:spPr>
          <a:xfrm>
            <a:off x="3995936" y="3717033"/>
            <a:ext cx="4752528" cy="19442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TW" sz="8000" b="1" dirty="0"/>
              <a:t> The stronger inhibitory effect of  </a:t>
            </a:r>
            <a:r>
              <a:rPr lang="en-US" altLang="zh-TW" sz="8000" b="1" dirty="0" err="1"/>
              <a:t>RFM</a:t>
            </a:r>
            <a:r>
              <a:rPr lang="en-US" altLang="zh-TW" sz="8000" b="1" dirty="0"/>
              <a:t> at −60 than at −</a:t>
            </a:r>
            <a:r>
              <a:rPr lang="en-US" altLang="zh-TW" sz="8000" b="1" dirty="0" err="1"/>
              <a:t>80m</a:t>
            </a:r>
            <a:r>
              <a:rPr lang="en-US" altLang="zh-TW" sz="800" dirty="0" err="1"/>
              <a:t>V</a:t>
            </a:r>
            <a:r>
              <a:rPr lang="en-US" altLang="zh-TW" sz="800" dirty="0"/>
              <a:t> </a:t>
            </a:r>
            <a:r>
              <a:rPr lang="en-US" altLang="zh-TW" sz="8000" b="1" dirty="0"/>
              <a:t>V</a:t>
            </a:r>
          </a:p>
          <a:p>
            <a:pPr>
              <a:lnSpc>
                <a:spcPct val="120000"/>
              </a:lnSpc>
            </a:pPr>
            <a:r>
              <a:rPr lang="en-US" altLang="zh-TW" sz="8000" dirty="0" err="1"/>
              <a:t>RFM</a:t>
            </a:r>
            <a:r>
              <a:rPr lang="en-US" altLang="zh-TW" sz="8000" dirty="0"/>
              <a:t> at -60 mV</a:t>
            </a:r>
            <a:r>
              <a:rPr lang="zh-TW" altLang="en-US" sz="8000" dirty="0"/>
              <a:t>：</a:t>
            </a:r>
            <a:endParaRPr lang="en-US" altLang="zh-TW" sz="8000" dirty="0"/>
          </a:p>
          <a:p>
            <a:pPr lvl="1">
              <a:lnSpc>
                <a:spcPct val="17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TW" sz="7800" dirty="0"/>
              <a:t>On-rate: 4.0</a:t>
            </a:r>
            <a:r>
              <a:rPr lang="zh-TW" altLang="zh-TW" sz="7800" dirty="0"/>
              <a:t>×</a:t>
            </a:r>
            <a:r>
              <a:rPr lang="en-US" altLang="zh-TW" sz="7800" b="1" dirty="0">
                <a:solidFill>
                  <a:srgbClr val="0070C0"/>
                </a:solidFill>
              </a:rPr>
              <a:t>10</a:t>
            </a:r>
            <a:r>
              <a:rPr lang="en-US" altLang="zh-TW" sz="7800" b="1" baseline="30000" dirty="0">
                <a:solidFill>
                  <a:srgbClr val="0070C0"/>
                </a:solidFill>
              </a:rPr>
              <a:t>4</a:t>
            </a:r>
            <a:r>
              <a:rPr lang="en-US" altLang="zh-TW" sz="7800" dirty="0"/>
              <a:t> M</a:t>
            </a:r>
            <a:r>
              <a:rPr lang="en-US" altLang="zh-TW" sz="7800" baseline="30000" dirty="0"/>
              <a:t>-</a:t>
            </a:r>
            <a:r>
              <a:rPr lang="en-US" altLang="zh-TW" sz="7800" baseline="30000" dirty="0" err="1"/>
              <a:t>1</a:t>
            </a:r>
            <a:r>
              <a:rPr lang="en-US" altLang="zh-TW" sz="7800" dirty="0" err="1"/>
              <a:t>s</a:t>
            </a:r>
            <a:r>
              <a:rPr lang="en-US" altLang="zh-TW" sz="7800" baseline="30000" dirty="0"/>
              <a:t>-1</a:t>
            </a:r>
            <a:r>
              <a:rPr lang="en-US" altLang="zh-TW" sz="7800" dirty="0"/>
              <a:t> ~ 1.2</a:t>
            </a:r>
            <a:r>
              <a:rPr lang="zh-TW" altLang="zh-TW" sz="7800" dirty="0"/>
              <a:t>×</a:t>
            </a:r>
            <a:r>
              <a:rPr lang="en-US" altLang="zh-TW" sz="7800" b="1" dirty="0">
                <a:solidFill>
                  <a:srgbClr val="0070C0"/>
                </a:solidFill>
              </a:rPr>
              <a:t>10</a:t>
            </a:r>
            <a:r>
              <a:rPr lang="en-US" altLang="zh-TW" sz="7800" b="1" baseline="30000" dirty="0">
                <a:solidFill>
                  <a:srgbClr val="0070C0"/>
                </a:solidFill>
              </a:rPr>
              <a:t>5</a:t>
            </a:r>
            <a:r>
              <a:rPr lang="en-US" altLang="zh-TW" sz="7800" dirty="0"/>
              <a:t> M</a:t>
            </a:r>
            <a:r>
              <a:rPr lang="en-US" altLang="zh-TW" sz="7800" baseline="30000" dirty="0"/>
              <a:t>-</a:t>
            </a:r>
            <a:r>
              <a:rPr lang="en-US" altLang="zh-TW" sz="7800" baseline="30000" dirty="0" err="1"/>
              <a:t>1</a:t>
            </a:r>
            <a:r>
              <a:rPr lang="en-US" altLang="zh-TW" sz="7800" dirty="0" err="1"/>
              <a:t>s</a:t>
            </a:r>
            <a:r>
              <a:rPr lang="en-US" altLang="zh-TW" sz="7800" baseline="30000" dirty="0"/>
              <a:t>-1</a:t>
            </a:r>
          </a:p>
          <a:p>
            <a:pPr lvl="1">
              <a:lnSpc>
                <a:spcPct val="17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TW" sz="8000" dirty="0"/>
              <a:t>Off-rate: 43.0 s</a:t>
            </a:r>
            <a:r>
              <a:rPr lang="en-US" altLang="zh-TW" sz="8000" baseline="30000" dirty="0"/>
              <a:t>-1 </a:t>
            </a:r>
            <a:r>
              <a:rPr lang="en-US" altLang="zh-TW" sz="8000" dirty="0"/>
              <a:t>~ 46.0 s</a:t>
            </a:r>
            <a:r>
              <a:rPr lang="en-US" altLang="zh-TW" sz="8000" baseline="30000" dirty="0"/>
              <a:t>-1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49504" b="51946"/>
          <a:stretch>
            <a:fillRect/>
          </a:stretch>
        </p:blipFill>
        <p:spPr bwMode="auto">
          <a:xfrm>
            <a:off x="179513" y="895071"/>
            <a:ext cx="333585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51042" t="55470"/>
          <a:stretch>
            <a:fillRect/>
          </a:stretch>
        </p:blipFill>
        <p:spPr bwMode="auto">
          <a:xfrm>
            <a:off x="323528" y="3645024"/>
            <a:ext cx="345335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t="47824" r="51118"/>
          <a:stretch>
            <a:fillRect/>
          </a:stretch>
        </p:blipFill>
        <p:spPr bwMode="auto">
          <a:xfrm>
            <a:off x="3563888" y="692696"/>
            <a:ext cx="322195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標題 1"/>
          <p:cNvSpPr txBox="1">
            <a:spLocks/>
          </p:cNvSpPr>
          <p:nvPr/>
        </p:nvSpPr>
        <p:spPr>
          <a:xfrm>
            <a:off x="0" y="0"/>
            <a:ext cx="9144000" cy="796950"/>
          </a:xfrm>
          <a:prstGeom prst="rect">
            <a:avLst/>
          </a:prstGeom>
        </p:spPr>
        <p:txBody>
          <a:bodyPr lIns="91435" tIns="45718" rIns="91435" bIns="91435" anchor="ctr" anchorCtr="0">
            <a:normAutofit/>
          </a:bodyPr>
          <a:lstStyle/>
          <a:p>
            <a:pPr algn="ctr" defTabSz="914353"/>
            <a:r>
              <a:rPr lang="en-US" altLang="zh-TW" sz="2200" b="1" dirty="0" err="1">
                <a:solidFill>
                  <a:srgbClr val="1F497D"/>
                </a:solidFill>
                <a:latin typeface="Garamond" pitchFamily="18" charset="0"/>
                <a:ea typeface="微軟正黑體"/>
              </a:rPr>
              <a:t>RFM</a:t>
            </a:r>
            <a:r>
              <a:rPr lang="en-US" altLang="zh-TW" sz="22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 Has Faster Binding Kinetics Than Classical Na</a:t>
            </a:r>
            <a:r>
              <a:rPr lang="en-US" altLang="zh-TW" sz="2200" b="1" baseline="30000" dirty="0">
                <a:solidFill>
                  <a:srgbClr val="1F497D"/>
                </a:solidFill>
                <a:latin typeface="Garamond" pitchFamily="18" charset="0"/>
              </a:rPr>
              <a:t>+</a:t>
            </a:r>
            <a:r>
              <a:rPr lang="en-US" altLang="zh-TW" sz="22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 Channel Inhibitors</a:t>
            </a:r>
            <a:endParaRPr lang="zh-TW" altLang="en-US" sz="2200" b="1" dirty="0">
              <a:solidFill>
                <a:srgbClr val="1F497D"/>
              </a:solidFill>
              <a:latin typeface="Garamond" pitchFamily="18" charset="0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7631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67507" r="50750"/>
          <a:stretch>
            <a:fillRect/>
          </a:stretch>
        </p:blipFill>
        <p:spPr bwMode="auto">
          <a:xfrm>
            <a:off x="611560" y="4437112"/>
            <a:ext cx="3168352" cy="228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8BF8-8803-4157-AD6C-38763B488CC8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0" y="0"/>
            <a:ext cx="9144000" cy="796950"/>
          </a:xfrm>
          <a:prstGeom prst="rect">
            <a:avLst/>
          </a:prstGeom>
        </p:spPr>
        <p:txBody>
          <a:bodyPr lIns="91435" tIns="45718" rIns="91435" bIns="91435" anchor="ctr" anchorCtr="0">
            <a:noAutofit/>
          </a:bodyPr>
          <a:lstStyle/>
          <a:p>
            <a:pPr algn="ctr" defTabSz="914353"/>
            <a:r>
              <a:rPr lang="en-US" altLang="zh-TW" sz="2000" b="1" dirty="0" err="1">
                <a:solidFill>
                  <a:srgbClr val="1F497D"/>
                </a:solidFill>
                <a:latin typeface="Garamond" pitchFamily="18" charset="0"/>
                <a:ea typeface="微軟正黑體"/>
              </a:rPr>
              <a:t>RFM</a:t>
            </a:r>
            <a:r>
              <a:rPr lang="zh-TW" altLang="en-US" sz="20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 </a:t>
            </a:r>
            <a:r>
              <a:rPr lang="en-US" altLang="zh-TW" sz="20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Binds to Inactivated Na</a:t>
            </a:r>
            <a:r>
              <a:rPr lang="en-US" altLang="zh-TW" sz="2000" b="1" baseline="30000" dirty="0">
                <a:solidFill>
                  <a:srgbClr val="1F497D"/>
                </a:solidFill>
                <a:latin typeface="Garamond" pitchFamily="18" charset="0"/>
              </a:rPr>
              <a:t>+</a:t>
            </a:r>
            <a:r>
              <a:rPr lang="en-US" altLang="zh-TW" sz="20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 Channel</a:t>
            </a:r>
            <a:r>
              <a:rPr lang="zh-TW" altLang="en-US" sz="20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 </a:t>
            </a:r>
            <a:r>
              <a:rPr lang="en-US" altLang="zh-TW" sz="20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with Ultrafast Rate of ~2.7×10</a:t>
            </a:r>
            <a:r>
              <a:rPr lang="en-US" altLang="zh-TW" sz="2000" b="1" baseline="30000" dirty="0">
                <a:solidFill>
                  <a:srgbClr val="1F497D"/>
                </a:solidFill>
                <a:latin typeface="Garamond" pitchFamily="18" charset="0"/>
              </a:rPr>
              <a:t>5</a:t>
            </a:r>
            <a:r>
              <a:rPr lang="en-US" altLang="zh-TW" sz="20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 M</a:t>
            </a:r>
            <a:r>
              <a:rPr lang="en-US" altLang="zh-TW" sz="2000" b="1" baseline="30000" dirty="0">
                <a:solidFill>
                  <a:srgbClr val="1F497D"/>
                </a:solidFill>
                <a:latin typeface="Garamond" pitchFamily="18" charset="0"/>
              </a:rPr>
              <a:t>−1</a:t>
            </a:r>
            <a:r>
              <a:rPr lang="en-US" altLang="zh-TW" sz="20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 s</a:t>
            </a:r>
            <a:r>
              <a:rPr lang="en-US" altLang="zh-TW" sz="2000" b="1" baseline="30000" dirty="0">
                <a:solidFill>
                  <a:srgbClr val="1F497D"/>
                </a:solidFill>
                <a:latin typeface="Garamond" pitchFamily="18" charset="0"/>
              </a:rPr>
              <a:t>−1</a:t>
            </a:r>
            <a:endParaRPr lang="zh-TW" altLang="en-US" sz="2000" b="1" baseline="30000" dirty="0">
              <a:solidFill>
                <a:srgbClr val="1F497D"/>
              </a:solidFill>
              <a:latin typeface="Garamond" pitchFamily="18" charset="0"/>
            </a:endParaRPr>
          </a:p>
        </p:txBody>
      </p:sp>
      <p:sp>
        <p:nvSpPr>
          <p:cNvPr id="11" name="內容版面配置區 9"/>
          <p:cNvSpPr>
            <a:spLocks noGrp="1"/>
          </p:cNvSpPr>
          <p:nvPr>
            <p:ph sz="quarter" idx="1"/>
          </p:nvPr>
        </p:nvSpPr>
        <p:spPr>
          <a:xfrm>
            <a:off x="4139953" y="4869161"/>
            <a:ext cx="4752528" cy="17281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TW" sz="8000" b="1" dirty="0"/>
              <a:t>In the presence of </a:t>
            </a:r>
            <a:r>
              <a:rPr lang="en-US" altLang="zh-TW" sz="8000" b="1" dirty="0" err="1"/>
              <a:t>RFM</a:t>
            </a:r>
            <a:r>
              <a:rPr lang="en-US" altLang="zh-TW" sz="8000" b="1" dirty="0"/>
              <a:t>, most of the channels not recovered are </a:t>
            </a:r>
            <a:r>
              <a:rPr lang="en-US" altLang="zh-TW" sz="8000" b="1" dirty="0" err="1"/>
              <a:t>RFM</a:t>
            </a:r>
            <a:r>
              <a:rPr lang="en-US" altLang="zh-TW" sz="8000" b="1" dirty="0"/>
              <a:t>-bound</a:t>
            </a:r>
          </a:p>
          <a:p>
            <a:pPr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TW" sz="7800" dirty="0"/>
              <a:t>On-rate: 2.7</a:t>
            </a:r>
            <a:r>
              <a:rPr lang="zh-TW" altLang="zh-TW" sz="7800" dirty="0"/>
              <a:t>×</a:t>
            </a:r>
            <a:r>
              <a:rPr lang="en-US" altLang="zh-TW" sz="7800" b="1" dirty="0">
                <a:solidFill>
                  <a:srgbClr val="0070C0"/>
                </a:solidFill>
              </a:rPr>
              <a:t>10</a:t>
            </a:r>
            <a:r>
              <a:rPr lang="en-US" altLang="zh-TW" sz="7800" b="1" baseline="30000" dirty="0">
                <a:solidFill>
                  <a:srgbClr val="0070C0"/>
                </a:solidFill>
              </a:rPr>
              <a:t>5</a:t>
            </a:r>
            <a:r>
              <a:rPr lang="en-US" altLang="zh-TW" sz="7800" b="1" dirty="0">
                <a:solidFill>
                  <a:srgbClr val="0070C0"/>
                </a:solidFill>
              </a:rPr>
              <a:t> </a:t>
            </a:r>
            <a:r>
              <a:rPr lang="en-US" altLang="zh-TW" sz="7800" dirty="0"/>
              <a:t>M</a:t>
            </a:r>
            <a:r>
              <a:rPr lang="en-US" altLang="zh-TW" sz="7800" baseline="30000" dirty="0"/>
              <a:t>-</a:t>
            </a:r>
            <a:r>
              <a:rPr lang="en-US" altLang="zh-TW" sz="7800" baseline="30000" dirty="0" err="1"/>
              <a:t>1</a:t>
            </a:r>
            <a:r>
              <a:rPr lang="en-US" altLang="zh-TW" sz="7800" dirty="0" err="1"/>
              <a:t>s</a:t>
            </a:r>
            <a:r>
              <a:rPr lang="en-US" altLang="zh-TW" sz="7800" baseline="30000" dirty="0"/>
              <a:t>-1</a:t>
            </a:r>
          </a:p>
          <a:p>
            <a:pPr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TW" sz="8000" dirty="0"/>
              <a:t>Off-rate: 17.0 s</a:t>
            </a:r>
            <a:r>
              <a:rPr lang="en-US" altLang="zh-TW" sz="8000" baseline="30000" dirty="0"/>
              <a:t>-1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6253" b="37493"/>
          <a:stretch>
            <a:fillRect/>
          </a:stretch>
        </p:blipFill>
        <p:spPr bwMode="auto">
          <a:xfrm>
            <a:off x="2843808" y="2276872"/>
            <a:ext cx="598956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r="55396" b="76247"/>
          <a:stretch>
            <a:fillRect/>
          </a:stretch>
        </p:blipFill>
        <p:spPr bwMode="auto">
          <a:xfrm>
            <a:off x="2915816" y="620687"/>
            <a:ext cx="2664296" cy="15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52653" t="64862"/>
          <a:stretch>
            <a:fillRect/>
          </a:stretch>
        </p:blipFill>
        <p:spPr bwMode="auto">
          <a:xfrm>
            <a:off x="6372201" y="517617"/>
            <a:ext cx="2183308" cy="177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620688"/>
            <a:ext cx="19562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26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51030"/>
          <a:stretch>
            <a:fillRect/>
          </a:stretch>
        </p:blipFill>
        <p:spPr bwMode="auto">
          <a:xfrm>
            <a:off x="467544" y="4149081"/>
            <a:ext cx="4608512" cy="251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8BF8-8803-4157-AD6C-38763B488CC8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0" y="111770"/>
            <a:ext cx="9144000" cy="796950"/>
          </a:xfrm>
          <a:prstGeom prst="rect">
            <a:avLst/>
          </a:prstGeom>
        </p:spPr>
        <p:txBody>
          <a:bodyPr lIns="91435" tIns="45718" rIns="91435" bIns="91435" anchor="ctr" anchorCtr="0">
            <a:normAutofit fontScale="77500" lnSpcReduction="20000"/>
          </a:bodyPr>
          <a:lstStyle/>
          <a:p>
            <a:pPr algn="ctr" defTabSz="914353"/>
            <a:r>
              <a:rPr lang="en-US" altLang="zh-TW" sz="3300" b="1" dirty="0" err="1">
                <a:solidFill>
                  <a:srgbClr val="1F497D"/>
                </a:solidFill>
                <a:latin typeface="Garamond" pitchFamily="18" charset="0"/>
                <a:ea typeface="微軟正黑體"/>
              </a:rPr>
              <a:t>RFM</a:t>
            </a:r>
            <a:r>
              <a:rPr lang="en-US" altLang="zh-TW" sz="33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 Is Distinctively Effective against Short Burst Discharges with More Hyperpolarized </a:t>
            </a:r>
            <a:r>
              <a:rPr lang="en-US" altLang="zh-TW" sz="3300" b="1" dirty="0" err="1">
                <a:solidFill>
                  <a:srgbClr val="1F497D"/>
                </a:solidFill>
                <a:latin typeface="Garamond" pitchFamily="18" charset="0"/>
                <a:ea typeface="微軟正黑體"/>
              </a:rPr>
              <a:t>Interburst</a:t>
            </a:r>
            <a:r>
              <a:rPr lang="en-US" altLang="zh-TW" sz="3300" b="1" dirty="0">
                <a:solidFill>
                  <a:srgbClr val="1F497D"/>
                </a:solidFill>
                <a:latin typeface="Garamond" pitchFamily="18" charset="0"/>
                <a:ea typeface="微軟正黑體"/>
              </a:rPr>
              <a:t> Intervals</a:t>
            </a:r>
            <a:endParaRPr lang="zh-TW" altLang="en-US" sz="3200" b="1" dirty="0">
              <a:solidFill>
                <a:srgbClr val="1F497D"/>
              </a:solidFill>
              <a:latin typeface="Garamond" pitchFamily="18" charset="0"/>
              <a:ea typeface="微軟正黑體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49406"/>
          <a:stretch>
            <a:fillRect/>
          </a:stretch>
        </p:blipFill>
        <p:spPr bwMode="auto">
          <a:xfrm>
            <a:off x="179512" y="836712"/>
            <a:ext cx="60001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內容版面配置區 9"/>
          <p:cNvSpPr>
            <a:spLocks noGrp="1"/>
          </p:cNvSpPr>
          <p:nvPr>
            <p:ph sz="quarter" idx="1"/>
          </p:nvPr>
        </p:nvSpPr>
        <p:spPr>
          <a:xfrm>
            <a:off x="4572000" y="4653136"/>
            <a:ext cx="4355976" cy="1584176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sz="8000" dirty="0"/>
              <a:t>The </a:t>
            </a:r>
            <a:r>
              <a:rPr lang="en-US" altLang="zh-TW" sz="8000" b="1" dirty="0">
                <a:solidFill>
                  <a:srgbClr val="0070C0"/>
                </a:solidFill>
              </a:rPr>
              <a:t>stronger inhibitory</a:t>
            </a:r>
            <a:r>
              <a:rPr lang="en-US" altLang="zh-TW" sz="8000" dirty="0"/>
              <a:t> effect of </a:t>
            </a:r>
            <a:r>
              <a:rPr lang="en-US" altLang="zh-TW" sz="8000" b="1" dirty="0" err="1">
                <a:solidFill>
                  <a:srgbClr val="0070C0"/>
                </a:solidFill>
              </a:rPr>
              <a:t>RFM</a:t>
            </a:r>
            <a:r>
              <a:rPr lang="en-US" altLang="zh-TW" sz="8000" b="1" dirty="0">
                <a:solidFill>
                  <a:srgbClr val="0070C0"/>
                </a:solidFill>
              </a:rPr>
              <a:t> than </a:t>
            </a:r>
            <a:r>
              <a:rPr lang="en-US" altLang="zh-TW" sz="8000" dirty="0" err="1"/>
              <a:t>phenytoin</a:t>
            </a:r>
            <a:r>
              <a:rPr lang="en-US" altLang="zh-TW" sz="8000" dirty="0"/>
              <a:t> (</a:t>
            </a:r>
            <a:r>
              <a:rPr lang="en-US" altLang="zh-TW" sz="8000" dirty="0" err="1"/>
              <a:t>DPH</a:t>
            </a:r>
            <a:r>
              <a:rPr lang="en-US" altLang="zh-TW" sz="8000" dirty="0"/>
              <a:t>), </a:t>
            </a:r>
          </a:p>
          <a:p>
            <a:pPr>
              <a:buNone/>
            </a:pPr>
            <a:r>
              <a:rPr lang="en-US" altLang="zh-TW" sz="8000" dirty="0"/>
              <a:t>     </a:t>
            </a:r>
            <a:r>
              <a:rPr lang="en-US" altLang="zh-TW" sz="8000" dirty="0" err="1"/>
              <a:t>carbamazepine</a:t>
            </a:r>
            <a:r>
              <a:rPr lang="en-US" altLang="zh-TW" sz="8000" dirty="0"/>
              <a:t> (</a:t>
            </a:r>
            <a:r>
              <a:rPr lang="en-US" altLang="zh-TW" sz="8000" dirty="0" err="1"/>
              <a:t>CBZ</a:t>
            </a:r>
            <a:r>
              <a:rPr lang="en-US" altLang="zh-TW" sz="8000" dirty="0"/>
              <a:t>), </a:t>
            </a:r>
          </a:p>
          <a:p>
            <a:pPr>
              <a:buNone/>
            </a:pPr>
            <a:r>
              <a:rPr lang="en-US" altLang="zh-TW" sz="8000" dirty="0"/>
              <a:t>     and </a:t>
            </a:r>
            <a:r>
              <a:rPr lang="en-US" altLang="zh-TW" sz="8000" dirty="0" err="1"/>
              <a:t>lamotrigine</a:t>
            </a:r>
            <a:r>
              <a:rPr lang="en-US" altLang="zh-TW" sz="8000" dirty="0"/>
              <a:t> (</a:t>
            </a:r>
            <a:r>
              <a:rPr lang="en-US" altLang="zh-TW" sz="8000" dirty="0" err="1"/>
              <a:t>LMT</a:t>
            </a:r>
            <a:r>
              <a:rPr lang="en-US" altLang="zh-TW" sz="8000" dirty="0"/>
              <a:t>) </a:t>
            </a:r>
          </a:p>
          <a:p>
            <a:pPr>
              <a:buNone/>
            </a:pPr>
            <a:r>
              <a:rPr lang="en-US" altLang="zh-TW" sz="8000" dirty="0"/>
              <a:t>     on </a:t>
            </a:r>
            <a:r>
              <a:rPr lang="en-US" altLang="zh-TW" sz="8000" b="1" dirty="0">
                <a:solidFill>
                  <a:srgbClr val="0070C0"/>
                </a:solidFill>
              </a:rPr>
              <a:t>short</a:t>
            </a:r>
            <a:r>
              <a:rPr lang="en-US" altLang="zh-TW" sz="8000" dirty="0"/>
              <a:t> burst discharges (~200 ms) </a:t>
            </a:r>
          </a:p>
        </p:txBody>
      </p:sp>
    </p:spTree>
    <p:extLst>
      <p:ext uri="{BB962C8B-B14F-4D97-AF65-F5344CB8AC3E}">
        <p14:creationId xmlns:p14="http://schemas.microsoft.com/office/powerpoint/2010/main" val="7466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如螢幕大小 (4:3)</PresentationFormat>
  <Paragraphs>76</Paragraphs>
  <Slides>12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公正</vt:lpstr>
      <vt:lpstr>How Can an Na+ Channel Inhibitor Ameliorate Seizures in Lennox-Gastaut Syndrome?</vt:lpstr>
      <vt:lpstr>Introduction</vt:lpstr>
      <vt:lpstr>PowerPoint 簡報</vt:lpstr>
      <vt:lpstr>Results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an Na+ Channel Inhibitor Ameliorate Seizures in Lennox-Gastaut Syndrome?</dc:title>
  <dc:creator>user</dc:creator>
  <cp:lastModifiedBy>user</cp:lastModifiedBy>
  <cp:revision>1</cp:revision>
  <dcterms:created xsi:type="dcterms:W3CDTF">2024-01-16T23:24:32Z</dcterms:created>
  <dcterms:modified xsi:type="dcterms:W3CDTF">2024-01-16T23:25:09Z</dcterms:modified>
</cp:coreProperties>
</file>