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EBF30-BF0D-4F6A-A85B-38AA5B442578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3839-F561-4CDF-95A6-8463A1E8E6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32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Stromal cell-derived factor-1α (SDF-1α), also known as CXCL12, has variable effects on a plurality of cells. CXCR4 has been identified as its corresponding receptor. The SDF-1-CXCR4 axis is postulated to be a crucial key pathway in the interaction between (cancer) stem cells and their surrounding supportive cells in the cancer stem cell niche.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B9818-B22F-4B76-B15F-7E2885EF126C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3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0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7F6C7F-08E8-4F8A-92F5-6EC2C131A8A4}" type="datetime1">
              <a:rPr lang="zh-TW" altLang="en-US" smtClean="0">
                <a:solidFill>
                  <a:srgbClr val="62B4C6">
                    <a:lumMod val="50000"/>
                  </a:srgbClr>
                </a:solidFill>
              </a:rPr>
              <a:pPr/>
              <a:t>2024/1/17</a:t>
            </a:fld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C7BF314-7128-4EB9-A27C-20158E27851E}" type="slidenum">
              <a:rPr lang="zh-TW" altLang="en-US" smtClean="0">
                <a:solidFill>
                  <a:srgbClr val="62B4C6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810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B049A-68E2-429D-BF72-58178100A559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1A70-D331-428C-8B73-3C2EB30C0265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4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2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7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9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3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13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18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0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4CD1-581D-4F68-95DC-945976C6753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7894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99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8866-1AC7-461D-9A1F-AE719258692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6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1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8" y="1073890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3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1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02C4503-09B9-43AD-B7CC-41CBC6E2A706}" type="datetime1">
              <a:rPr lang="zh-TW" altLang="en-US" smtClean="0">
                <a:solidFill>
                  <a:srgbClr val="F3F3F2"/>
                </a:solidFill>
              </a:rPr>
              <a:pPr/>
              <a:t>2024/1/17</a:t>
            </a:fld>
            <a:endParaRPr lang="zh-TW" altLang="en-US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6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7BF314-7128-4EB9-A27C-20158E27851E}" type="slidenum">
              <a:rPr lang="zh-TW" altLang="en-US" smtClean="0">
                <a:solidFill>
                  <a:srgbClr val="F3F3F2"/>
                </a:solidFill>
              </a:rPr>
              <a:pPr/>
              <a:t>‹#›</a:t>
            </a:fld>
            <a:endParaRPr lang="zh-TW" altLang="en-US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719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4CD1-581D-4F68-95DC-945976C6753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72624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6" y="381002"/>
            <a:ext cx="7629525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5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882" indent="0">
              <a:buNone/>
              <a:defRPr sz="1500" b="1"/>
            </a:lvl2pPr>
            <a:lvl3pPr marL="685765" indent="0">
              <a:buNone/>
              <a:defRPr sz="130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5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882" indent="0">
              <a:buNone/>
              <a:defRPr sz="1500" b="1"/>
            </a:lvl2pPr>
            <a:lvl3pPr marL="685765" indent="0">
              <a:buNone/>
              <a:defRPr sz="130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4CD1-581D-4F68-95DC-945976C6753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26490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D3B-769C-4E2A-9BF6-46F48E6F111B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CAEB6-763F-4D12-8FDF-D54614019B79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5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60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1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7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882" indent="0">
              <a:buNone/>
              <a:defRPr sz="1100"/>
            </a:lvl2pPr>
            <a:lvl3pPr marL="685765" indent="0">
              <a:buNone/>
              <a:defRPr sz="900"/>
            </a:lvl3pPr>
            <a:lvl4pPr marL="1028647" indent="0">
              <a:buNone/>
              <a:defRPr sz="800"/>
            </a:lvl4pPr>
            <a:lvl5pPr marL="1371530" indent="0">
              <a:buNone/>
              <a:defRPr sz="800"/>
            </a:lvl5pPr>
            <a:lvl6pPr marL="1714412" indent="0">
              <a:buNone/>
              <a:defRPr sz="800"/>
            </a:lvl6pPr>
            <a:lvl7pPr marL="2057295" indent="0">
              <a:buNone/>
              <a:defRPr sz="800"/>
            </a:lvl7pPr>
            <a:lvl8pPr marL="2400177" indent="0">
              <a:buNone/>
              <a:defRPr sz="800"/>
            </a:lvl8pPr>
            <a:lvl9pPr marL="274306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CBCC4CD1-581D-4F68-95DC-945976C6753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7127889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 xmlns="">
        <p15:guide id="1" orient="horz" pos="6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2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5" indent="0">
              <a:buNone/>
              <a:defRPr sz="1800"/>
            </a:lvl3pPr>
            <a:lvl4pPr marL="1028647" indent="0">
              <a:buNone/>
              <a:defRPr sz="1500"/>
            </a:lvl4pPr>
            <a:lvl5pPr marL="1371530" indent="0">
              <a:buNone/>
              <a:defRPr sz="1500"/>
            </a:lvl5pPr>
            <a:lvl6pPr marL="1714412" indent="0">
              <a:buNone/>
              <a:defRPr sz="1500"/>
            </a:lvl6pPr>
            <a:lvl7pPr marL="2057295" indent="0">
              <a:buNone/>
              <a:defRPr sz="1500"/>
            </a:lvl7pPr>
            <a:lvl8pPr marL="2400177" indent="0">
              <a:buNone/>
              <a:defRPr sz="1500"/>
            </a:lvl8pPr>
            <a:lvl9pPr marL="274306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60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7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882" indent="0">
              <a:buNone/>
              <a:defRPr sz="1100"/>
            </a:lvl2pPr>
            <a:lvl3pPr marL="685765" indent="0">
              <a:buNone/>
              <a:defRPr sz="900"/>
            </a:lvl3pPr>
            <a:lvl4pPr marL="1028647" indent="0">
              <a:buNone/>
              <a:defRPr sz="800"/>
            </a:lvl4pPr>
            <a:lvl5pPr marL="1371530" indent="0">
              <a:buNone/>
              <a:defRPr sz="800"/>
            </a:lvl5pPr>
            <a:lvl6pPr marL="1714412" indent="0">
              <a:buNone/>
              <a:defRPr sz="800"/>
            </a:lvl6pPr>
            <a:lvl7pPr marL="2057295" indent="0">
              <a:buNone/>
              <a:defRPr sz="800"/>
            </a:lvl7pPr>
            <a:lvl8pPr marL="2400177" indent="0">
              <a:buNone/>
              <a:defRPr sz="800"/>
            </a:lvl8pPr>
            <a:lvl9pPr marL="274306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CBCC4CD1-581D-4F68-95DC-945976C6753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2024/1/17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8C7BF314-7128-4EB9-A27C-20158E27851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12227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6"/>
            <a:ext cx="7633742" cy="1492132"/>
          </a:xfrm>
          <a:prstGeom prst="rect">
            <a:avLst/>
          </a:prstGeom>
        </p:spPr>
        <p:txBody>
          <a:bodyPr vert="horz" lIns="91435" tIns="45718" rIns="91435" bIns="45718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3"/>
            <a:ext cx="7633742" cy="3593591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748">
              <a:defRPr/>
            </a:pPr>
            <a:fld id="{4835B969-1568-48B7-BE42-D2EBD90C42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48">
                <a:defRPr/>
              </a:pPr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748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75679"/>
            <a:ext cx="2114549" cy="345796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85748">
              <a:defRPr/>
            </a:pPr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48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714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65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42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18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295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71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648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825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001" indent="-228588" algn="l" defTabSz="685765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8" pos="594" userDrawn="1">
          <p15:clr>
            <a:srgbClr val="F26B43"/>
          </p15:clr>
        </p15:guide>
        <p15:guide id="9" pos="5400" userDrawn="1">
          <p15:clr>
            <a:srgbClr val="F26B43"/>
          </p15:clr>
        </p15:guide>
        <p15:guide id="10" orient="horz" pos="4008" userDrawn="1">
          <p15:clr>
            <a:srgbClr val="F26B43"/>
          </p15:clr>
        </p15:guide>
        <p15:guide id="11" orient="horz" pos="1440" userDrawn="1">
          <p15:clr>
            <a:srgbClr val="F26B43"/>
          </p15:clr>
        </p15:guide>
        <p15:guide id="12" orient="horz" pos="3720" userDrawn="1">
          <p15:clr>
            <a:srgbClr val="F26B43"/>
          </p15:clr>
        </p15:guide>
        <p15:guide id="13" orient="horz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8">
              <a:defRPr/>
            </a:pPr>
            <a:fld id="{4835B969-1568-48B7-BE42-D2EBD90C42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48">
                <a:defRPr/>
              </a:pPr>
              <a:t>2024/1/17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8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8">
              <a:defRPr/>
            </a:pPr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748"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" y="0"/>
            <a:ext cx="9144000" cy="6858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54CFBFEA-F095-426D-9975-D3F3447A0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" y="6139534"/>
            <a:ext cx="2269552" cy="441314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F313ED62-7006-47CA-AA83-8431C6A94F48}"/>
              </a:ext>
            </a:extLst>
          </p:cNvPr>
          <p:cNvSpPr txBox="1"/>
          <p:nvPr/>
        </p:nvSpPr>
        <p:spPr>
          <a:xfrm>
            <a:off x="74780" y="231089"/>
            <a:ext cx="8959490" cy="120032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685748"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次世代細胞療法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: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應用於超精準癌症的奈米活藥物平台 </a:t>
            </a:r>
          </a:p>
          <a:p>
            <a:pPr algn="ctr" defTabSz="685748"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The next generation cell therapy: a nano-living drug platform for super targeted cancer therapy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A0ED53C9-A820-4957-B484-6C5852B80327}"/>
              </a:ext>
            </a:extLst>
          </p:cNvPr>
          <p:cNvSpPr txBox="1"/>
          <p:nvPr/>
        </p:nvSpPr>
        <p:spPr>
          <a:xfrm>
            <a:off x="2106169" y="1849556"/>
            <a:ext cx="5186035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</a:rPr>
              <a:t>中國醫藥大學附設醫院 細胞治療中心</a:t>
            </a:r>
            <a:endParaRPr lang="en-US" altLang="zh-TW" sz="2400" b="1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C2959B97-AEBD-365C-43A5-A349207F9B95}"/>
              </a:ext>
            </a:extLst>
          </p:cNvPr>
          <p:cNvSpPr txBox="1"/>
          <p:nvPr/>
        </p:nvSpPr>
        <p:spPr>
          <a:xfrm>
            <a:off x="3659404" y="2327969"/>
            <a:ext cx="2108269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</a:rPr>
              <a:t>報告 賴彥合 博士</a:t>
            </a:r>
            <a:endParaRPr lang="en-US" altLang="zh-TW" sz="2000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8441914-0EBB-0BEE-602B-896349C54D58}"/>
              </a:ext>
            </a:extLst>
          </p:cNvPr>
          <p:cNvSpPr txBox="1"/>
          <p:nvPr/>
        </p:nvSpPr>
        <p:spPr>
          <a:xfrm>
            <a:off x="1581913" y="1473834"/>
            <a:ext cx="6263253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</a:rPr>
              <a:t>指導教授 國立陽明交通大學 陳三元 講座教授</a:t>
            </a:r>
            <a:endParaRPr lang="en-US" altLang="zh-TW" sz="2400" b="1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C0E54CD1-BBF2-017A-2881-398656B84270}"/>
              </a:ext>
            </a:extLst>
          </p:cNvPr>
          <p:cNvCxnSpPr/>
          <p:nvPr/>
        </p:nvCxnSpPr>
        <p:spPr>
          <a:xfrm>
            <a:off x="2272707" y="6181951"/>
            <a:ext cx="301244" cy="356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0B557D2D-21AF-0755-E41C-ECFFDD9E08A6}"/>
              </a:ext>
            </a:extLst>
          </p:cNvPr>
          <p:cNvCxnSpPr/>
          <p:nvPr/>
        </p:nvCxnSpPr>
        <p:spPr>
          <a:xfrm flipH="1">
            <a:off x="2272707" y="6181951"/>
            <a:ext cx="301244" cy="35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E9C2E6E-C5C1-C4D0-1B32-E6BC151C9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420" y="6116674"/>
            <a:ext cx="2606040" cy="5318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0C95BD25-800A-2508-D745-5D91A838F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546" y="6160742"/>
            <a:ext cx="3941229" cy="44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82E7A7A3-43CB-4F59-9469-D2443B39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0893" y="6471797"/>
            <a:ext cx="2057400" cy="365125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A2A1D3A-1E45-2C91-2DB8-9B2431831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"/>
          <a:stretch/>
        </p:blipFill>
        <p:spPr>
          <a:xfrm>
            <a:off x="25707" y="4456680"/>
            <a:ext cx="7373988" cy="1866531"/>
          </a:xfrm>
          <a:prstGeom prst="rect">
            <a:avLst/>
          </a:prstGeom>
        </p:spPr>
      </p:pic>
      <p:sp>
        <p:nvSpPr>
          <p:cNvPr id="12" name="標題 3">
            <a:extLst>
              <a:ext uri="{FF2B5EF4-FFF2-40B4-BE49-F238E27FC236}">
                <a16:creationId xmlns:a16="http://schemas.microsoft.com/office/drawing/2014/main" xmlns="" id="{9718B045-B982-029B-FFDB-E003816DEB42}"/>
              </a:ext>
            </a:extLst>
          </p:cNvPr>
          <p:cNvSpPr txBox="1">
            <a:spLocks/>
          </p:cNvSpPr>
          <p:nvPr/>
        </p:nvSpPr>
        <p:spPr>
          <a:xfrm>
            <a:off x="1329511" y="454618"/>
            <a:ext cx="6658639" cy="336455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精準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累積、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實時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追蹤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A945F77-6FED-82B7-F16A-47847F7069EA}"/>
              </a:ext>
            </a:extLst>
          </p:cNvPr>
          <p:cNvSpPr/>
          <p:nvPr/>
        </p:nvSpPr>
        <p:spPr>
          <a:xfrm>
            <a:off x="2472449" y="3642571"/>
            <a:ext cx="4336342" cy="224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60F143BD-7878-8803-941D-F2072DEE5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60"/>
          <a:stretch/>
        </p:blipFill>
        <p:spPr>
          <a:xfrm>
            <a:off x="5601593" y="1637332"/>
            <a:ext cx="2671730" cy="277012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6B6A9D13-7DF2-98E3-BA5D-B5AC681F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090"/>
            <a:ext cx="5464312" cy="2179834"/>
          </a:xfrm>
          <a:prstGeom prst="rect">
            <a:avLst/>
          </a:prstGeom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xmlns="" id="{0777F9D0-93C8-8329-E839-C2EBCA6C806A}"/>
              </a:ext>
            </a:extLst>
          </p:cNvPr>
          <p:cNvCxnSpPr/>
          <p:nvPr/>
        </p:nvCxnSpPr>
        <p:spPr>
          <a:xfrm>
            <a:off x="5495004" y="2712777"/>
            <a:ext cx="0" cy="107991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A0CD0522-93F6-E8C3-6CFA-345C1DC93E1B}"/>
              </a:ext>
            </a:extLst>
          </p:cNvPr>
          <p:cNvSpPr txBox="1"/>
          <p:nvPr/>
        </p:nvSpPr>
        <p:spPr>
          <a:xfrm>
            <a:off x="5188276" y="3807395"/>
            <a:ext cx="686053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66635A16-B328-602A-14EC-43EC7223A48D}"/>
              </a:ext>
            </a:extLst>
          </p:cNvPr>
          <p:cNvSpPr txBox="1"/>
          <p:nvPr/>
        </p:nvSpPr>
        <p:spPr>
          <a:xfrm>
            <a:off x="7981010" y="1860549"/>
            <a:ext cx="1489410" cy="183439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臨床需求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(3~4)</a:t>
            </a:r>
          </a:p>
          <a:p>
            <a:pPr defTabSz="914353"/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Our Super high </a:t>
            </a:r>
          </a:p>
          <a:p>
            <a:pPr defTabSz="914353"/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T/B ratio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(24.4)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47975DB-2351-7638-8003-2BD17249BE6E}"/>
              </a:ext>
            </a:extLst>
          </p:cNvPr>
          <p:cNvSpPr/>
          <p:nvPr/>
        </p:nvSpPr>
        <p:spPr>
          <a:xfrm>
            <a:off x="2625291" y="3314975"/>
            <a:ext cx="264674" cy="403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xmlns="" id="{82B2DE3E-DF3B-F6EA-DDAF-FF586824D551}"/>
              </a:ext>
            </a:extLst>
          </p:cNvPr>
          <p:cNvCxnSpPr>
            <a:cxnSpLocks/>
          </p:cNvCxnSpPr>
          <p:nvPr/>
        </p:nvCxnSpPr>
        <p:spPr>
          <a:xfrm>
            <a:off x="2739589" y="3044781"/>
            <a:ext cx="0" cy="1457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9B3DEC9C-C63C-49E0-B96E-62FC81458DC7}"/>
              </a:ext>
            </a:extLst>
          </p:cNvPr>
          <p:cNvSpPr txBox="1"/>
          <p:nvPr/>
        </p:nvSpPr>
        <p:spPr>
          <a:xfrm>
            <a:off x="1780722" y="1945785"/>
            <a:ext cx="1663433" cy="108779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傳統細胞療法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(95%)</a:t>
            </a:r>
          </a:p>
          <a:p>
            <a:pPr defTabSz="914353"/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本系統</a:t>
            </a:r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Lower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than 5%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FCCA846E-1EC6-8C44-EDD6-69B09F757D04}"/>
              </a:ext>
            </a:extLst>
          </p:cNvPr>
          <p:cNvSpPr txBox="1"/>
          <p:nvPr/>
        </p:nvSpPr>
        <p:spPr>
          <a:xfrm>
            <a:off x="7434829" y="5022111"/>
            <a:ext cx="1683464" cy="93631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MRI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活體顯影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提供劑量實時追蹤</a:t>
            </a: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xmlns="" id="{AE3A2F0D-3073-5D62-0FC4-6119F693B530}"/>
              </a:ext>
            </a:extLst>
          </p:cNvPr>
          <p:cNvSpPr/>
          <p:nvPr/>
        </p:nvSpPr>
        <p:spPr>
          <a:xfrm rot="8435218">
            <a:off x="3048994" y="4859325"/>
            <a:ext cx="304400" cy="1888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xmlns="" id="{A27184CA-4EAB-3C6A-468C-EC3463ED957F}"/>
              </a:ext>
            </a:extLst>
          </p:cNvPr>
          <p:cNvSpPr/>
          <p:nvPr/>
        </p:nvSpPr>
        <p:spPr>
          <a:xfrm rot="8435218">
            <a:off x="1177309" y="4820008"/>
            <a:ext cx="304400" cy="1888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xmlns="" id="{CCEC6F4F-7666-5040-1AC6-2D5073210CD6}"/>
              </a:ext>
            </a:extLst>
          </p:cNvPr>
          <p:cNvSpPr/>
          <p:nvPr/>
        </p:nvSpPr>
        <p:spPr>
          <a:xfrm rot="8435218">
            <a:off x="4873073" y="4841194"/>
            <a:ext cx="304400" cy="1888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xmlns="" id="{2D17B345-C3D5-ECAF-5B70-0C2BFC67FBDE}"/>
              </a:ext>
            </a:extLst>
          </p:cNvPr>
          <p:cNvSpPr/>
          <p:nvPr/>
        </p:nvSpPr>
        <p:spPr>
          <a:xfrm>
            <a:off x="6281339" y="3314973"/>
            <a:ext cx="502575" cy="48232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A4AC5DBD-9F7D-F727-A740-12791BA76A08}"/>
              </a:ext>
            </a:extLst>
          </p:cNvPr>
          <p:cNvSpPr txBox="1"/>
          <p:nvPr/>
        </p:nvSpPr>
        <p:spPr>
          <a:xfrm>
            <a:off x="5876493" y="1468055"/>
            <a:ext cx="3310053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T/B ratio (24h) : Retention ability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E5CBBAD6-914E-2427-F4B5-23F34F691F8C}"/>
              </a:ext>
            </a:extLst>
          </p:cNvPr>
          <p:cNvSpPr txBox="1"/>
          <p:nvPr/>
        </p:nvSpPr>
        <p:spPr>
          <a:xfrm>
            <a:off x="619716" y="1468055"/>
            <a:ext cx="4897117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Biodistribution (24h): 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High tumor accumulation 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xmlns="" id="{19076D89-D28C-DEE8-83DF-A264668DE5AC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5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57D2A52E-1050-2F8C-544D-0B090D90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6FA7219-3DB4-D88D-6426-70537D453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" t="-475" r="6096" b="71012"/>
          <a:stretch/>
        </p:blipFill>
        <p:spPr>
          <a:xfrm>
            <a:off x="173325" y="1649212"/>
            <a:ext cx="8916855" cy="1391204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257F733B-0AE8-D84D-0EC2-1493A5CFB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10"/>
          <a:stretch/>
        </p:blipFill>
        <p:spPr>
          <a:xfrm>
            <a:off x="-146608" y="3439768"/>
            <a:ext cx="9321088" cy="288594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E776AF68-D94F-FB7B-A88A-BEB0B6EBD4F0}"/>
              </a:ext>
            </a:extLst>
          </p:cNvPr>
          <p:cNvSpPr txBox="1"/>
          <p:nvPr/>
        </p:nvSpPr>
        <p:spPr>
          <a:xfrm>
            <a:off x="2960606" y="1281988"/>
            <a:ext cx="3611886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單次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注射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單次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中子捕獲照射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xmlns="" id="{8DA3B0C7-C969-C7FB-A1B9-BEA5969944B2}"/>
              </a:ext>
            </a:extLst>
          </p:cNvPr>
          <p:cNvCxnSpPr>
            <a:cxnSpLocks/>
          </p:cNvCxnSpPr>
          <p:nvPr/>
        </p:nvCxnSpPr>
        <p:spPr>
          <a:xfrm>
            <a:off x="5741150" y="6075922"/>
            <a:ext cx="157810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xmlns="" id="{6891B5F5-E741-818E-69B9-9BDE06BFF008}"/>
              </a:ext>
            </a:extLst>
          </p:cNvPr>
          <p:cNvCxnSpPr>
            <a:cxnSpLocks/>
          </p:cNvCxnSpPr>
          <p:nvPr/>
        </p:nvCxnSpPr>
        <p:spPr>
          <a:xfrm>
            <a:off x="5741150" y="3429001"/>
            <a:ext cx="0" cy="254242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xmlns="" id="{170E0829-3D18-1CE1-E633-7B6A3269B974}"/>
              </a:ext>
            </a:extLst>
          </p:cNvPr>
          <p:cNvCxnSpPr>
            <a:cxnSpLocks/>
          </p:cNvCxnSpPr>
          <p:nvPr/>
        </p:nvCxnSpPr>
        <p:spPr>
          <a:xfrm>
            <a:off x="7319252" y="3429000"/>
            <a:ext cx="0" cy="254242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619928D3-FA23-A214-652E-B5743DB02300}"/>
              </a:ext>
            </a:extLst>
          </p:cNvPr>
          <p:cNvSpPr txBox="1"/>
          <p:nvPr/>
        </p:nvSpPr>
        <p:spPr>
          <a:xfrm>
            <a:off x="5393670" y="6195247"/>
            <a:ext cx="2478564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 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半生存期延長</a:t>
            </a: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xmlns="" id="{DB41BF89-735C-D418-AB7F-27FD4AAF5D0D}"/>
              </a:ext>
            </a:extLst>
          </p:cNvPr>
          <p:cNvCxnSpPr>
            <a:cxnSpLocks/>
          </p:cNvCxnSpPr>
          <p:nvPr/>
        </p:nvCxnSpPr>
        <p:spPr>
          <a:xfrm>
            <a:off x="2560320" y="3988988"/>
            <a:ext cx="1021080" cy="148217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8B450A8-D0C7-5516-0B99-023FDF01A879}"/>
              </a:ext>
            </a:extLst>
          </p:cNvPr>
          <p:cNvSpPr/>
          <p:nvPr/>
        </p:nvSpPr>
        <p:spPr>
          <a:xfrm>
            <a:off x="7643508" y="1669835"/>
            <a:ext cx="1382318" cy="13399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形 41" descr="皇冠">
            <a:extLst>
              <a:ext uri="{FF2B5EF4-FFF2-40B4-BE49-F238E27FC236}">
                <a16:creationId xmlns:a16="http://schemas.microsoft.com/office/drawing/2014/main" xmlns="" id="{9B29027B-CEE4-9237-3DC1-9F1E2DDB0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08975" y="1129987"/>
            <a:ext cx="519224" cy="519224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xmlns="" id="{6409AD0A-8A42-6F2A-B604-C01993FE91A2}"/>
              </a:ext>
            </a:extLst>
          </p:cNvPr>
          <p:cNvSpPr txBox="1"/>
          <p:nvPr/>
        </p:nvSpPr>
        <p:spPr>
          <a:xfrm>
            <a:off x="671013" y="5024122"/>
            <a:ext cx="2773638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有效殺死超過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85%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癌細胞</a:t>
            </a:r>
          </a:p>
        </p:txBody>
      </p:sp>
      <p:sp>
        <p:nvSpPr>
          <p:cNvPr id="44" name="標題 3">
            <a:extLst>
              <a:ext uri="{FF2B5EF4-FFF2-40B4-BE49-F238E27FC236}">
                <a16:creationId xmlns:a16="http://schemas.microsoft.com/office/drawing/2014/main" xmlns="" id="{4676A94D-E821-2809-CD8D-B3D29E0024A6}"/>
              </a:ext>
            </a:extLst>
          </p:cNvPr>
          <p:cNvSpPr txBox="1">
            <a:spLocks/>
          </p:cNvSpPr>
          <p:nvPr/>
        </p:nvSpPr>
        <p:spPr>
          <a:xfrm>
            <a:off x="1094073" y="462699"/>
            <a:ext cx="7054077" cy="336455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便利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的療程與半生存期的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延長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xmlns="" id="{5113BE3D-8EC2-AB86-83EA-01D5C4F0302F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090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>
            <a:extLst>
              <a:ext uri="{FF2B5EF4-FFF2-40B4-BE49-F238E27FC236}">
                <a16:creationId xmlns:a16="http://schemas.microsoft.com/office/drawing/2014/main" xmlns="" id="{EC424402-EE21-84D9-8880-36972C89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643" y="471275"/>
            <a:ext cx="5643409" cy="356989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劑量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副作用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抗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炎症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151F9D88-D86D-F9A1-48DA-4E5996C8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9346" y="6488287"/>
            <a:ext cx="2057400" cy="365125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xmlns="" id="{C35A2D6D-9920-F087-8E44-1ECB5D9F7CDB}"/>
              </a:ext>
            </a:extLst>
          </p:cNvPr>
          <p:cNvSpPr/>
          <p:nvPr/>
        </p:nvSpPr>
        <p:spPr>
          <a:xfrm>
            <a:off x="5120882" y="4602458"/>
            <a:ext cx="3802782" cy="1592196"/>
          </a:xfrm>
          <a:prstGeom prst="roundRect">
            <a:avLst/>
          </a:prstGeom>
          <a:noFill/>
          <a:ln w="222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6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CA02422A-91F6-B11F-96EF-C5DD35193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1"/>
          <a:stretch/>
        </p:blipFill>
        <p:spPr>
          <a:xfrm>
            <a:off x="-20582" y="1454503"/>
            <a:ext cx="4801662" cy="2428542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673F526-E885-DF57-9F5E-46AAD8D0275C}"/>
              </a:ext>
            </a:extLst>
          </p:cNvPr>
          <p:cNvSpPr/>
          <p:nvPr/>
        </p:nvSpPr>
        <p:spPr>
          <a:xfrm>
            <a:off x="4285958" y="3232709"/>
            <a:ext cx="368710" cy="41295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xmlns="" id="{D1DF704A-CB68-8AA3-B4D1-6FA4BA1FC0CE}"/>
              </a:ext>
            </a:extLst>
          </p:cNvPr>
          <p:cNvCxnSpPr>
            <a:cxnSpLocks/>
          </p:cNvCxnSpPr>
          <p:nvPr/>
        </p:nvCxnSpPr>
        <p:spPr>
          <a:xfrm>
            <a:off x="4470310" y="3651780"/>
            <a:ext cx="0" cy="2520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9BC5F9A1-20BF-E474-389D-CAF4B46124C3}"/>
              </a:ext>
            </a:extLst>
          </p:cNvPr>
          <p:cNvSpPr txBox="1"/>
          <p:nvPr/>
        </p:nvSpPr>
        <p:spPr>
          <a:xfrm>
            <a:off x="5204421" y="4665897"/>
            <a:ext cx="3448856" cy="149896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比一般藥物或奈米標靶載體更精準的標靶功能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市售藥物低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1/470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比最新文獻低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1/6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的使用劑量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defTabSz="914353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抗發炎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降低術後副作用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2A04C4B9-E870-730C-8773-A1073761D93E}"/>
              </a:ext>
            </a:extLst>
          </p:cNvPr>
          <p:cNvSpPr txBox="1"/>
          <p:nvPr/>
        </p:nvSpPr>
        <p:spPr>
          <a:xfrm>
            <a:off x="-20582" y="6513842"/>
            <a:ext cx="8515350" cy="369328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914353"/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1.Hofmann</a:t>
            </a:r>
            <a:r>
              <a:rPr lang="zh-TW" altLang="en-US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6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et al. </a:t>
            </a:r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Gadolinium neutron capture therapy (</a:t>
            </a:r>
            <a:r>
              <a:rPr lang="en-US" altLang="zh-TW" sz="6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GdNCT</a:t>
            </a:r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 of melanoma cells and solid tumors with the magnetic resonance imaging contrast agent </a:t>
            </a:r>
            <a:r>
              <a:rPr lang="en-US" altLang="zh-TW" sz="6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Gadobutrol</a:t>
            </a:r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Investigative radiology 1999, 34 (2), 126-33.</a:t>
            </a:r>
          </a:p>
          <a:p>
            <a:pPr defTabSz="914353"/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2.Tokumitsu </a:t>
            </a:r>
            <a:r>
              <a:rPr lang="en-US" altLang="zh-TW" sz="6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et al. </a:t>
            </a:r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Gadolinium neutron-capture therapy using novel gadopentetic acid-chitosan complex nanoparticles: in vivo growth suppression of experimental melanoma solid tumor. Cancer letters 2000, 150 (2), 177-82.</a:t>
            </a:r>
          </a:p>
          <a:p>
            <a:pPr defTabSz="914353"/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3.Mi </a:t>
            </a:r>
            <a:r>
              <a:rPr lang="en-US" altLang="zh-TW" sz="6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et al. </a:t>
            </a:r>
            <a:r>
              <a:rPr lang="en-US" altLang="zh-TW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Hybrid Calcium Phosphate-Polymeric Micelles Incorporating Gadolinium Chelates for Imaging-Guided Gadolinium Neutron Capture Tumor Therapy. ACS nano 2015, 9 (6), 5913-21.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D8852D56-38A1-58C7-DDC3-DBA9AD927B4B}"/>
              </a:ext>
            </a:extLst>
          </p:cNvPr>
          <p:cNvSpPr txBox="1"/>
          <p:nvPr/>
        </p:nvSpPr>
        <p:spPr>
          <a:xfrm>
            <a:off x="3211420" y="3903846"/>
            <a:ext cx="1591298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精準的殺傷力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xmlns="" id="{9C86809F-34E3-A884-4305-B688C6D3C734}"/>
              </a:ext>
            </a:extLst>
          </p:cNvPr>
          <p:cNvSpPr txBox="1"/>
          <p:nvPr/>
        </p:nvSpPr>
        <p:spPr>
          <a:xfrm>
            <a:off x="268224" y="1108256"/>
            <a:ext cx="969788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Control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98D9B070-DC02-8CC5-6306-C6058E1F8003}"/>
              </a:ext>
            </a:extLst>
          </p:cNvPr>
          <p:cNvSpPr txBox="1"/>
          <p:nvPr/>
        </p:nvSpPr>
        <p:spPr>
          <a:xfrm>
            <a:off x="1220201" y="1113257"/>
            <a:ext cx="1368375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小分子藥物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5555C17F-8C86-7D56-3F03-75DC5E356403}"/>
              </a:ext>
            </a:extLst>
          </p:cNvPr>
          <p:cNvSpPr txBox="1"/>
          <p:nvPr/>
        </p:nvSpPr>
        <p:spPr>
          <a:xfrm>
            <a:off x="2572166" y="1113256"/>
            <a:ext cx="1112661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奈米藥物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xmlns="" id="{0C1963D0-8AE1-FC0A-8AB1-96BF0F7D01AC}"/>
              </a:ext>
            </a:extLst>
          </p:cNvPr>
          <p:cNvSpPr txBox="1"/>
          <p:nvPr/>
        </p:nvSpPr>
        <p:spPr>
          <a:xfrm>
            <a:off x="3906320" y="1124243"/>
            <a:ext cx="1112661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SNS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xmlns="" id="{178F3081-BC92-4DD4-AA88-0D87485DBB04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3EA1DFE-D276-A1AD-CD29-1EF0BAF76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"/>
          <a:stretch/>
        </p:blipFill>
        <p:spPr>
          <a:xfrm>
            <a:off x="0" y="4324845"/>
            <a:ext cx="4781080" cy="150603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2D33AAA2-B669-43BB-6CC3-CA7727F5A8F6}"/>
              </a:ext>
            </a:extLst>
          </p:cNvPr>
          <p:cNvSpPr txBox="1"/>
          <p:nvPr/>
        </p:nvSpPr>
        <p:spPr>
          <a:xfrm>
            <a:off x="93200" y="5824501"/>
            <a:ext cx="1319836" cy="507831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685765"/>
            <a:r>
              <a:rPr lang="en-US" altLang="zh-TW" sz="1300" kern="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Fluoro</a:t>
            </a:r>
            <a:r>
              <a:rPr lang="en-US" altLang="zh-TW" sz="13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-Jade C (FJC) staining</a:t>
            </a:r>
            <a:endParaRPr lang="zh-TW" alt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C35AF943-60E7-0DCC-33C6-EE7757B9DE19}"/>
              </a:ext>
            </a:extLst>
          </p:cNvPr>
          <p:cNvSpPr txBox="1"/>
          <p:nvPr/>
        </p:nvSpPr>
        <p:spPr>
          <a:xfrm flipH="1">
            <a:off x="3321833" y="5834887"/>
            <a:ext cx="1459247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685765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神經病變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3A0204F9-B8BD-E5D2-6FB8-A1C08E3C1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"/>
          <a:stretch/>
        </p:blipFill>
        <p:spPr>
          <a:xfrm>
            <a:off x="4781084" y="1290979"/>
            <a:ext cx="4362917" cy="30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47E35619-1FE2-D8AD-1BF1-3CCFEBB6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654" y="485305"/>
            <a:ext cx="1932591" cy="2968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8D426A94-1A7D-13D3-FE74-FC97B505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6"/>
            <a:ext cx="2057400" cy="365125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xmlns="" id="{E71557E7-29FA-DFC6-B144-1706D22DD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251815"/>
              </p:ext>
            </p:extLst>
          </p:nvPr>
        </p:nvGraphicFramePr>
        <p:xfrm>
          <a:off x="320040" y="2054951"/>
          <a:ext cx="8503920" cy="31470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9553">
                  <a:extLst>
                    <a:ext uri="{9D8B030D-6E8A-4147-A177-3AD203B41FA5}">
                      <a16:colId xmlns:a16="http://schemas.microsoft.com/office/drawing/2014/main" xmlns="" val="601704008"/>
                    </a:ext>
                  </a:extLst>
                </a:gridCol>
                <a:gridCol w="1973809">
                  <a:extLst>
                    <a:ext uri="{9D8B030D-6E8A-4147-A177-3AD203B41FA5}">
                      <a16:colId xmlns:a16="http://schemas.microsoft.com/office/drawing/2014/main" xmlns="" val="3072239618"/>
                    </a:ext>
                  </a:extLst>
                </a:gridCol>
                <a:gridCol w="2794199">
                  <a:extLst>
                    <a:ext uri="{9D8B030D-6E8A-4147-A177-3AD203B41FA5}">
                      <a16:colId xmlns:a16="http://schemas.microsoft.com/office/drawing/2014/main" xmlns="" val="2422193088"/>
                    </a:ext>
                  </a:extLst>
                </a:gridCol>
                <a:gridCol w="2176359">
                  <a:extLst>
                    <a:ext uri="{9D8B030D-6E8A-4147-A177-3AD203B41FA5}">
                      <a16:colId xmlns:a16="http://schemas.microsoft.com/office/drawing/2014/main" xmlns="" val="387044543"/>
                    </a:ext>
                  </a:extLst>
                </a:gridCol>
              </a:tblGrid>
              <a:tr h="567191"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傳統中子捕獲</a:t>
                      </a:r>
                    </a:p>
                  </a:txBody>
                  <a:tcPr marL="68580" marR="68580" marT="34290" marB="3429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傳統細胞治療</a:t>
                      </a:r>
                    </a:p>
                  </a:txBody>
                  <a:tcPr marL="68580" marR="68580" marT="34290" marB="3429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SNS</a:t>
                      </a:r>
                      <a:r>
                        <a:rPr lang="zh-TW" altLang="en-US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次世代細胞療法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6028324"/>
                  </a:ext>
                </a:extLst>
              </a:tr>
              <a:tr h="1059685">
                <a:tc>
                  <a:txBody>
                    <a:bodyPr/>
                    <a:lstStyle/>
                    <a:p>
                      <a:pPr algn="ctr"/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限制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治療窗口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限制大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病人須有較佳的試劑累積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(T/B ratio&gt;3)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才能執行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血癌最佳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實體癌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療效不佳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泛用於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大多數癌症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133458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給藥方式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次數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長達</a:t>
                      </a: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數小時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輸注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一療程約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次注射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一療程</a:t>
                      </a: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次注射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8411047"/>
                  </a:ext>
                </a:extLst>
              </a:tr>
              <a:tr h="3827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副作用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發炎反應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免疫過激反應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結腸炎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肝毒性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明顯副作用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78858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標靶腫瘤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無標靶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化學標靶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雙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標靶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物化標靶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708721"/>
                  </a:ext>
                </a:extLst>
              </a:tr>
              <a:tr h="3480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療法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輻射療法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免疫療法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再生醫療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輻射協同細胞療法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0345918"/>
                  </a:ext>
                </a:extLst>
              </a:tr>
            </a:tbl>
          </a:graphicData>
        </a:graphic>
      </p:graphicFrame>
      <p:cxnSp>
        <p:nvCxnSpPr>
          <p:cNvPr id="9" name="直線接點 8">
            <a:extLst>
              <a:ext uri="{FF2B5EF4-FFF2-40B4-BE49-F238E27FC236}">
                <a16:creationId xmlns:a16="http://schemas.microsoft.com/office/drawing/2014/main" xmlns="" id="{E6F914DA-AC8A-9B51-C789-CC8C332B0ACA}"/>
              </a:ext>
            </a:extLst>
          </p:cNvPr>
          <p:cNvCxnSpPr>
            <a:cxnSpLocks/>
          </p:cNvCxnSpPr>
          <p:nvPr/>
        </p:nvCxnSpPr>
        <p:spPr>
          <a:xfrm>
            <a:off x="519421" y="2068632"/>
            <a:ext cx="1234818" cy="5214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460B658-516B-8340-DE9E-195FD05390B7}"/>
              </a:ext>
            </a:extLst>
          </p:cNvPr>
          <p:cNvSpPr txBox="1"/>
          <p:nvPr/>
        </p:nvSpPr>
        <p:spPr>
          <a:xfrm>
            <a:off x="1200672" y="2083481"/>
            <a:ext cx="595035" cy="33855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1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療法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EE492E2C-EF4C-F10F-E4CE-74C22E43836E}"/>
              </a:ext>
            </a:extLst>
          </p:cNvPr>
          <p:cNvSpPr txBox="1"/>
          <p:nvPr/>
        </p:nvSpPr>
        <p:spPr>
          <a:xfrm>
            <a:off x="560888" y="2284368"/>
            <a:ext cx="595035" cy="33855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1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項目</a:t>
            </a:r>
          </a:p>
        </p:txBody>
      </p:sp>
      <p:pic>
        <p:nvPicPr>
          <p:cNvPr id="2" name="圖形 1" descr="皇冠">
            <a:extLst>
              <a:ext uri="{FF2B5EF4-FFF2-40B4-BE49-F238E27FC236}">
                <a16:creationId xmlns:a16="http://schemas.microsoft.com/office/drawing/2014/main" xmlns="" id="{4E6CC54D-EBB6-EBDC-91B7-C4851376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83112" y="2348586"/>
            <a:ext cx="548670" cy="548670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xmlns="" id="{2C730BE2-2B69-ED11-E34D-2D17D8CBDBE8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形 22" descr="皇冠">
            <a:extLst>
              <a:ext uri="{FF2B5EF4-FFF2-40B4-BE49-F238E27FC236}">
                <a16:creationId xmlns:a16="http://schemas.microsoft.com/office/drawing/2014/main" xmlns="" id="{5B782AC0-3B6D-97DE-B570-069FCD75D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83112" y="3231408"/>
            <a:ext cx="548670" cy="548670"/>
          </a:xfrm>
          <a:prstGeom prst="rect">
            <a:avLst/>
          </a:prstGeom>
        </p:spPr>
      </p:pic>
      <p:pic>
        <p:nvPicPr>
          <p:cNvPr id="24" name="圖形 23" descr="皇冠">
            <a:extLst>
              <a:ext uri="{FF2B5EF4-FFF2-40B4-BE49-F238E27FC236}">
                <a16:creationId xmlns:a16="http://schemas.microsoft.com/office/drawing/2014/main" xmlns="" id="{1836EAB7-767A-C57B-880F-D3BE397D9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95330" y="3695640"/>
            <a:ext cx="548670" cy="548670"/>
          </a:xfrm>
          <a:prstGeom prst="rect">
            <a:avLst/>
          </a:prstGeom>
        </p:spPr>
      </p:pic>
      <p:pic>
        <p:nvPicPr>
          <p:cNvPr id="25" name="圖形 24" descr="皇冠">
            <a:extLst>
              <a:ext uri="{FF2B5EF4-FFF2-40B4-BE49-F238E27FC236}">
                <a16:creationId xmlns:a16="http://schemas.microsoft.com/office/drawing/2014/main" xmlns="" id="{65A0EAA6-1EA3-CD95-46A9-14C24DC42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95330" y="4146962"/>
            <a:ext cx="548670" cy="548670"/>
          </a:xfrm>
          <a:prstGeom prst="rect">
            <a:avLst/>
          </a:prstGeom>
        </p:spPr>
      </p:pic>
      <p:pic>
        <p:nvPicPr>
          <p:cNvPr id="26" name="圖形 25" descr="皇冠">
            <a:extLst>
              <a:ext uri="{FF2B5EF4-FFF2-40B4-BE49-F238E27FC236}">
                <a16:creationId xmlns:a16="http://schemas.microsoft.com/office/drawing/2014/main" xmlns="" id="{6C2CA98B-789F-00EF-96D0-E9818B19E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95330" y="4632116"/>
            <a:ext cx="548670" cy="5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F9C3E9B-5E0D-221E-6CA5-2A4D1B9A2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2" t="6318" r="10330" b="12681"/>
          <a:stretch/>
        </p:blipFill>
        <p:spPr>
          <a:xfrm>
            <a:off x="1299909" y="2357505"/>
            <a:ext cx="3418487" cy="210971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41B2C11-B625-BF49-5487-03584A48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435" y="283318"/>
            <a:ext cx="6345131" cy="56344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急迫臨床醫療需求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(GBM)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E8F4662C-A6D1-5D5A-3009-22DB3E80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74683"/>
            <a:ext cx="2057400" cy="273844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B340439-AB9B-B3B4-D57C-5B650BAD4FE0}"/>
              </a:ext>
            </a:extLst>
          </p:cNvPr>
          <p:cNvSpPr txBox="1"/>
          <p:nvPr/>
        </p:nvSpPr>
        <p:spPr>
          <a:xfrm>
            <a:off x="137550" y="4054694"/>
            <a:ext cx="1261884" cy="4154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外科手術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6E59701-783F-3501-6ECF-8DD0FC140EA3}"/>
              </a:ext>
            </a:extLst>
          </p:cNvPr>
          <p:cNvSpPr txBox="1"/>
          <p:nvPr/>
        </p:nvSpPr>
        <p:spPr>
          <a:xfrm>
            <a:off x="4358401" y="4057825"/>
            <a:ext cx="1830950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輻射治療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化療</a:t>
            </a:r>
          </a:p>
        </p:txBody>
      </p:sp>
      <p:pic>
        <p:nvPicPr>
          <p:cNvPr id="18" name="圖形 17" descr="刀子">
            <a:extLst>
              <a:ext uri="{FF2B5EF4-FFF2-40B4-BE49-F238E27FC236}">
                <a16:creationId xmlns:a16="http://schemas.microsoft.com/office/drawing/2014/main" xmlns="" id="{42B47F0E-DB6B-BA15-92D1-60D6CCE58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0576" y="3022967"/>
            <a:ext cx="901672" cy="90167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28D286AC-1572-86C5-CFF3-FEF9CCDD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211" y="2798322"/>
            <a:ext cx="1232251" cy="1232251"/>
          </a:xfrm>
          <a:prstGeom prst="rect">
            <a:avLst/>
          </a:prstGeom>
          <a:noFill/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161079C4-006B-5A3C-5967-0CADA794134C}"/>
              </a:ext>
            </a:extLst>
          </p:cNvPr>
          <p:cNvSpPr txBox="1"/>
          <p:nvPr/>
        </p:nvSpPr>
        <p:spPr>
          <a:xfrm>
            <a:off x="6495578" y="3664720"/>
            <a:ext cx="2510873" cy="101566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 defTabSz="914353"/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GBM</a:t>
            </a:r>
            <a:b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3-year survival &lt; 5%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C6B728BD-C597-6041-CAEB-55269832284E}"/>
              </a:ext>
            </a:extLst>
          </p:cNvPr>
          <p:cNvSpPr txBox="1"/>
          <p:nvPr/>
        </p:nvSpPr>
        <p:spPr>
          <a:xfrm>
            <a:off x="286366" y="1357026"/>
            <a:ext cx="5891470" cy="1323439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marL="342874" indent="-342874" defTabSz="914353">
              <a:buFontTx/>
              <a:buAutoNum type="arabicPeriod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兒童腦部惡性腫瘤，是兒童時期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第二多的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癌症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74" indent="-342874" defTabSz="914353">
              <a:buFontTx/>
              <a:buAutoNum type="arabicPeriod"/>
            </a:pP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74" indent="-342874" defTabSz="914353">
              <a:buFontTx/>
              <a:buAutoNum type="arabicPeriod"/>
            </a:pP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GBM 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瀰漫或多發性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惡性腫瘤，手術完全切除不易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4DD824A2-D22D-5D66-12B3-410B79E0F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036" y="1457080"/>
            <a:ext cx="1630383" cy="20915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A9903FE6-F1E8-335C-DF31-ABBAFB06C0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4" r="2801"/>
          <a:stretch/>
        </p:blipFill>
        <p:spPr>
          <a:xfrm>
            <a:off x="361905" y="5007402"/>
            <a:ext cx="4891749" cy="1487193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32BFFAD5-57D4-1A6D-FAF4-D1FE20C71E8D}"/>
              </a:ext>
            </a:extLst>
          </p:cNvPr>
          <p:cNvSpPr txBox="1"/>
          <p:nvPr/>
        </p:nvSpPr>
        <p:spPr>
          <a:xfrm>
            <a:off x="2080887" y="6353470"/>
            <a:ext cx="2057401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細胞內能量放射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EAF41505-A747-613B-5112-E06E55FDEEE4}"/>
              </a:ext>
            </a:extLst>
          </p:cNvPr>
          <p:cNvSpPr txBox="1"/>
          <p:nvPr/>
        </p:nvSpPr>
        <p:spPr>
          <a:xfrm>
            <a:off x="4069721" y="6348560"/>
            <a:ext cx="1570885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核分裂反應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F011BB64-2ACB-7A60-A1CE-C1B307DAE88D}"/>
              </a:ext>
            </a:extLst>
          </p:cNvPr>
          <p:cNvSpPr txBox="1"/>
          <p:nvPr/>
        </p:nvSpPr>
        <p:spPr>
          <a:xfrm>
            <a:off x="3449879" y="4607291"/>
            <a:ext cx="2473754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中子捕獲治療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(NCT)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9FC319B0-D5DE-48F2-7DAF-0C4B754FB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92" y="5007402"/>
            <a:ext cx="2771775" cy="1647825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xmlns="" id="{C3D50D08-6FA9-2B22-EB7D-8AC00607CF1A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5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CFC6A1E-3C32-7EBE-9D2B-5A7DD209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" y="1946200"/>
            <a:ext cx="4546887" cy="2362650"/>
          </a:xfrm>
          <a:prstGeom prst="rect">
            <a:avLst/>
          </a:prstGeom>
        </p:spPr>
      </p:pic>
      <p:sp>
        <p:nvSpPr>
          <p:cNvPr id="9" name="標題 3">
            <a:extLst>
              <a:ext uri="{FF2B5EF4-FFF2-40B4-BE49-F238E27FC236}">
                <a16:creationId xmlns:a16="http://schemas.microsoft.com/office/drawing/2014/main" xmlns="" id="{0677832A-62D8-4CF4-8AE6-8A9A2CB5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19" y="134508"/>
            <a:ext cx="6362942" cy="85486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內源性輻射治療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中子捕獲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F22D3C3B-2BAF-C928-CBF2-8F72D1CF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50155"/>
            <a:ext cx="2057400" cy="273844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3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B17A6D72-A6CC-5994-5E86-4D3860C12321}"/>
              </a:ext>
            </a:extLst>
          </p:cNvPr>
          <p:cNvSpPr txBox="1"/>
          <p:nvPr/>
        </p:nvSpPr>
        <p:spPr>
          <a:xfrm>
            <a:off x="3750676" y="6638472"/>
            <a:ext cx="4601544" cy="338550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914353"/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Boron and Gadolinium Neutron Capture Therapy for Cancer Treatment. WORLD SCIENTIFIC (2012).</a:t>
            </a:r>
            <a:endParaRPr lang="zh-TW" altLang="en-US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1D20867D-EF94-793A-EF71-96CDF85A3271}"/>
              </a:ext>
            </a:extLst>
          </p:cNvPr>
          <p:cNvSpPr txBox="1"/>
          <p:nvPr/>
        </p:nvSpPr>
        <p:spPr>
          <a:xfrm>
            <a:off x="2606959" y="1492878"/>
            <a:ext cx="1710664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傳統輻射治療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F55875EE-4CF5-4DA1-6535-C8B6D2F63E30}"/>
              </a:ext>
            </a:extLst>
          </p:cNvPr>
          <p:cNvSpPr/>
          <p:nvPr/>
        </p:nvSpPr>
        <p:spPr>
          <a:xfrm>
            <a:off x="7638736" y="3798524"/>
            <a:ext cx="1237838" cy="300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929AA974-23CD-8C96-27E8-66CA0EAD9144}"/>
              </a:ext>
            </a:extLst>
          </p:cNvPr>
          <p:cNvSpPr/>
          <p:nvPr/>
        </p:nvSpPr>
        <p:spPr>
          <a:xfrm>
            <a:off x="7114382" y="3823357"/>
            <a:ext cx="1237838" cy="300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xmlns="" id="{6EAB0A73-561A-66DA-A7E0-162395F496DA}"/>
              </a:ext>
            </a:extLst>
          </p:cNvPr>
          <p:cNvSpPr/>
          <p:nvPr/>
        </p:nvSpPr>
        <p:spPr>
          <a:xfrm>
            <a:off x="326441" y="2056812"/>
            <a:ext cx="2118261" cy="1770737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EE50362D-0E17-62ED-B242-5D92045A31E1}"/>
              </a:ext>
            </a:extLst>
          </p:cNvPr>
          <p:cNvSpPr txBox="1"/>
          <p:nvPr/>
        </p:nvSpPr>
        <p:spPr>
          <a:xfrm>
            <a:off x="933560" y="1484069"/>
            <a:ext cx="966118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副作用</a:t>
            </a:r>
          </a:p>
        </p:txBody>
      </p:sp>
      <p:graphicFrame>
        <p:nvGraphicFramePr>
          <p:cNvPr id="7" name="表格 10">
            <a:extLst>
              <a:ext uri="{FF2B5EF4-FFF2-40B4-BE49-F238E27FC236}">
                <a16:creationId xmlns:a16="http://schemas.microsoft.com/office/drawing/2014/main" xmlns="" id="{E4624B93-D97D-1C1D-58A0-F2268C994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095178"/>
              </p:ext>
            </p:extLst>
          </p:nvPr>
        </p:nvGraphicFramePr>
        <p:xfrm>
          <a:off x="330481" y="4415269"/>
          <a:ext cx="8483039" cy="2224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147">
                  <a:extLst>
                    <a:ext uri="{9D8B030D-6E8A-4147-A177-3AD203B41FA5}">
                      <a16:colId xmlns:a16="http://schemas.microsoft.com/office/drawing/2014/main" xmlns="" val="273959454"/>
                    </a:ext>
                  </a:extLst>
                </a:gridCol>
                <a:gridCol w="1691172">
                  <a:extLst>
                    <a:ext uri="{9D8B030D-6E8A-4147-A177-3AD203B41FA5}">
                      <a16:colId xmlns:a16="http://schemas.microsoft.com/office/drawing/2014/main" xmlns="" val="1447399879"/>
                    </a:ext>
                  </a:extLst>
                </a:gridCol>
                <a:gridCol w="2585651">
                  <a:extLst>
                    <a:ext uri="{9D8B030D-6E8A-4147-A177-3AD203B41FA5}">
                      <a16:colId xmlns:a16="http://schemas.microsoft.com/office/drawing/2014/main" xmlns="" val="4115339377"/>
                    </a:ext>
                  </a:extLst>
                </a:gridCol>
                <a:gridCol w="2327069">
                  <a:extLst>
                    <a:ext uri="{9D8B030D-6E8A-4147-A177-3AD203B41FA5}">
                      <a16:colId xmlns:a16="http://schemas.microsoft.com/office/drawing/2014/main" xmlns="" val="2042854556"/>
                    </a:ext>
                  </a:extLst>
                </a:gridCol>
              </a:tblGrid>
              <a:tr h="3471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輻射治療種類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X-ray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伽傌刀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質子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重粒子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中子捕獲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176045"/>
                  </a:ext>
                </a:extLst>
              </a:tr>
              <a:tr h="625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癌細胞殺傷力 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(RBE)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1.2~3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10~20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20162"/>
                  </a:ext>
                </a:extLst>
              </a:tr>
              <a:tr h="9043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特性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表層釋放能量，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易造成副作用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特定深度釋放能量，但照射期間肌肉的蠕動將造成嚴重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 target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精準輻射治療，</a:t>
                      </a:r>
                      <a:r>
                        <a:rPr lang="zh-TW" altLang="en-US" sz="1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僅有累積中子捕獲劑的細胞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會受到傷害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4002206"/>
                  </a:ext>
                </a:extLst>
              </a:tr>
              <a:tr h="3471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照射次數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35~40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15~35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次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1~2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次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3189700"/>
                  </a:ext>
                </a:extLst>
              </a:tr>
            </a:tbl>
          </a:graphicData>
        </a:graphic>
      </p:graphicFrame>
      <p:pic>
        <p:nvPicPr>
          <p:cNvPr id="18" name="圖形 17" descr="皇冠">
            <a:extLst>
              <a:ext uri="{FF2B5EF4-FFF2-40B4-BE49-F238E27FC236}">
                <a16:creationId xmlns:a16="http://schemas.microsoft.com/office/drawing/2014/main" xmlns="" id="{862B53C1-9776-6EBB-D893-DEF5DFAA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08487" y="5328368"/>
            <a:ext cx="519224" cy="519224"/>
          </a:xfrm>
          <a:prstGeom prst="rect">
            <a:avLst/>
          </a:prstGeom>
        </p:spPr>
      </p:pic>
      <p:pic>
        <p:nvPicPr>
          <p:cNvPr id="17" name="圖形 16" descr="皇冠">
            <a:extLst>
              <a:ext uri="{FF2B5EF4-FFF2-40B4-BE49-F238E27FC236}">
                <a16:creationId xmlns:a16="http://schemas.microsoft.com/office/drawing/2014/main" xmlns="" id="{C64DD8EE-6902-FA12-0251-BE36C2419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05743" y="6017217"/>
            <a:ext cx="519224" cy="519224"/>
          </a:xfrm>
          <a:prstGeom prst="rect">
            <a:avLst/>
          </a:prstGeom>
        </p:spPr>
      </p:pic>
      <p:pic>
        <p:nvPicPr>
          <p:cNvPr id="16" name="圖形 15" descr="皇冠">
            <a:extLst>
              <a:ext uri="{FF2B5EF4-FFF2-40B4-BE49-F238E27FC236}">
                <a16:creationId xmlns:a16="http://schemas.microsoft.com/office/drawing/2014/main" xmlns="" id="{0FC35D52-6210-2CFE-2CA0-3BC159AD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85430" y="4625805"/>
            <a:ext cx="519224" cy="51922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0A4F9477-9494-6D99-29E1-8F4E4F500344}"/>
              </a:ext>
            </a:extLst>
          </p:cNvPr>
          <p:cNvSpPr txBox="1"/>
          <p:nvPr/>
        </p:nvSpPr>
        <p:spPr>
          <a:xfrm>
            <a:off x="6035726" y="1468289"/>
            <a:ext cx="2473754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中子捕獲治療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(NCT)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xmlns="" id="{A059837F-41D5-BCED-A3B7-AA253B95C5F7}"/>
              </a:ext>
            </a:extLst>
          </p:cNvPr>
          <p:cNvCxnSpPr>
            <a:cxnSpLocks/>
          </p:cNvCxnSpPr>
          <p:nvPr/>
        </p:nvCxnSpPr>
        <p:spPr>
          <a:xfrm>
            <a:off x="6858409" y="5002027"/>
            <a:ext cx="414195" cy="302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ED3CA7A3-B857-F683-D229-85269F79E9E2}"/>
              </a:ext>
            </a:extLst>
          </p:cNvPr>
          <p:cNvSpPr txBox="1"/>
          <p:nvPr/>
        </p:nvSpPr>
        <p:spPr>
          <a:xfrm>
            <a:off x="5705173" y="4744919"/>
            <a:ext cx="1360332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療效更強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F47D68DA-03E3-6945-F974-6EB1386D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106" y="1951975"/>
            <a:ext cx="4206605" cy="2383743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xmlns="" id="{EC8AE6FB-3CD8-146B-4773-5E9272877D2F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3">
            <a:extLst>
              <a:ext uri="{FF2B5EF4-FFF2-40B4-BE49-F238E27FC236}">
                <a16:creationId xmlns:a16="http://schemas.microsoft.com/office/drawing/2014/main" xmlns="" id="{A3DA0996-6F2D-EE92-F2D8-7CE311FE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74" y="427025"/>
            <a:ext cx="5852885" cy="33645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療效好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治療窗口狹窄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AC0A82AE-9583-D300-FD72-66355536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2108" y="6462200"/>
            <a:ext cx="2057400" cy="365125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4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57E5B92-5A73-8AB4-681C-28FB555BEE8D}"/>
              </a:ext>
            </a:extLst>
          </p:cNvPr>
          <p:cNvSpPr/>
          <p:nvPr/>
        </p:nvSpPr>
        <p:spPr>
          <a:xfrm>
            <a:off x="205783" y="4461641"/>
            <a:ext cx="6338238" cy="2447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257155" indent="-257155" algn="just" defTabSz="914353">
              <a:spcBef>
                <a:spcPts val="900"/>
              </a:spcBef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rgbClr val="E7E6E6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使用限制嚴格，藥物在腫瘤累積濃度需大於正常組織或血管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倍以上</a:t>
            </a:r>
            <a:r>
              <a:rPr lang="zh-TW" altLang="en-US" sz="2000" dirty="0">
                <a:solidFill>
                  <a:srgbClr val="E7E6E6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才能進行此療法。</a:t>
            </a:r>
            <a:r>
              <a:rPr lang="en-US" altLang="zh-TW" sz="2000" dirty="0">
                <a:solidFill>
                  <a:srgbClr val="E7E6E6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tumor-to-blood (T/B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ratio) &gt;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3-4</a:t>
            </a:r>
          </a:p>
          <a:p>
            <a:pPr marL="257155" indent="-257155" algn="just" defTabSz="685748">
              <a:spcBef>
                <a:spcPts val="900"/>
              </a:spcBef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srgbClr val="E7E6E6">
                    <a:lumMod val="1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需要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長時間輸注</a:t>
            </a:r>
            <a:endParaRPr lang="en-US" altLang="zh-TW" sz="2000" b="1" u="sng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55" indent="-257155" algn="just" defTabSz="685748">
              <a:spcBef>
                <a:spcPts val="900"/>
              </a:spcBef>
              <a:buFont typeface="+mj-lt"/>
              <a:buAutoNum type="arabicPeriod"/>
              <a:defRPr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缺乏標靶 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目前只有</a:t>
            </a:r>
            <a:r>
              <a:rPr lang="zh-TW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少數癌腫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可以使用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</a:p>
          <a:p>
            <a:pPr algn="just" defTabSz="685748">
              <a:spcBef>
                <a:spcPts val="900"/>
              </a:spcBef>
              <a:defRPr/>
            </a:pPr>
            <a:endParaRPr lang="zh-TW" altLang="en-US" dirty="0">
              <a:solidFill>
                <a:srgbClr val="E7E6E6">
                  <a:lumMod val="1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2" descr="清華北榮合作硼中子捕獲治癌西班牙腦瘤病患跨海求治【2020.03.02秘書處】-首頁故事:國立清華大學">
            <a:extLst>
              <a:ext uri="{FF2B5EF4-FFF2-40B4-BE49-F238E27FC236}">
                <a16:creationId xmlns:a16="http://schemas.microsoft.com/office/drawing/2014/main" xmlns="" id="{E76E6093-45CA-E23C-40F6-EC7C65C1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0" y="1612912"/>
            <a:ext cx="3613313" cy="24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3">
            <a:extLst>
              <a:ext uri="{FF2B5EF4-FFF2-40B4-BE49-F238E27FC236}">
                <a16:creationId xmlns:a16="http://schemas.microsoft.com/office/drawing/2014/main" xmlns="" id="{AA889FA6-379D-484B-9A4F-3F0CDCD43D81}"/>
              </a:ext>
            </a:extLst>
          </p:cNvPr>
          <p:cNvSpPr txBox="1">
            <a:spLocks/>
          </p:cNvSpPr>
          <p:nvPr/>
        </p:nvSpPr>
        <p:spPr>
          <a:xfrm>
            <a:off x="5701302" y="5508596"/>
            <a:ext cx="3442698" cy="514607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使用限制嚴格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可使用病患少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需要新的藥物傳遞系統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xmlns="" id="{83E037B1-EE61-6057-4F32-F51A9736FDF0}"/>
              </a:ext>
            </a:extLst>
          </p:cNvPr>
          <p:cNvSpPr txBox="1">
            <a:spLocks/>
          </p:cNvSpPr>
          <p:nvPr/>
        </p:nvSpPr>
        <p:spPr>
          <a:xfrm>
            <a:off x="3255235" y="1969701"/>
            <a:ext cx="1143000" cy="514607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療效好</a:t>
            </a:r>
            <a:endPara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62AE410-ED15-E67C-7B74-B436B8C1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42" y="1547168"/>
            <a:ext cx="3442698" cy="25607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075E219-7F5C-E3F4-139C-75B8068B1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173" y="1230910"/>
            <a:ext cx="4794495" cy="33645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xmlns="" id="{6DA7DF98-D899-015E-EA66-9BA8E3A0C8ED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175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3">
            <a:extLst>
              <a:ext uri="{FF2B5EF4-FFF2-40B4-BE49-F238E27FC236}">
                <a16:creationId xmlns:a16="http://schemas.microsoft.com/office/drawing/2014/main" xmlns="" id="{6D33A8EA-3009-6A90-73D0-436FC230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31" y="4528422"/>
            <a:ext cx="3333750" cy="3357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幹細胞易被特殊器官捕獲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B7745CDB-FFD9-3DAC-22F9-E099A71D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0713" y="6397624"/>
            <a:ext cx="2057400" cy="273844"/>
          </a:xfrm>
        </p:spPr>
        <p:txBody>
          <a:bodyPr/>
          <a:lstStyle/>
          <a:p>
            <a:pPr defTabSz="685748">
              <a:defRPr/>
            </a:pPr>
            <a:fld id="{2FED27CD-0611-46CB-AFB9-ED7B7FD65515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defTabSz="685748">
                <a:defRPr/>
              </a:pPr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xmlns="" id="{DFD4BBE1-53C5-010D-EFA7-60A6FCB8CC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7335" y="103642"/>
            <a:ext cx="6863508" cy="92007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間質幹細胞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(MSC)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優劣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AD0AFF3-5999-3054-EDF3-9B791E64D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7" y="2066464"/>
            <a:ext cx="4643583" cy="2175773"/>
          </a:xfrm>
          <a:prstGeom prst="rect">
            <a:avLst/>
          </a:prstGeom>
          <a:noFill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93B01F9-9BD4-60FC-53D6-E8830F8C1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8" t="6276" r="12377" b="9040"/>
          <a:stretch/>
        </p:blipFill>
        <p:spPr>
          <a:xfrm>
            <a:off x="4870682" y="4952154"/>
            <a:ext cx="1305146" cy="13634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E352371E-E46B-7BD7-7AE9-8F8426288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361" y="5070269"/>
            <a:ext cx="1664494" cy="1138475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DC2DE8C9-6285-1B6C-4C6D-CD15AC639A71}"/>
              </a:ext>
            </a:extLst>
          </p:cNvPr>
          <p:cNvGrpSpPr/>
          <p:nvPr/>
        </p:nvGrpSpPr>
        <p:grpSpPr>
          <a:xfrm>
            <a:off x="8143388" y="5112380"/>
            <a:ext cx="837274" cy="1176201"/>
            <a:chOff x="4849727" y="1368440"/>
            <a:chExt cx="1267122" cy="1701048"/>
          </a:xfrm>
        </p:grpSpPr>
        <p:sp>
          <p:nvSpPr>
            <p:cNvPr id="12" name="橢圓 4">
              <a:extLst>
                <a:ext uri="{FF2B5EF4-FFF2-40B4-BE49-F238E27FC236}">
                  <a16:creationId xmlns:a16="http://schemas.microsoft.com/office/drawing/2014/main" xmlns="" id="{B7710677-B891-595C-EF7F-2C8E90E1FC21}"/>
                </a:ext>
              </a:extLst>
            </p:cNvPr>
            <p:cNvSpPr/>
            <p:nvPr/>
          </p:nvSpPr>
          <p:spPr>
            <a:xfrm>
              <a:off x="4952263" y="1368440"/>
              <a:ext cx="1164586" cy="1701048"/>
            </a:xfrm>
            <a:custGeom>
              <a:avLst/>
              <a:gdLst>
                <a:gd name="connsiteX0" fmla="*/ 0 w 1185466"/>
                <a:gd name="connsiteY0" fmla="*/ 924144 h 1848287"/>
                <a:gd name="connsiteX1" fmla="*/ 592733 w 1185466"/>
                <a:gd name="connsiteY1" fmla="*/ 0 h 1848287"/>
                <a:gd name="connsiteX2" fmla="*/ 1185466 w 1185466"/>
                <a:gd name="connsiteY2" fmla="*/ 924144 h 1848287"/>
                <a:gd name="connsiteX3" fmla="*/ 592733 w 1185466"/>
                <a:gd name="connsiteY3" fmla="*/ 1848288 h 1848287"/>
                <a:gd name="connsiteX4" fmla="*/ 0 w 1185466"/>
                <a:gd name="connsiteY4" fmla="*/ 924144 h 1848287"/>
                <a:gd name="connsiteX0" fmla="*/ 6621 w 1200095"/>
                <a:gd name="connsiteY0" fmla="*/ 924144 h 1894008"/>
                <a:gd name="connsiteX1" fmla="*/ 599354 w 1200095"/>
                <a:gd name="connsiteY1" fmla="*/ 0 h 1894008"/>
                <a:gd name="connsiteX2" fmla="*/ 1192087 w 1200095"/>
                <a:gd name="connsiteY2" fmla="*/ 924144 h 1894008"/>
                <a:gd name="connsiteX3" fmla="*/ 942254 w 1200095"/>
                <a:gd name="connsiteY3" fmla="*/ 1894008 h 1894008"/>
                <a:gd name="connsiteX4" fmla="*/ 6621 w 1200095"/>
                <a:gd name="connsiteY4" fmla="*/ 924144 h 1894008"/>
                <a:gd name="connsiteX0" fmla="*/ 31659 w 1225133"/>
                <a:gd name="connsiteY0" fmla="*/ 939384 h 1909248"/>
                <a:gd name="connsiteX1" fmla="*/ 388172 w 1225133"/>
                <a:gd name="connsiteY1" fmla="*/ 0 h 1909248"/>
                <a:gd name="connsiteX2" fmla="*/ 1217125 w 1225133"/>
                <a:gd name="connsiteY2" fmla="*/ 939384 h 1909248"/>
                <a:gd name="connsiteX3" fmla="*/ 967292 w 1225133"/>
                <a:gd name="connsiteY3" fmla="*/ 1909248 h 1909248"/>
                <a:gd name="connsiteX4" fmla="*/ 31659 w 1225133"/>
                <a:gd name="connsiteY4" fmla="*/ 939384 h 1909248"/>
                <a:gd name="connsiteX0" fmla="*/ 23208 w 1170574"/>
                <a:gd name="connsiteY0" fmla="*/ 1069669 h 1910617"/>
                <a:gd name="connsiteX1" fmla="*/ 341621 w 1170574"/>
                <a:gd name="connsiteY1" fmla="*/ 745 h 1910617"/>
                <a:gd name="connsiteX2" fmla="*/ 1170574 w 1170574"/>
                <a:gd name="connsiteY2" fmla="*/ 940129 h 1910617"/>
                <a:gd name="connsiteX3" fmla="*/ 920741 w 1170574"/>
                <a:gd name="connsiteY3" fmla="*/ 1909993 h 1910617"/>
                <a:gd name="connsiteX4" fmla="*/ 23208 w 1170574"/>
                <a:gd name="connsiteY4" fmla="*/ 1069669 h 1910617"/>
                <a:gd name="connsiteX0" fmla="*/ 88084 w 1235450"/>
                <a:gd name="connsiteY0" fmla="*/ 1084821 h 1925703"/>
                <a:gd name="connsiteX1" fmla="*/ 69590 w 1235450"/>
                <a:gd name="connsiteY1" fmla="*/ 416385 h 1925703"/>
                <a:gd name="connsiteX2" fmla="*/ 406497 w 1235450"/>
                <a:gd name="connsiteY2" fmla="*/ 15897 h 1925703"/>
                <a:gd name="connsiteX3" fmla="*/ 1235450 w 1235450"/>
                <a:gd name="connsiteY3" fmla="*/ 955281 h 1925703"/>
                <a:gd name="connsiteX4" fmla="*/ 985617 w 1235450"/>
                <a:gd name="connsiteY4" fmla="*/ 1925145 h 1925703"/>
                <a:gd name="connsiteX5" fmla="*/ 88084 w 1235450"/>
                <a:gd name="connsiteY5" fmla="*/ 1084821 h 1925703"/>
                <a:gd name="connsiteX0" fmla="*/ 79000 w 1226366"/>
                <a:gd name="connsiteY0" fmla="*/ 1084821 h 1925703"/>
                <a:gd name="connsiteX1" fmla="*/ 60506 w 1226366"/>
                <a:gd name="connsiteY1" fmla="*/ 416385 h 1925703"/>
                <a:gd name="connsiteX2" fmla="*/ 397413 w 1226366"/>
                <a:gd name="connsiteY2" fmla="*/ 15897 h 1925703"/>
                <a:gd name="connsiteX3" fmla="*/ 1226366 w 1226366"/>
                <a:gd name="connsiteY3" fmla="*/ 955281 h 1925703"/>
                <a:gd name="connsiteX4" fmla="*/ 976533 w 1226366"/>
                <a:gd name="connsiteY4" fmla="*/ 1925145 h 1925703"/>
                <a:gd name="connsiteX5" fmla="*/ 79000 w 1226366"/>
                <a:gd name="connsiteY5" fmla="*/ 1084821 h 1925703"/>
                <a:gd name="connsiteX0" fmla="*/ 79000 w 1226366"/>
                <a:gd name="connsiteY0" fmla="*/ 1086443 h 1927325"/>
                <a:gd name="connsiteX1" fmla="*/ 60506 w 1226366"/>
                <a:gd name="connsiteY1" fmla="*/ 418007 h 1927325"/>
                <a:gd name="connsiteX2" fmla="*/ 397413 w 1226366"/>
                <a:gd name="connsiteY2" fmla="*/ 17519 h 1927325"/>
                <a:gd name="connsiteX3" fmla="*/ 1226366 w 1226366"/>
                <a:gd name="connsiteY3" fmla="*/ 956903 h 1927325"/>
                <a:gd name="connsiteX4" fmla="*/ 976533 w 1226366"/>
                <a:gd name="connsiteY4" fmla="*/ 1926767 h 1927325"/>
                <a:gd name="connsiteX5" fmla="*/ 79000 w 1226366"/>
                <a:gd name="connsiteY5" fmla="*/ 1086443 h 1927325"/>
                <a:gd name="connsiteX0" fmla="*/ 79000 w 1226366"/>
                <a:gd name="connsiteY0" fmla="*/ 1050418 h 1891300"/>
                <a:gd name="connsiteX1" fmla="*/ 60506 w 1226366"/>
                <a:gd name="connsiteY1" fmla="*/ 381982 h 1891300"/>
                <a:gd name="connsiteX2" fmla="*/ 427893 w 1226366"/>
                <a:gd name="connsiteY2" fmla="*/ 19594 h 1891300"/>
                <a:gd name="connsiteX3" fmla="*/ 1226366 w 1226366"/>
                <a:gd name="connsiteY3" fmla="*/ 920878 h 1891300"/>
                <a:gd name="connsiteX4" fmla="*/ 976533 w 1226366"/>
                <a:gd name="connsiteY4" fmla="*/ 1890742 h 1891300"/>
                <a:gd name="connsiteX5" fmla="*/ 79000 w 1226366"/>
                <a:gd name="connsiteY5" fmla="*/ 1050418 h 1891300"/>
                <a:gd name="connsiteX0" fmla="*/ 79000 w 1226366"/>
                <a:gd name="connsiteY0" fmla="*/ 1065429 h 1906311"/>
                <a:gd name="connsiteX1" fmla="*/ 60506 w 1226366"/>
                <a:gd name="connsiteY1" fmla="*/ 396993 h 1906311"/>
                <a:gd name="connsiteX2" fmla="*/ 75746 w 1226366"/>
                <a:gd name="connsiteY2" fmla="*/ 206492 h 1906311"/>
                <a:gd name="connsiteX3" fmla="*/ 427893 w 1226366"/>
                <a:gd name="connsiteY3" fmla="*/ 34605 h 1906311"/>
                <a:gd name="connsiteX4" fmla="*/ 1226366 w 1226366"/>
                <a:gd name="connsiteY4" fmla="*/ 935889 h 1906311"/>
                <a:gd name="connsiteX5" fmla="*/ 976533 w 1226366"/>
                <a:gd name="connsiteY5" fmla="*/ 1905753 h 1906311"/>
                <a:gd name="connsiteX6" fmla="*/ 79000 w 1226366"/>
                <a:gd name="connsiteY6" fmla="*/ 1065429 h 1906311"/>
                <a:gd name="connsiteX0" fmla="*/ 79000 w 1226366"/>
                <a:gd name="connsiteY0" fmla="*/ 1099916 h 1940798"/>
                <a:gd name="connsiteX1" fmla="*/ 60506 w 1226366"/>
                <a:gd name="connsiteY1" fmla="*/ 431480 h 1940798"/>
                <a:gd name="connsiteX2" fmla="*/ 75746 w 1226366"/>
                <a:gd name="connsiteY2" fmla="*/ 240979 h 1940798"/>
                <a:gd name="connsiteX3" fmla="*/ 336453 w 1226366"/>
                <a:gd name="connsiteY3" fmla="*/ 30992 h 1940798"/>
                <a:gd name="connsiteX4" fmla="*/ 1226366 w 1226366"/>
                <a:gd name="connsiteY4" fmla="*/ 970376 h 1940798"/>
                <a:gd name="connsiteX5" fmla="*/ 976533 w 1226366"/>
                <a:gd name="connsiteY5" fmla="*/ 1940240 h 1940798"/>
                <a:gd name="connsiteX6" fmla="*/ 79000 w 1226366"/>
                <a:gd name="connsiteY6" fmla="*/ 1099916 h 1940798"/>
                <a:gd name="connsiteX0" fmla="*/ 114103 w 1261469"/>
                <a:gd name="connsiteY0" fmla="*/ 1099916 h 1940793"/>
                <a:gd name="connsiteX1" fmla="*/ 27029 w 1261469"/>
                <a:gd name="connsiteY1" fmla="*/ 461960 h 1940793"/>
                <a:gd name="connsiteX2" fmla="*/ 110849 w 1261469"/>
                <a:gd name="connsiteY2" fmla="*/ 240979 h 1940793"/>
                <a:gd name="connsiteX3" fmla="*/ 371556 w 1261469"/>
                <a:gd name="connsiteY3" fmla="*/ 30992 h 1940793"/>
                <a:gd name="connsiteX4" fmla="*/ 1261469 w 1261469"/>
                <a:gd name="connsiteY4" fmla="*/ 970376 h 1940793"/>
                <a:gd name="connsiteX5" fmla="*/ 1011636 w 1261469"/>
                <a:gd name="connsiteY5" fmla="*/ 1940240 h 1940793"/>
                <a:gd name="connsiteX6" fmla="*/ 114103 w 1261469"/>
                <a:gd name="connsiteY6" fmla="*/ 1099916 h 1940793"/>
                <a:gd name="connsiteX0" fmla="*/ 105408 w 1252774"/>
                <a:gd name="connsiteY0" fmla="*/ 1099916 h 1818979"/>
                <a:gd name="connsiteX1" fmla="*/ 18334 w 1252774"/>
                <a:gd name="connsiteY1" fmla="*/ 461960 h 1818979"/>
                <a:gd name="connsiteX2" fmla="*/ 102154 w 1252774"/>
                <a:gd name="connsiteY2" fmla="*/ 240979 h 1818979"/>
                <a:gd name="connsiteX3" fmla="*/ 362861 w 1252774"/>
                <a:gd name="connsiteY3" fmla="*/ 30992 h 1818979"/>
                <a:gd name="connsiteX4" fmla="*/ 1252774 w 1252774"/>
                <a:gd name="connsiteY4" fmla="*/ 970376 h 1818979"/>
                <a:gd name="connsiteX5" fmla="*/ 835301 w 1252774"/>
                <a:gd name="connsiteY5" fmla="*/ 1818320 h 1818979"/>
                <a:gd name="connsiteX6" fmla="*/ 105408 w 1252774"/>
                <a:gd name="connsiteY6" fmla="*/ 1099916 h 1818979"/>
                <a:gd name="connsiteX0" fmla="*/ 105408 w 1260394"/>
                <a:gd name="connsiteY0" fmla="*/ 1109825 h 1828331"/>
                <a:gd name="connsiteX1" fmla="*/ 18334 w 1260394"/>
                <a:gd name="connsiteY1" fmla="*/ 471869 h 1828331"/>
                <a:gd name="connsiteX2" fmla="*/ 102154 w 1260394"/>
                <a:gd name="connsiteY2" fmla="*/ 250888 h 1828331"/>
                <a:gd name="connsiteX3" fmla="*/ 362861 w 1260394"/>
                <a:gd name="connsiteY3" fmla="*/ 40901 h 1828331"/>
                <a:gd name="connsiteX4" fmla="*/ 1260394 w 1260394"/>
                <a:gd name="connsiteY4" fmla="*/ 1140305 h 1828331"/>
                <a:gd name="connsiteX5" fmla="*/ 835301 w 1260394"/>
                <a:gd name="connsiteY5" fmla="*/ 1828229 h 1828331"/>
                <a:gd name="connsiteX6" fmla="*/ 105408 w 1260394"/>
                <a:gd name="connsiteY6" fmla="*/ 1109825 h 1828331"/>
                <a:gd name="connsiteX0" fmla="*/ 106495 w 1261481"/>
                <a:gd name="connsiteY0" fmla="*/ 1109825 h 1866414"/>
                <a:gd name="connsiteX1" fmla="*/ 19421 w 1261481"/>
                <a:gd name="connsiteY1" fmla="*/ 471869 h 1866414"/>
                <a:gd name="connsiteX2" fmla="*/ 103241 w 1261481"/>
                <a:gd name="connsiteY2" fmla="*/ 250888 h 1866414"/>
                <a:gd name="connsiteX3" fmla="*/ 363948 w 1261481"/>
                <a:gd name="connsiteY3" fmla="*/ 40901 h 1866414"/>
                <a:gd name="connsiteX4" fmla="*/ 1261481 w 1261481"/>
                <a:gd name="connsiteY4" fmla="*/ 1140305 h 1866414"/>
                <a:gd name="connsiteX5" fmla="*/ 859248 w 1261481"/>
                <a:gd name="connsiteY5" fmla="*/ 1866329 h 1866414"/>
                <a:gd name="connsiteX6" fmla="*/ 106495 w 1261481"/>
                <a:gd name="connsiteY6" fmla="*/ 1109825 h 1866414"/>
                <a:gd name="connsiteX0" fmla="*/ 309890 w 1243896"/>
                <a:gd name="connsiteY0" fmla="*/ 1109825 h 1866414"/>
                <a:gd name="connsiteX1" fmla="*/ 1836 w 1243896"/>
                <a:gd name="connsiteY1" fmla="*/ 471869 h 1866414"/>
                <a:gd name="connsiteX2" fmla="*/ 85656 w 1243896"/>
                <a:gd name="connsiteY2" fmla="*/ 250888 h 1866414"/>
                <a:gd name="connsiteX3" fmla="*/ 346363 w 1243896"/>
                <a:gd name="connsiteY3" fmla="*/ 40901 h 1866414"/>
                <a:gd name="connsiteX4" fmla="*/ 1243896 w 1243896"/>
                <a:gd name="connsiteY4" fmla="*/ 1140305 h 1866414"/>
                <a:gd name="connsiteX5" fmla="*/ 841663 w 1243896"/>
                <a:gd name="connsiteY5" fmla="*/ 1866329 h 1866414"/>
                <a:gd name="connsiteX6" fmla="*/ 309890 w 1243896"/>
                <a:gd name="connsiteY6" fmla="*/ 1109825 h 1866414"/>
                <a:gd name="connsiteX0" fmla="*/ 309890 w 1243896"/>
                <a:gd name="connsiteY0" fmla="*/ 981031 h 1737620"/>
                <a:gd name="connsiteX1" fmla="*/ 1836 w 1243896"/>
                <a:gd name="connsiteY1" fmla="*/ 343075 h 1737620"/>
                <a:gd name="connsiteX2" fmla="*/ 85656 w 1243896"/>
                <a:gd name="connsiteY2" fmla="*/ 122094 h 1737620"/>
                <a:gd name="connsiteX3" fmla="*/ 620683 w 1243896"/>
                <a:gd name="connsiteY3" fmla="*/ 64507 h 1737620"/>
                <a:gd name="connsiteX4" fmla="*/ 1243896 w 1243896"/>
                <a:gd name="connsiteY4" fmla="*/ 1011511 h 1737620"/>
                <a:gd name="connsiteX5" fmla="*/ 841663 w 1243896"/>
                <a:gd name="connsiteY5" fmla="*/ 1737535 h 1737620"/>
                <a:gd name="connsiteX6" fmla="*/ 309890 w 1243896"/>
                <a:gd name="connsiteY6" fmla="*/ 981031 h 1737620"/>
                <a:gd name="connsiteX0" fmla="*/ 309890 w 1129596"/>
                <a:gd name="connsiteY0" fmla="*/ 982157 h 1738862"/>
                <a:gd name="connsiteX1" fmla="*/ 1836 w 1129596"/>
                <a:gd name="connsiteY1" fmla="*/ 344201 h 1738862"/>
                <a:gd name="connsiteX2" fmla="*/ 85656 w 1129596"/>
                <a:gd name="connsiteY2" fmla="*/ 123220 h 1738862"/>
                <a:gd name="connsiteX3" fmla="*/ 620683 w 1129596"/>
                <a:gd name="connsiteY3" fmla="*/ 65633 h 1738862"/>
                <a:gd name="connsiteX4" fmla="*/ 1129596 w 1129596"/>
                <a:gd name="connsiteY4" fmla="*/ 1027877 h 1738862"/>
                <a:gd name="connsiteX5" fmla="*/ 841663 w 1129596"/>
                <a:gd name="connsiteY5" fmla="*/ 1738661 h 1738862"/>
                <a:gd name="connsiteX6" fmla="*/ 309890 w 1129596"/>
                <a:gd name="connsiteY6" fmla="*/ 982157 h 1738862"/>
                <a:gd name="connsiteX0" fmla="*/ 309890 w 1190556"/>
                <a:gd name="connsiteY0" fmla="*/ 981594 h 1738234"/>
                <a:gd name="connsiteX1" fmla="*/ 1836 w 1190556"/>
                <a:gd name="connsiteY1" fmla="*/ 343638 h 1738234"/>
                <a:gd name="connsiteX2" fmla="*/ 85656 w 1190556"/>
                <a:gd name="connsiteY2" fmla="*/ 122657 h 1738234"/>
                <a:gd name="connsiteX3" fmla="*/ 620683 w 1190556"/>
                <a:gd name="connsiteY3" fmla="*/ 65070 h 1738234"/>
                <a:gd name="connsiteX4" fmla="*/ 1190556 w 1190556"/>
                <a:gd name="connsiteY4" fmla="*/ 1019694 h 1738234"/>
                <a:gd name="connsiteX5" fmla="*/ 841663 w 1190556"/>
                <a:gd name="connsiteY5" fmla="*/ 1738098 h 1738234"/>
                <a:gd name="connsiteX6" fmla="*/ 309890 w 1190556"/>
                <a:gd name="connsiteY6" fmla="*/ 981594 h 1738234"/>
                <a:gd name="connsiteX0" fmla="*/ 309890 w 1228259"/>
                <a:gd name="connsiteY0" fmla="*/ 981594 h 1752317"/>
                <a:gd name="connsiteX1" fmla="*/ 1836 w 1228259"/>
                <a:gd name="connsiteY1" fmla="*/ 343638 h 1752317"/>
                <a:gd name="connsiteX2" fmla="*/ 85656 w 1228259"/>
                <a:gd name="connsiteY2" fmla="*/ 122657 h 1752317"/>
                <a:gd name="connsiteX3" fmla="*/ 620683 w 1228259"/>
                <a:gd name="connsiteY3" fmla="*/ 65070 h 1752317"/>
                <a:gd name="connsiteX4" fmla="*/ 1190556 w 1228259"/>
                <a:gd name="connsiteY4" fmla="*/ 1019694 h 1752317"/>
                <a:gd name="connsiteX5" fmla="*/ 1134212 w 1228259"/>
                <a:gd name="connsiteY5" fmla="*/ 1441932 h 1752317"/>
                <a:gd name="connsiteX6" fmla="*/ 841663 w 1228259"/>
                <a:gd name="connsiteY6" fmla="*/ 1738098 h 1752317"/>
                <a:gd name="connsiteX7" fmla="*/ 309890 w 1228259"/>
                <a:gd name="connsiteY7" fmla="*/ 981594 h 1752317"/>
                <a:gd name="connsiteX0" fmla="*/ 309890 w 1224136"/>
                <a:gd name="connsiteY0" fmla="*/ 981594 h 1752317"/>
                <a:gd name="connsiteX1" fmla="*/ 1836 w 1224136"/>
                <a:gd name="connsiteY1" fmla="*/ 343638 h 1752317"/>
                <a:gd name="connsiteX2" fmla="*/ 85656 w 1224136"/>
                <a:gd name="connsiteY2" fmla="*/ 122657 h 1752317"/>
                <a:gd name="connsiteX3" fmla="*/ 620683 w 1224136"/>
                <a:gd name="connsiteY3" fmla="*/ 65070 h 1752317"/>
                <a:gd name="connsiteX4" fmla="*/ 1190556 w 1224136"/>
                <a:gd name="connsiteY4" fmla="*/ 1019694 h 1752317"/>
                <a:gd name="connsiteX5" fmla="*/ 1134212 w 1224136"/>
                <a:gd name="connsiteY5" fmla="*/ 1441932 h 1752317"/>
                <a:gd name="connsiteX6" fmla="*/ 841663 w 1224136"/>
                <a:gd name="connsiteY6" fmla="*/ 1738098 h 1752317"/>
                <a:gd name="connsiteX7" fmla="*/ 309890 w 1224136"/>
                <a:gd name="connsiteY7" fmla="*/ 981594 h 1752317"/>
                <a:gd name="connsiteX0" fmla="*/ 309890 w 1203403"/>
                <a:gd name="connsiteY0" fmla="*/ 935750 h 1706473"/>
                <a:gd name="connsiteX1" fmla="*/ 1836 w 1203403"/>
                <a:gd name="connsiteY1" fmla="*/ 297794 h 1706473"/>
                <a:gd name="connsiteX2" fmla="*/ 85656 w 1203403"/>
                <a:gd name="connsiteY2" fmla="*/ 76813 h 1706473"/>
                <a:gd name="connsiteX3" fmla="*/ 620683 w 1203403"/>
                <a:gd name="connsiteY3" fmla="*/ 19226 h 1706473"/>
                <a:gd name="connsiteX4" fmla="*/ 951332 w 1203403"/>
                <a:gd name="connsiteY4" fmla="*/ 352148 h 1706473"/>
                <a:gd name="connsiteX5" fmla="*/ 1190556 w 1203403"/>
                <a:gd name="connsiteY5" fmla="*/ 973850 h 1706473"/>
                <a:gd name="connsiteX6" fmla="*/ 1134212 w 1203403"/>
                <a:gd name="connsiteY6" fmla="*/ 1396088 h 1706473"/>
                <a:gd name="connsiteX7" fmla="*/ 841663 w 1203403"/>
                <a:gd name="connsiteY7" fmla="*/ 1692254 h 1706473"/>
                <a:gd name="connsiteX8" fmla="*/ 309890 w 1203403"/>
                <a:gd name="connsiteY8" fmla="*/ 935750 h 1706473"/>
                <a:gd name="connsiteX0" fmla="*/ 309890 w 1206953"/>
                <a:gd name="connsiteY0" fmla="*/ 935750 h 1709201"/>
                <a:gd name="connsiteX1" fmla="*/ 1836 w 1206953"/>
                <a:gd name="connsiteY1" fmla="*/ 297794 h 1709201"/>
                <a:gd name="connsiteX2" fmla="*/ 85656 w 1206953"/>
                <a:gd name="connsiteY2" fmla="*/ 76813 h 1709201"/>
                <a:gd name="connsiteX3" fmla="*/ 620683 w 1206953"/>
                <a:gd name="connsiteY3" fmla="*/ 19226 h 1709201"/>
                <a:gd name="connsiteX4" fmla="*/ 951332 w 1206953"/>
                <a:gd name="connsiteY4" fmla="*/ 352148 h 1709201"/>
                <a:gd name="connsiteX5" fmla="*/ 1190556 w 1206953"/>
                <a:gd name="connsiteY5" fmla="*/ 973850 h 1709201"/>
                <a:gd name="connsiteX6" fmla="*/ 1155199 w 1206953"/>
                <a:gd name="connsiteY6" fmla="*/ 1423071 h 1709201"/>
                <a:gd name="connsiteX7" fmla="*/ 841663 w 1206953"/>
                <a:gd name="connsiteY7" fmla="*/ 1692254 h 1709201"/>
                <a:gd name="connsiteX8" fmla="*/ 309890 w 1206953"/>
                <a:gd name="connsiteY8" fmla="*/ 935750 h 1709201"/>
                <a:gd name="connsiteX0" fmla="*/ 309778 w 1206841"/>
                <a:gd name="connsiteY0" fmla="*/ 935750 h 1712031"/>
                <a:gd name="connsiteX1" fmla="*/ 1724 w 1206841"/>
                <a:gd name="connsiteY1" fmla="*/ 297794 h 1712031"/>
                <a:gd name="connsiteX2" fmla="*/ 85544 w 1206841"/>
                <a:gd name="connsiteY2" fmla="*/ 76813 h 1712031"/>
                <a:gd name="connsiteX3" fmla="*/ 620571 w 1206841"/>
                <a:gd name="connsiteY3" fmla="*/ 19226 h 1712031"/>
                <a:gd name="connsiteX4" fmla="*/ 951220 w 1206841"/>
                <a:gd name="connsiteY4" fmla="*/ 352148 h 1712031"/>
                <a:gd name="connsiteX5" fmla="*/ 1190444 w 1206841"/>
                <a:gd name="connsiteY5" fmla="*/ 973850 h 1712031"/>
                <a:gd name="connsiteX6" fmla="*/ 1155087 w 1206841"/>
                <a:gd name="connsiteY6" fmla="*/ 1423071 h 1712031"/>
                <a:gd name="connsiteX7" fmla="*/ 757606 w 1206841"/>
                <a:gd name="connsiteY7" fmla="*/ 1695252 h 1712031"/>
                <a:gd name="connsiteX8" fmla="*/ 309778 w 1206841"/>
                <a:gd name="connsiteY8" fmla="*/ 935750 h 1712031"/>
                <a:gd name="connsiteX0" fmla="*/ 309574 w 1206637"/>
                <a:gd name="connsiteY0" fmla="*/ 935750 h 1703256"/>
                <a:gd name="connsiteX1" fmla="*/ 1520 w 1206637"/>
                <a:gd name="connsiteY1" fmla="*/ 297794 h 1703256"/>
                <a:gd name="connsiteX2" fmla="*/ 85340 w 1206637"/>
                <a:gd name="connsiteY2" fmla="*/ 76813 h 1703256"/>
                <a:gd name="connsiteX3" fmla="*/ 620367 w 1206637"/>
                <a:gd name="connsiteY3" fmla="*/ 19226 h 1703256"/>
                <a:gd name="connsiteX4" fmla="*/ 951016 w 1206637"/>
                <a:gd name="connsiteY4" fmla="*/ 352148 h 1703256"/>
                <a:gd name="connsiteX5" fmla="*/ 1190240 w 1206637"/>
                <a:gd name="connsiteY5" fmla="*/ 973850 h 1703256"/>
                <a:gd name="connsiteX6" fmla="*/ 1154883 w 1206637"/>
                <a:gd name="connsiteY6" fmla="*/ 1423071 h 1703256"/>
                <a:gd name="connsiteX7" fmla="*/ 757402 w 1206637"/>
                <a:gd name="connsiteY7" fmla="*/ 1695252 h 1703256"/>
                <a:gd name="connsiteX8" fmla="*/ 573889 w 1206637"/>
                <a:gd name="connsiteY8" fmla="*/ 1566601 h 1703256"/>
                <a:gd name="connsiteX9" fmla="*/ 309574 w 1206637"/>
                <a:gd name="connsiteY9" fmla="*/ 935750 h 1703256"/>
                <a:gd name="connsiteX0" fmla="*/ 309574 w 1206637"/>
                <a:gd name="connsiteY0" fmla="*/ 935750 h 1703256"/>
                <a:gd name="connsiteX1" fmla="*/ 1520 w 1206637"/>
                <a:gd name="connsiteY1" fmla="*/ 297794 h 1703256"/>
                <a:gd name="connsiteX2" fmla="*/ 85340 w 1206637"/>
                <a:gd name="connsiteY2" fmla="*/ 76813 h 1703256"/>
                <a:gd name="connsiteX3" fmla="*/ 620367 w 1206637"/>
                <a:gd name="connsiteY3" fmla="*/ 19226 h 1703256"/>
                <a:gd name="connsiteX4" fmla="*/ 951016 w 1206637"/>
                <a:gd name="connsiteY4" fmla="*/ 352148 h 1703256"/>
                <a:gd name="connsiteX5" fmla="*/ 1190240 w 1206637"/>
                <a:gd name="connsiteY5" fmla="*/ 973850 h 1703256"/>
                <a:gd name="connsiteX6" fmla="*/ 1154883 w 1206637"/>
                <a:gd name="connsiteY6" fmla="*/ 1423071 h 1703256"/>
                <a:gd name="connsiteX7" fmla="*/ 871327 w 1206637"/>
                <a:gd name="connsiteY7" fmla="*/ 1695252 h 1703256"/>
                <a:gd name="connsiteX8" fmla="*/ 573889 w 1206637"/>
                <a:gd name="connsiteY8" fmla="*/ 1566601 h 1703256"/>
                <a:gd name="connsiteX9" fmla="*/ 309574 w 1206637"/>
                <a:gd name="connsiteY9" fmla="*/ 935750 h 1703256"/>
                <a:gd name="connsiteX0" fmla="*/ 309545 w 1206608"/>
                <a:gd name="connsiteY0" fmla="*/ 935750 h 1705084"/>
                <a:gd name="connsiteX1" fmla="*/ 1491 w 1206608"/>
                <a:gd name="connsiteY1" fmla="*/ 297794 h 1705084"/>
                <a:gd name="connsiteX2" fmla="*/ 85311 w 1206608"/>
                <a:gd name="connsiteY2" fmla="*/ 76813 h 1705084"/>
                <a:gd name="connsiteX3" fmla="*/ 620338 w 1206608"/>
                <a:gd name="connsiteY3" fmla="*/ 19226 h 1705084"/>
                <a:gd name="connsiteX4" fmla="*/ 950987 w 1206608"/>
                <a:gd name="connsiteY4" fmla="*/ 352148 h 1705084"/>
                <a:gd name="connsiteX5" fmla="*/ 1190211 w 1206608"/>
                <a:gd name="connsiteY5" fmla="*/ 973850 h 1705084"/>
                <a:gd name="connsiteX6" fmla="*/ 1154854 w 1206608"/>
                <a:gd name="connsiteY6" fmla="*/ 1423071 h 1705084"/>
                <a:gd name="connsiteX7" fmla="*/ 871298 w 1206608"/>
                <a:gd name="connsiteY7" fmla="*/ 1695252 h 1705084"/>
                <a:gd name="connsiteX8" fmla="*/ 543880 w 1206608"/>
                <a:gd name="connsiteY8" fmla="*/ 1575595 h 1705084"/>
                <a:gd name="connsiteX9" fmla="*/ 309545 w 1206608"/>
                <a:gd name="connsiteY9" fmla="*/ 935750 h 1705084"/>
                <a:gd name="connsiteX0" fmla="*/ 309509 w 1206572"/>
                <a:gd name="connsiteY0" fmla="*/ 935750 h 1701390"/>
                <a:gd name="connsiteX1" fmla="*/ 1455 w 1206572"/>
                <a:gd name="connsiteY1" fmla="*/ 297794 h 1701390"/>
                <a:gd name="connsiteX2" fmla="*/ 85275 w 1206572"/>
                <a:gd name="connsiteY2" fmla="*/ 76813 h 1701390"/>
                <a:gd name="connsiteX3" fmla="*/ 620302 w 1206572"/>
                <a:gd name="connsiteY3" fmla="*/ 19226 h 1701390"/>
                <a:gd name="connsiteX4" fmla="*/ 950951 w 1206572"/>
                <a:gd name="connsiteY4" fmla="*/ 352148 h 1701390"/>
                <a:gd name="connsiteX5" fmla="*/ 1190175 w 1206572"/>
                <a:gd name="connsiteY5" fmla="*/ 973850 h 1701390"/>
                <a:gd name="connsiteX6" fmla="*/ 1154818 w 1206572"/>
                <a:gd name="connsiteY6" fmla="*/ 1423071 h 1701390"/>
                <a:gd name="connsiteX7" fmla="*/ 871262 w 1206572"/>
                <a:gd name="connsiteY7" fmla="*/ 1695252 h 1701390"/>
                <a:gd name="connsiteX8" fmla="*/ 543844 w 1206572"/>
                <a:gd name="connsiteY8" fmla="*/ 1575595 h 1701390"/>
                <a:gd name="connsiteX9" fmla="*/ 504869 w 1206572"/>
                <a:gd name="connsiteY9" fmla="*/ 1149875 h 1701390"/>
                <a:gd name="connsiteX10" fmla="*/ 309509 w 1206572"/>
                <a:gd name="connsiteY10" fmla="*/ 935750 h 1701390"/>
                <a:gd name="connsiteX0" fmla="*/ 309485 w 1206548"/>
                <a:gd name="connsiteY0" fmla="*/ 935750 h 1701390"/>
                <a:gd name="connsiteX1" fmla="*/ 1431 w 1206548"/>
                <a:gd name="connsiteY1" fmla="*/ 297794 h 1701390"/>
                <a:gd name="connsiteX2" fmla="*/ 85251 w 1206548"/>
                <a:gd name="connsiteY2" fmla="*/ 76813 h 1701390"/>
                <a:gd name="connsiteX3" fmla="*/ 620278 w 1206548"/>
                <a:gd name="connsiteY3" fmla="*/ 19226 h 1701390"/>
                <a:gd name="connsiteX4" fmla="*/ 950927 w 1206548"/>
                <a:gd name="connsiteY4" fmla="*/ 352148 h 1701390"/>
                <a:gd name="connsiteX5" fmla="*/ 1190151 w 1206548"/>
                <a:gd name="connsiteY5" fmla="*/ 973850 h 1701390"/>
                <a:gd name="connsiteX6" fmla="*/ 1154794 w 1206548"/>
                <a:gd name="connsiteY6" fmla="*/ 1423071 h 1701390"/>
                <a:gd name="connsiteX7" fmla="*/ 871238 w 1206548"/>
                <a:gd name="connsiteY7" fmla="*/ 1695252 h 1701390"/>
                <a:gd name="connsiteX8" fmla="*/ 543820 w 1206548"/>
                <a:gd name="connsiteY8" fmla="*/ 1575595 h 1701390"/>
                <a:gd name="connsiteX9" fmla="*/ 477862 w 1206548"/>
                <a:gd name="connsiteY9" fmla="*/ 1152873 h 1701390"/>
                <a:gd name="connsiteX10" fmla="*/ 309485 w 1206548"/>
                <a:gd name="connsiteY10" fmla="*/ 935750 h 1701390"/>
                <a:gd name="connsiteX0" fmla="*/ 309485 w 1206548"/>
                <a:gd name="connsiteY0" fmla="*/ 935750 h 1700005"/>
                <a:gd name="connsiteX1" fmla="*/ 1431 w 1206548"/>
                <a:gd name="connsiteY1" fmla="*/ 297794 h 1700005"/>
                <a:gd name="connsiteX2" fmla="*/ 85251 w 1206548"/>
                <a:gd name="connsiteY2" fmla="*/ 76813 h 1700005"/>
                <a:gd name="connsiteX3" fmla="*/ 620278 w 1206548"/>
                <a:gd name="connsiteY3" fmla="*/ 19226 h 1700005"/>
                <a:gd name="connsiteX4" fmla="*/ 950927 w 1206548"/>
                <a:gd name="connsiteY4" fmla="*/ 352148 h 1700005"/>
                <a:gd name="connsiteX5" fmla="*/ 1190151 w 1206548"/>
                <a:gd name="connsiteY5" fmla="*/ 973850 h 1700005"/>
                <a:gd name="connsiteX6" fmla="*/ 1154794 w 1206548"/>
                <a:gd name="connsiteY6" fmla="*/ 1423071 h 1700005"/>
                <a:gd name="connsiteX7" fmla="*/ 871238 w 1206548"/>
                <a:gd name="connsiteY7" fmla="*/ 1695252 h 1700005"/>
                <a:gd name="connsiteX8" fmla="*/ 558810 w 1206548"/>
                <a:gd name="connsiteY8" fmla="*/ 1563603 h 1700005"/>
                <a:gd name="connsiteX9" fmla="*/ 477862 w 1206548"/>
                <a:gd name="connsiteY9" fmla="*/ 1152873 h 1700005"/>
                <a:gd name="connsiteX10" fmla="*/ 309485 w 1206548"/>
                <a:gd name="connsiteY10" fmla="*/ 935750 h 1700005"/>
                <a:gd name="connsiteX0" fmla="*/ 309454 w 1206517"/>
                <a:gd name="connsiteY0" fmla="*/ 935750 h 1700005"/>
                <a:gd name="connsiteX1" fmla="*/ 1400 w 1206517"/>
                <a:gd name="connsiteY1" fmla="*/ 297794 h 1700005"/>
                <a:gd name="connsiteX2" fmla="*/ 85220 w 1206517"/>
                <a:gd name="connsiteY2" fmla="*/ 76813 h 1700005"/>
                <a:gd name="connsiteX3" fmla="*/ 620247 w 1206517"/>
                <a:gd name="connsiteY3" fmla="*/ 19226 h 1700005"/>
                <a:gd name="connsiteX4" fmla="*/ 950896 w 1206517"/>
                <a:gd name="connsiteY4" fmla="*/ 352148 h 1700005"/>
                <a:gd name="connsiteX5" fmla="*/ 1190120 w 1206517"/>
                <a:gd name="connsiteY5" fmla="*/ 973850 h 1700005"/>
                <a:gd name="connsiteX6" fmla="*/ 1154763 w 1206517"/>
                <a:gd name="connsiteY6" fmla="*/ 1423071 h 1700005"/>
                <a:gd name="connsiteX7" fmla="*/ 871207 w 1206517"/>
                <a:gd name="connsiteY7" fmla="*/ 1695252 h 1700005"/>
                <a:gd name="connsiteX8" fmla="*/ 558779 w 1206517"/>
                <a:gd name="connsiteY8" fmla="*/ 1563603 h 1700005"/>
                <a:gd name="connsiteX9" fmla="*/ 441855 w 1206517"/>
                <a:gd name="connsiteY9" fmla="*/ 1158869 h 1700005"/>
                <a:gd name="connsiteX10" fmla="*/ 309454 w 1206517"/>
                <a:gd name="connsiteY10" fmla="*/ 935750 h 1700005"/>
                <a:gd name="connsiteX0" fmla="*/ 342283 w 1206367"/>
                <a:gd name="connsiteY0" fmla="*/ 920760 h 1700005"/>
                <a:gd name="connsiteX1" fmla="*/ 1250 w 1206367"/>
                <a:gd name="connsiteY1" fmla="*/ 297794 h 1700005"/>
                <a:gd name="connsiteX2" fmla="*/ 85070 w 1206367"/>
                <a:gd name="connsiteY2" fmla="*/ 76813 h 1700005"/>
                <a:gd name="connsiteX3" fmla="*/ 620097 w 1206367"/>
                <a:gd name="connsiteY3" fmla="*/ 19226 h 1700005"/>
                <a:gd name="connsiteX4" fmla="*/ 950746 w 1206367"/>
                <a:gd name="connsiteY4" fmla="*/ 352148 h 1700005"/>
                <a:gd name="connsiteX5" fmla="*/ 1189970 w 1206367"/>
                <a:gd name="connsiteY5" fmla="*/ 973850 h 1700005"/>
                <a:gd name="connsiteX6" fmla="*/ 1154613 w 1206367"/>
                <a:gd name="connsiteY6" fmla="*/ 1423071 h 1700005"/>
                <a:gd name="connsiteX7" fmla="*/ 871057 w 1206367"/>
                <a:gd name="connsiteY7" fmla="*/ 1695252 h 1700005"/>
                <a:gd name="connsiteX8" fmla="*/ 558629 w 1206367"/>
                <a:gd name="connsiteY8" fmla="*/ 1563603 h 1700005"/>
                <a:gd name="connsiteX9" fmla="*/ 441705 w 1206367"/>
                <a:gd name="connsiteY9" fmla="*/ 1158869 h 1700005"/>
                <a:gd name="connsiteX10" fmla="*/ 342283 w 1206367"/>
                <a:gd name="connsiteY10" fmla="*/ 920760 h 1700005"/>
                <a:gd name="connsiteX0" fmla="*/ 342271 w 1206355"/>
                <a:gd name="connsiteY0" fmla="*/ 920760 h 1700005"/>
                <a:gd name="connsiteX1" fmla="*/ 1238 w 1206355"/>
                <a:gd name="connsiteY1" fmla="*/ 297794 h 1700005"/>
                <a:gd name="connsiteX2" fmla="*/ 85058 w 1206355"/>
                <a:gd name="connsiteY2" fmla="*/ 76813 h 1700005"/>
                <a:gd name="connsiteX3" fmla="*/ 620085 w 1206355"/>
                <a:gd name="connsiteY3" fmla="*/ 19226 h 1700005"/>
                <a:gd name="connsiteX4" fmla="*/ 950734 w 1206355"/>
                <a:gd name="connsiteY4" fmla="*/ 352148 h 1700005"/>
                <a:gd name="connsiteX5" fmla="*/ 1189958 w 1206355"/>
                <a:gd name="connsiteY5" fmla="*/ 973850 h 1700005"/>
                <a:gd name="connsiteX6" fmla="*/ 1154601 w 1206355"/>
                <a:gd name="connsiteY6" fmla="*/ 1423071 h 1700005"/>
                <a:gd name="connsiteX7" fmla="*/ 871045 w 1206355"/>
                <a:gd name="connsiteY7" fmla="*/ 1695252 h 1700005"/>
                <a:gd name="connsiteX8" fmla="*/ 558617 w 1206355"/>
                <a:gd name="connsiteY8" fmla="*/ 1563603 h 1700005"/>
                <a:gd name="connsiteX9" fmla="*/ 441693 w 1206355"/>
                <a:gd name="connsiteY9" fmla="*/ 1158869 h 1700005"/>
                <a:gd name="connsiteX10" fmla="*/ 342271 w 1206355"/>
                <a:gd name="connsiteY10" fmla="*/ 920760 h 1700005"/>
                <a:gd name="connsiteX0" fmla="*/ 274546 w 1138630"/>
                <a:gd name="connsiteY0" fmla="*/ 920760 h 1700005"/>
                <a:gd name="connsiteX1" fmla="*/ 71423 w 1138630"/>
                <a:gd name="connsiteY1" fmla="*/ 285802 h 1700005"/>
                <a:gd name="connsiteX2" fmla="*/ 17333 w 1138630"/>
                <a:gd name="connsiteY2" fmla="*/ 76813 h 1700005"/>
                <a:gd name="connsiteX3" fmla="*/ 552360 w 1138630"/>
                <a:gd name="connsiteY3" fmla="*/ 19226 h 1700005"/>
                <a:gd name="connsiteX4" fmla="*/ 883009 w 1138630"/>
                <a:gd name="connsiteY4" fmla="*/ 352148 h 1700005"/>
                <a:gd name="connsiteX5" fmla="*/ 1122233 w 1138630"/>
                <a:gd name="connsiteY5" fmla="*/ 973850 h 1700005"/>
                <a:gd name="connsiteX6" fmla="*/ 1086876 w 1138630"/>
                <a:gd name="connsiteY6" fmla="*/ 1423071 h 1700005"/>
                <a:gd name="connsiteX7" fmla="*/ 803320 w 1138630"/>
                <a:gd name="connsiteY7" fmla="*/ 1695252 h 1700005"/>
                <a:gd name="connsiteX8" fmla="*/ 490892 w 1138630"/>
                <a:gd name="connsiteY8" fmla="*/ 1563603 h 1700005"/>
                <a:gd name="connsiteX9" fmla="*/ 373968 w 1138630"/>
                <a:gd name="connsiteY9" fmla="*/ 1158869 h 1700005"/>
                <a:gd name="connsiteX10" fmla="*/ 274546 w 1138630"/>
                <a:gd name="connsiteY10" fmla="*/ 920760 h 1700005"/>
                <a:gd name="connsiteX0" fmla="*/ 300470 w 1164554"/>
                <a:gd name="connsiteY0" fmla="*/ 920760 h 1700005"/>
                <a:gd name="connsiteX1" fmla="*/ 1410 w 1164554"/>
                <a:gd name="connsiteY1" fmla="*/ 348761 h 1700005"/>
                <a:gd name="connsiteX2" fmla="*/ 43257 w 1164554"/>
                <a:gd name="connsiteY2" fmla="*/ 76813 h 1700005"/>
                <a:gd name="connsiteX3" fmla="*/ 578284 w 1164554"/>
                <a:gd name="connsiteY3" fmla="*/ 19226 h 1700005"/>
                <a:gd name="connsiteX4" fmla="*/ 908933 w 1164554"/>
                <a:gd name="connsiteY4" fmla="*/ 352148 h 1700005"/>
                <a:gd name="connsiteX5" fmla="*/ 1148157 w 1164554"/>
                <a:gd name="connsiteY5" fmla="*/ 973850 h 1700005"/>
                <a:gd name="connsiteX6" fmla="*/ 1112800 w 1164554"/>
                <a:gd name="connsiteY6" fmla="*/ 1423071 h 1700005"/>
                <a:gd name="connsiteX7" fmla="*/ 829244 w 1164554"/>
                <a:gd name="connsiteY7" fmla="*/ 1695252 h 1700005"/>
                <a:gd name="connsiteX8" fmla="*/ 516816 w 1164554"/>
                <a:gd name="connsiteY8" fmla="*/ 1563603 h 1700005"/>
                <a:gd name="connsiteX9" fmla="*/ 399892 w 1164554"/>
                <a:gd name="connsiteY9" fmla="*/ 1158869 h 1700005"/>
                <a:gd name="connsiteX10" fmla="*/ 300470 w 1164554"/>
                <a:gd name="connsiteY10" fmla="*/ 920760 h 1700005"/>
                <a:gd name="connsiteX0" fmla="*/ 300470 w 1164554"/>
                <a:gd name="connsiteY0" fmla="*/ 918403 h 1697648"/>
                <a:gd name="connsiteX1" fmla="*/ 1410 w 1164554"/>
                <a:gd name="connsiteY1" fmla="*/ 346404 h 1697648"/>
                <a:gd name="connsiteX2" fmla="*/ 88228 w 1164554"/>
                <a:gd name="connsiteY2" fmla="*/ 83450 h 1697648"/>
                <a:gd name="connsiteX3" fmla="*/ 578284 w 1164554"/>
                <a:gd name="connsiteY3" fmla="*/ 16869 h 1697648"/>
                <a:gd name="connsiteX4" fmla="*/ 908933 w 1164554"/>
                <a:gd name="connsiteY4" fmla="*/ 349791 h 1697648"/>
                <a:gd name="connsiteX5" fmla="*/ 1148157 w 1164554"/>
                <a:gd name="connsiteY5" fmla="*/ 971493 h 1697648"/>
                <a:gd name="connsiteX6" fmla="*/ 1112800 w 1164554"/>
                <a:gd name="connsiteY6" fmla="*/ 1420714 h 1697648"/>
                <a:gd name="connsiteX7" fmla="*/ 829244 w 1164554"/>
                <a:gd name="connsiteY7" fmla="*/ 1692895 h 1697648"/>
                <a:gd name="connsiteX8" fmla="*/ 516816 w 1164554"/>
                <a:gd name="connsiteY8" fmla="*/ 1561246 h 1697648"/>
                <a:gd name="connsiteX9" fmla="*/ 399892 w 1164554"/>
                <a:gd name="connsiteY9" fmla="*/ 1156512 h 1697648"/>
                <a:gd name="connsiteX10" fmla="*/ 300470 w 1164554"/>
                <a:gd name="connsiteY10" fmla="*/ 918403 h 1697648"/>
                <a:gd name="connsiteX0" fmla="*/ 300470 w 1164554"/>
                <a:gd name="connsiteY0" fmla="*/ 916994 h 1696239"/>
                <a:gd name="connsiteX1" fmla="*/ 1410 w 1164554"/>
                <a:gd name="connsiteY1" fmla="*/ 344995 h 1696239"/>
                <a:gd name="connsiteX2" fmla="*/ 142192 w 1164554"/>
                <a:gd name="connsiteY2" fmla="*/ 88037 h 1696239"/>
                <a:gd name="connsiteX3" fmla="*/ 578284 w 1164554"/>
                <a:gd name="connsiteY3" fmla="*/ 15460 h 1696239"/>
                <a:gd name="connsiteX4" fmla="*/ 908933 w 1164554"/>
                <a:gd name="connsiteY4" fmla="*/ 348382 h 1696239"/>
                <a:gd name="connsiteX5" fmla="*/ 1148157 w 1164554"/>
                <a:gd name="connsiteY5" fmla="*/ 970084 h 1696239"/>
                <a:gd name="connsiteX6" fmla="*/ 1112800 w 1164554"/>
                <a:gd name="connsiteY6" fmla="*/ 1419305 h 1696239"/>
                <a:gd name="connsiteX7" fmla="*/ 829244 w 1164554"/>
                <a:gd name="connsiteY7" fmla="*/ 1691486 h 1696239"/>
                <a:gd name="connsiteX8" fmla="*/ 516816 w 1164554"/>
                <a:gd name="connsiteY8" fmla="*/ 1559837 h 1696239"/>
                <a:gd name="connsiteX9" fmla="*/ 399892 w 1164554"/>
                <a:gd name="connsiteY9" fmla="*/ 1155103 h 1696239"/>
                <a:gd name="connsiteX10" fmla="*/ 300470 w 1164554"/>
                <a:gd name="connsiteY10" fmla="*/ 916994 h 1696239"/>
                <a:gd name="connsiteX0" fmla="*/ 300470 w 1164554"/>
                <a:gd name="connsiteY0" fmla="*/ 919154 h 1698399"/>
                <a:gd name="connsiteX1" fmla="*/ 1410 w 1164554"/>
                <a:gd name="connsiteY1" fmla="*/ 347155 h 1698399"/>
                <a:gd name="connsiteX2" fmla="*/ 133198 w 1164554"/>
                <a:gd name="connsiteY2" fmla="*/ 81203 h 1698399"/>
                <a:gd name="connsiteX3" fmla="*/ 578284 w 1164554"/>
                <a:gd name="connsiteY3" fmla="*/ 17620 h 1698399"/>
                <a:gd name="connsiteX4" fmla="*/ 908933 w 1164554"/>
                <a:gd name="connsiteY4" fmla="*/ 350542 h 1698399"/>
                <a:gd name="connsiteX5" fmla="*/ 1148157 w 1164554"/>
                <a:gd name="connsiteY5" fmla="*/ 972244 h 1698399"/>
                <a:gd name="connsiteX6" fmla="*/ 1112800 w 1164554"/>
                <a:gd name="connsiteY6" fmla="*/ 1421465 h 1698399"/>
                <a:gd name="connsiteX7" fmla="*/ 829244 w 1164554"/>
                <a:gd name="connsiteY7" fmla="*/ 1693646 h 1698399"/>
                <a:gd name="connsiteX8" fmla="*/ 516816 w 1164554"/>
                <a:gd name="connsiteY8" fmla="*/ 1561997 h 1698399"/>
                <a:gd name="connsiteX9" fmla="*/ 399892 w 1164554"/>
                <a:gd name="connsiteY9" fmla="*/ 1157263 h 1698399"/>
                <a:gd name="connsiteX10" fmla="*/ 300470 w 1164554"/>
                <a:gd name="connsiteY10" fmla="*/ 919154 h 1698399"/>
                <a:gd name="connsiteX0" fmla="*/ 300470 w 1164554"/>
                <a:gd name="connsiteY0" fmla="*/ 919154 h 1701048"/>
                <a:gd name="connsiteX1" fmla="*/ 1410 w 1164554"/>
                <a:gd name="connsiteY1" fmla="*/ 347155 h 1701048"/>
                <a:gd name="connsiteX2" fmla="*/ 133198 w 1164554"/>
                <a:gd name="connsiteY2" fmla="*/ 81203 h 1701048"/>
                <a:gd name="connsiteX3" fmla="*/ 578284 w 1164554"/>
                <a:gd name="connsiteY3" fmla="*/ 17620 h 1701048"/>
                <a:gd name="connsiteX4" fmla="*/ 908933 w 1164554"/>
                <a:gd name="connsiteY4" fmla="*/ 350542 h 1701048"/>
                <a:gd name="connsiteX5" fmla="*/ 1148157 w 1164554"/>
                <a:gd name="connsiteY5" fmla="*/ 972244 h 1701048"/>
                <a:gd name="connsiteX6" fmla="*/ 1112800 w 1164554"/>
                <a:gd name="connsiteY6" fmla="*/ 1421465 h 1701048"/>
                <a:gd name="connsiteX7" fmla="*/ 829244 w 1164554"/>
                <a:gd name="connsiteY7" fmla="*/ 1693646 h 1701048"/>
                <a:gd name="connsiteX8" fmla="*/ 510820 w 1164554"/>
                <a:gd name="connsiteY8" fmla="*/ 1582983 h 1701048"/>
                <a:gd name="connsiteX9" fmla="*/ 399892 w 1164554"/>
                <a:gd name="connsiteY9" fmla="*/ 1157263 h 1701048"/>
                <a:gd name="connsiteX10" fmla="*/ 300470 w 1164554"/>
                <a:gd name="connsiteY10" fmla="*/ 919154 h 1701048"/>
                <a:gd name="connsiteX0" fmla="*/ 294506 w 1164586"/>
                <a:gd name="connsiteY0" fmla="*/ 931146 h 1701048"/>
                <a:gd name="connsiteX1" fmla="*/ 1442 w 1164586"/>
                <a:gd name="connsiteY1" fmla="*/ 347155 h 1701048"/>
                <a:gd name="connsiteX2" fmla="*/ 133230 w 1164586"/>
                <a:gd name="connsiteY2" fmla="*/ 81203 h 1701048"/>
                <a:gd name="connsiteX3" fmla="*/ 578316 w 1164586"/>
                <a:gd name="connsiteY3" fmla="*/ 17620 h 1701048"/>
                <a:gd name="connsiteX4" fmla="*/ 908965 w 1164586"/>
                <a:gd name="connsiteY4" fmla="*/ 350542 h 1701048"/>
                <a:gd name="connsiteX5" fmla="*/ 1148189 w 1164586"/>
                <a:gd name="connsiteY5" fmla="*/ 972244 h 1701048"/>
                <a:gd name="connsiteX6" fmla="*/ 1112832 w 1164586"/>
                <a:gd name="connsiteY6" fmla="*/ 1421465 h 1701048"/>
                <a:gd name="connsiteX7" fmla="*/ 829276 w 1164586"/>
                <a:gd name="connsiteY7" fmla="*/ 1693646 h 1701048"/>
                <a:gd name="connsiteX8" fmla="*/ 510852 w 1164586"/>
                <a:gd name="connsiteY8" fmla="*/ 1582983 h 1701048"/>
                <a:gd name="connsiteX9" fmla="*/ 399924 w 1164586"/>
                <a:gd name="connsiteY9" fmla="*/ 1157263 h 1701048"/>
                <a:gd name="connsiteX10" fmla="*/ 294506 w 1164586"/>
                <a:gd name="connsiteY10" fmla="*/ 931146 h 170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4586" h="1701048">
                  <a:moveTo>
                    <a:pt x="294506" y="931146"/>
                  </a:moveTo>
                  <a:cubicBezTo>
                    <a:pt x="228092" y="796128"/>
                    <a:pt x="-21147" y="677709"/>
                    <a:pt x="1442" y="347155"/>
                  </a:cubicBezTo>
                  <a:cubicBezTo>
                    <a:pt x="7250" y="223049"/>
                    <a:pt x="71999" y="141601"/>
                    <a:pt x="133230" y="81203"/>
                  </a:cubicBezTo>
                  <a:cubicBezTo>
                    <a:pt x="194461" y="20805"/>
                    <a:pt x="449027" y="-27270"/>
                    <a:pt x="578316" y="17620"/>
                  </a:cubicBezTo>
                  <a:cubicBezTo>
                    <a:pt x="707605" y="62510"/>
                    <a:pt x="813986" y="191438"/>
                    <a:pt x="908965" y="350542"/>
                  </a:cubicBezTo>
                  <a:cubicBezTo>
                    <a:pt x="1003944" y="509646"/>
                    <a:pt x="1108819" y="808414"/>
                    <a:pt x="1148189" y="972244"/>
                  </a:cubicBezTo>
                  <a:cubicBezTo>
                    <a:pt x="1187559" y="1136074"/>
                    <a:pt x="1148121" y="1309351"/>
                    <a:pt x="1112832" y="1421465"/>
                  </a:cubicBezTo>
                  <a:cubicBezTo>
                    <a:pt x="1054683" y="1541199"/>
                    <a:pt x="929606" y="1666726"/>
                    <a:pt x="829276" y="1693646"/>
                  </a:cubicBezTo>
                  <a:cubicBezTo>
                    <a:pt x="728946" y="1720566"/>
                    <a:pt x="590905" y="1671881"/>
                    <a:pt x="510852" y="1582983"/>
                  </a:cubicBezTo>
                  <a:cubicBezTo>
                    <a:pt x="430799" y="1494085"/>
                    <a:pt x="438980" y="1263904"/>
                    <a:pt x="399924" y="1157263"/>
                  </a:cubicBezTo>
                  <a:cubicBezTo>
                    <a:pt x="360868" y="1050622"/>
                    <a:pt x="360920" y="1066164"/>
                    <a:pt x="294506" y="931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  <a:scene3d>
              <a:camera prst="orthographicFront"/>
              <a:lightRig rig="threePt" dir="t">
                <a:rot lat="0" lon="0" rev="2400000"/>
              </a:lightRig>
            </a:scene3d>
            <a:sp3d extrusionH="120650">
              <a:bevelT w="101600" h="1016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8">
                <a:defRPr/>
              </a:pPr>
              <a:endParaRPr lang="zh-TW" altLang="en-US" sz="13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減號 7">
              <a:extLst>
                <a:ext uri="{FF2B5EF4-FFF2-40B4-BE49-F238E27FC236}">
                  <a16:creationId xmlns:a16="http://schemas.microsoft.com/office/drawing/2014/main" xmlns="" id="{78BF0E2C-8C24-C47F-B998-58A20DE65063}"/>
                </a:ext>
              </a:extLst>
            </p:cNvPr>
            <p:cNvSpPr/>
            <p:nvPr/>
          </p:nvSpPr>
          <p:spPr>
            <a:xfrm rot="18524701">
              <a:off x="4685320" y="2235596"/>
              <a:ext cx="589576" cy="260761"/>
            </a:xfrm>
            <a:custGeom>
              <a:avLst/>
              <a:gdLst>
                <a:gd name="connsiteX0" fmla="*/ 55552 w 419100"/>
                <a:gd name="connsiteY0" fmla="*/ 49667 h 129883"/>
                <a:gd name="connsiteX1" fmla="*/ 363548 w 419100"/>
                <a:gd name="connsiteY1" fmla="*/ 49667 h 129883"/>
                <a:gd name="connsiteX2" fmla="*/ 363548 w 419100"/>
                <a:gd name="connsiteY2" fmla="*/ 80216 h 129883"/>
                <a:gd name="connsiteX3" fmla="*/ 55552 w 419100"/>
                <a:gd name="connsiteY3" fmla="*/ 80216 h 129883"/>
                <a:gd name="connsiteX4" fmla="*/ 55552 w 419100"/>
                <a:gd name="connsiteY4" fmla="*/ 49667 h 129883"/>
                <a:gd name="connsiteX0" fmla="*/ 0 w 307996"/>
                <a:gd name="connsiteY0" fmla="*/ 0 h 56409"/>
                <a:gd name="connsiteX1" fmla="*/ 307996 w 307996"/>
                <a:gd name="connsiteY1" fmla="*/ 0 h 56409"/>
                <a:gd name="connsiteX2" fmla="*/ 307996 w 307996"/>
                <a:gd name="connsiteY2" fmla="*/ 30549 h 56409"/>
                <a:gd name="connsiteX3" fmla="*/ 169858 w 307996"/>
                <a:gd name="connsiteY3" fmla="*/ 56409 h 56409"/>
                <a:gd name="connsiteX4" fmla="*/ 0 w 307996"/>
                <a:gd name="connsiteY4" fmla="*/ 30549 h 56409"/>
                <a:gd name="connsiteX5" fmla="*/ 0 w 307996"/>
                <a:gd name="connsiteY5" fmla="*/ 0 h 56409"/>
                <a:gd name="connsiteX0" fmla="*/ 14817 w 307996"/>
                <a:gd name="connsiteY0" fmla="*/ 0 h 95438"/>
                <a:gd name="connsiteX1" fmla="*/ 307996 w 307996"/>
                <a:gd name="connsiteY1" fmla="*/ 39029 h 95438"/>
                <a:gd name="connsiteX2" fmla="*/ 307996 w 307996"/>
                <a:gd name="connsiteY2" fmla="*/ 69578 h 95438"/>
                <a:gd name="connsiteX3" fmla="*/ 169858 w 307996"/>
                <a:gd name="connsiteY3" fmla="*/ 95438 h 95438"/>
                <a:gd name="connsiteX4" fmla="*/ 0 w 307996"/>
                <a:gd name="connsiteY4" fmla="*/ 69578 h 95438"/>
                <a:gd name="connsiteX5" fmla="*/ 14817 w 307996"/>
                <a:gd name="connsiteY5" fmla="*/ 0 h 95438"/>
                <a:gd name="connsiteX0" fmla="*/ 14817 w 310013"/>
                <a:gd name="connsiteY0" fmla="*/ 0 h 95439"/>
                <a:gd name="connsiteX1" fmla="*/ 307996 w 310013"/>
                <a:gd name="connsiteY1" fmla="*/ 39029 h 95439"/>
                <a:gd name="connsiteX2" fmla="*/ 310013 w 310013"/>
                <a:gd name="connsiteY2" fmla="*/ 92384 h 95439"/>
                <a:gd name="connsiteX3" fmla="*/ 169858 w 310013"/>
                <a:gd name="connsiteY3" fmla="*/ 95438 h 95439"/>
                <a:gd name="connsiteX4" fmla="*/ 0 w 310013"/>
                <a:gd name="connsiteY4" fmla="*/ 69578 h 95439"/>
                <a:gd name="connsiteX5" fmla="*/ 14817 w 310013"/>
                <a:gd name="connsiteY5" fmla="*/ 0 h 95439"/>
                <a:gd name="connsiteX0" fmla="*/ 14817 w 310013"/>
                <a:gd name="connsiteY0" fmla="*/ 0 h 95439"/>
                <a:gd name="connsiteX1" fmla="*/ 306365 w 310013"/>
                <a:gd name="connsiteY1" fmla="*/ 53907 h 95439"/>
                <a:gd name="connsiteX2" fmla="*/ 310013 w 310013"/>
                <a:gd name="connsiteY2" fmla="*/ 92384 h 95439"/>
                <a:gd name="connsiteX3" fmla="*/ 169858 w 310013"/>
                <a:gd name="connsiteY3" fmla="*/ 95438 h 95439"/>
                <a:gd name="connsiteX4" fmla="*/ 0 w 310013"/>
                <a:gd name="connsiteY4" fmla="*/ 69578 h 95439"/>
                <a:gd name="connsiteX5" fmla="*/ 14817 w 310013"/>
                <a:gd name="connsiteY5" fmla="*/ 0 h 95439"/>
                <a:gd name="connsiteX0" fmla="*/ 17834 w 313030"/>
                <a:gd name="connsiteY0" fmla="*/ 0 h 95439"/>
                <a:gd name="connsiteX1" fmla="*/ 309382 w 313030"/>
                <a:gd name="connsiteY1" fmla="*/ 53907 h 95439"/>
                <a:gd name="connsiteX2" fmla="*/ 313030 w 313030"/>
                <a:gd name="connsiteY2" fmla="*/ 92384 h 95439"/>
                <a:gd name="connsiteX3" fmla="*/ 172875 w 313030"/>
                <a:gd name="connsiteY3" fmla="*/ 95438 h 95439"/>
                <a:gd name="connsiteX4" fmla="*/ 0 w 313030"/>
                <a:gd name="connsiteY4" fmla="*/ 42145 h 95439"/>
                <a:gd name="connsiteX5" fmla="*/ 17834 w 313030"/>
                <a:gd name="connsiteY5" fmla="*/ 0 h 95439"/>
                <a:gd name="connsiteX0" fmla="*/ 17834 w 313030"/>
                <a:gd name="connsiteY0" fmla="*/ 0 h 92384"/>
                <a:gd name="connsiteX1" fmla="*/ 309382 w 313030"/>
                <a:gd name="connsiteY1" fmla="*/ 53907 h 92384"/>
                <a:gd name="connsiteX2" fmla="*/ 313030 w 313030"/>
                <a:gd name="connsiteY2" fmla="*/ 92384 h 92384"/>
                <a:gd name="connsiteX3" fmla="*/ 176157 w 313030"/>
                <a:gd name="connsiteY3" fmla="*/ 79235 h 92384"/>
                <a:gd name="connsiteX4" fmla="*/ 0 w 313030"/>
                <a:gd name="connsiteY4" fmla="*/ 42145 h 92384"/>
                <a:gd name="connsiteX5" fmla="*/ 17834 w 313030"/>
                <a:gd name="connsiteY5" fmla="*/ 0 h 92384"/>
                <a:gd name="connsiteX0" fmla="*/ 17834 w 313030"/>
                <a:gd name="connsiteY0" fmla="*/ 0 h 92384"/>
                <a:gd name="connsiteX1" fmla="*/ 177422 w 313030"/>
                <a:gd name="connsiteY1" fmla="*/ 40224 h 92384"/>
                <a:gd name="connsiteX2" fmla="*/ 309382 w 313030"/>
                <a:gd name="connsiteY2" fmla="*/ 53907 h 92384"/>
                <a:gd name="connsiteX3" fmla="*/ 313030 w 313030"/>
                <a:gd name="connsiteY3" fmla="*/ 92384 h 92384"/>
                <a:gd name="connsiteX4" fmla="*/ 176157 w 313030"/>
                <a:gd name="connsiteY4" fmla="*/ 79235 h 92384"/>
                <a:gd name="connsiteX5" fmla="*/ 0 w 313030"/>
                <a:gd name="connsiteY5" fmla="*/ 42145 h 92384"/>
                <a:gd name="connsiteX6" fmla="*/ 17834 w 313030"/>
                <a:gd name="connsiteY6" fmla="*/ 0 h 92384"/>
                <a:gd name="connsiteX0" fmla="*/ 17834 w 313030"/>
                <a:gd name="connsiteY0" fmla="*/ 0 h 92384"/>
                <a:gd name="connsiteX1" fmla="*/ 177422 w 313030"/>
                <a:gd name="connsiteY1" fmla="*/ 40224 h 92384"/>
                <a:gd name="connsiteX2" fmla="*/ 309382 w 313030"/>
                <a:gd name="connsiteY2" fmla="*/ 53907 h 92384"/>
                <a:gd name="connsiteX3" fmla="*/ 313030 w 313030"/>
                <a:gd name="connsiteY3" fmla="*/ 92384 h 92384"/>
                <a:gd name="connsiteX4" fmla="*/ 178155 w 313030"/>
                <a:gd name="connsiteY4" fmla="*/ 88488 h 92384"/>
                <a:gd name="connsiteX5" fmla="*/ 0 w 313030"/>
                <a:gd name="connsiteY5" fmla="*/ 42145 h 92384"/>
                <a:gd name="connsiteX6" fmla="*/ 17834 w 313030"/>
                <a:gd name="connsiteY6" fmla="*/ 0 h 92384"/>
                <a:gd name="connsiteX0" fmla="*/ 17834 w 313030"/>
                <a:gd name="connsiteY0" fmla="*/ 0 h 94744"/>
                <a:gd name="connsiteX1" fmla="*/ 177422 w 313030"/>
                <a:gd name="connsiteY1" fmla="*/ 40224 h 94744"/>
                <a:gd name="connsiteX2" fmla="*/ 309382 w 313030"/>
                <a:gd name="connsiteY2" fmla="*/ 53907 h 94744"/>
                <a:gd name="connsiteX3" fmla="*/ 313030 w 313030"/>
                <a:gd name="connsiteY3" fmla="*/ 92384 h 94744"/>
                <a:gd name="connsiteX4" fmla="*/ 178155 w 313030"/>
                <a:gd name="connsiteY4" fmla="*/ 88488 h 94744"/>
                <a:gd name="connsiteX5" fmla="*/ 0 w 313030"/>
                <a:gd name="connsiteY5" fmla="*/ 42145 h 94744"/>
                <a:gd name="connsiteX6" fmla="*/ 17834 w 313030"/>
                <a:gd name="connsiteY6" fmla="*/ 0 h 94744"/>
                <a:gd name="connsiteX0" fmla="*/ 17834 w 313030"/>
                <a:gd name="connsiteY0" fmla="*/ 0 h 94744"/>
                <a:gd name="connsiteX1" fmla="*/ 177422 w 313030"/>
                <a:gd name="connsiteY1" fmla="*/ 40224 h 94744"/>
                <a:gd name="connsiteX2" fmla="*/ 241908 w 313030"/>
                <a:gd name="connsiteY2" fmla="*/ 56326 h 94744"/>
                <a:gd name="connsiteX3" fmla="*/ 309382 w 313030"/>
                <a:gd name="connsiteY3" fmla="*/ 53907 h 94744"/>
                <a:gd name="connsiteX4" fmla="*/ 313030 w 313030"/>
                <a:gd name="connsiteY4" fmla="*/ 92384 h 94744"/>
                <a:gd name="connsiteX5" fmla="*/ 178155 w 313030"/>
                <a:gd name="connsiteY5" fmla="*/ 88488 h 94744"/>
                <a:gd name="connsiteX6" fmla="*/ 0 w 313030"/>
                <a:gd name="connsiteY6" fmla="*/ 42145 h 94744"/>
                <a:gd name="connsiteX7" fmla="*/ 17834 w 313030"/>
                <a:gd name="connsiteY7" fmla="*/ 0 h 94744"/>
                <a:gd name="connsiteX0" fmla="*/ 17834 w 313030"/>
                <a:gd name="connsiteY0" fmla="*/ 207 h 94951"/>
                <a:gd name="connsiteX1" fmla="*/ 105682 w 313030"/>
                <a:gd name="connsiteY1" fmla="*/ 35580 h 94951"/>
                <a:gd name="connsiteX2" fmla="*/ 177422 w 313030"/>
                <a:gd name="connsiteY2" fmla="*/ 40431 h 94951"/>
                <a:gd name="connsiteX3" fmla="*/ 241908 w 313030"/>
                <a:gd name="connsiteY3" fmla="*/ 56533 h 94951"/>
                <a:gd name="connsiteX4" fmla="*/ 309382 w 313030"/>
                <a:gd name="connsiteY4" fmla="*/ 54114 h 94951"/>
                <a:gd name="connsiteX5" fmla="*/ 313030 w 313030"/>
                <a:gd name="connsiteY5" fmla="*/ 92591 h 94951"/>
                <a:gd name="connsiteX6" fmla="*/ 178155 w 313030"/>
                <a:gd name="connsiteY6" fmla="*/ 88695 h 94951"/>
                <a:gd name="connsiteX7" fmla="*/ 0 w 313030"/>
                <a:gd name="connsiteY7" fmla="*/ 42352 h 94951"/>
                <a:gd name="connsiteX8" fmla="*/ 17834 w 313030"/>
                <a:gd name="connsiteY8" fmla="*/ 207 h 94951"/>
                <a:gd name="connsiteX0" fmla="*/ 17834 w 313030"/>
                <a:gd name="connsiteY0" fmla="*/ 207 h 94951"/>
                <a:gd name="connsiteX1" fmla="*/ 105682 w 313030"/>
                <a:gd name="connsiteY1" fmla="*/ 35580 h 94951"/>
                <a:gd name="connsiteX2" fmla="*/ 181397 w 313030"/>
                <a:gd name="connsiteY2" fmla="*/ 45384 h 94951"/>
                <a:gd name="connsiteX3" fmla="*/ 241908 w 313030"/>
                <a:gd name="connsiteY3" fmla="*/ 56533 h 94951"/>
                <a:gd name="connsiteX4" fmla="*/ 309382 w 313030"/>
                <a:gd name="connsiteY4" fmla="*/ 54114 h 94951"/>
                <a:gd name="connsiteX5" fmla="*/ 313030 w 313030"/>
                <a:gd name="connsiteY5" fmla="*/ 92591 h 94951"/>
                <a:gd name="connsiteX6" fmla="*/ 178155 w 313030"/>
                <a:gd name="connsiteY6" fmla="*/ 88695 h 94951"/>
                <a:gd name="connsiteX7" fmla="*/ 0 w 313030"/>
                <a:gd name="connsiteY7" fmla="*/ 42352 h 94951"/>
                <a:gd name="connsiteX8" fmla="*/ 17834 w 313030"/>
                <a:gd name="connsiteY8" fmla="*/ 207 h 94951"/>
                <a:gd name="connsiteX0" fmla="*/ 17834 w 313030"/>
                <a:gd name="connsiteY0" fmla="*/ 68283 h 163027"/>
                <a:gd name="connsiteX1" fmla="*/ 105682 w 313030"/>
                <a:gd name="connsiteY1" fmla="*/ 103656 h 163027"/>
                <a:gd name="connsiteX2" fmla="*/ 181397 w 313030"/>
                <a:gd name="connsiteY2" fmla="*/ 113460 h 163027"/>
                <a:gd name="connsiteX3" fmla="*/ 228885 w 313030"/>
                <a:gd name="connsiteY3" fmla="*/ 19 h 163027"/>
                <a:gd name="connsiteX4" fmla="*/ 309382 w 313030"/>
                <a:gd name="connsiteY4" fmla="*/ 122190 h 163027"/>
                <a:gd name="connsiteX5" fmla="*/ 313030 w 313030"/>
                <a:gd name="connsiteY5" fmla="*/ 160667 h 163027"/>
                <a:gd name="connsiteX6" fmla="*/ 178155 w 313030"/>
                <a:gd name="connsiteY6" fmla="*/ 156771 h 163027"/>
                <a:gd name="connsiteX7" fmla="*/ 0 w 313030"/>
                <a:gd name="connsiteY7" fmla="*/ 110428 h 163027"/>
                <a:gd name="connsiteX8" fmla="*/ 17834 w 313030"/>
                <a:gd name="connsiteY8" fmla="*/ 68283 h 163027"/>
                <a:gd name="connsiteX0" fmla="*/ 17834 w 313030"/>
                <a:gd name="connsiteY0" fmla="*/ 81884 h 176628"/>
                <a:gd name="connsiteX1" fmla="*/ 105682 w 313030"/>
                <a:gd name="connsiteY1" fmla="*/ 117257 h 176628"/>
                <a:gd name="connsiteX2" fmla="*/ 181397 w 313030"/>
                <a:gd name="connsiteY2" fmla="*/ 127061 h 176628"/>
                <a:gd name="connsiteX3" fmla="*/ 228885 w 313030"/>
                <a:gd name="connsiteY3" fmla="*/ 13620 h 176628"/>
                <a:gd name="connsiteX4" fmla="*/ 309382 w 313030"/>
                <a:gd name="connsiteY4" fmla="*/ 135791 h 176628"/>
                <a:gd name="connsiteX5" fmla="*/ 313030 w 313030"/>
                <a:gd name="connsiteY5" fmla="*/ 174268 h 176628"/>
                <a:gd name="connsiteX6" fmla="*/ 178155 w 313030"/>
                <a:gd name="connsiteY6" fmla="*/ 170372 h 176628"/>
                <a:gd name="connsiteX7" fmla="*/ 0 w 313030"/>
                <a:gd name="connsiteY7" fmla="*/ 124029 h 176628"/>
                <a:gd name="connsiteX8" fmla="*/ 17834 w 313030"/>
                <a:gd name="connsiteY8" fmla="*/ 81884 h 176628"/>
                <a:gd name="connsiteX0" fmla="*/ 17834 w 318801"/>
                <a:gd name="connsiteY0" fmla="*/ 135524 h 230268"/>
                <a:gd name="connsiteX1" fmla="*/ 105682 w 318801"/>
                <a:gd name="connsiteY1" fmla="*/ 170897 h 230268"/>
                <a:gd name="connsiteX2" fmla="*/ 181397 w 318801"/>
                <a:gd name="connsiteY2" fmla="*/ 180701 h 230268"/>
                <a:gd name="connsiteX3" fmla="*/ 228885 w 318801"/>
                <a:gd name="connsiteY3" fmla="*/ 67260 h 230268"/>
                <a:gd name="connsiteX4" fmla="*/ 318756 w 318801"/>
                <a:gd name="connsiteY4" fmla="*/ 18171 h 230268"/>
                <a:gd name="connsiteX5" fmla="*/ 313030 w 318801"/>
                <a:gd name="connsiteY5" fmla="*/ 227908 h 230268"/>
                <a:gd name="connsiteX6" fmla="*/ 178155 w 318801"/>
                <a:gd name="connsiteY6" fmla="*/ 224012 h 230268"/>
                <a:gd name="connsiteX7" fmla="*/ 0 w 318801"/>
                <a:gd name="connsiteY7" fmla="*/ 177669 h 230268"/>
                <a:gd name="connsiteX8" fmla="*/ 17834 w 318801"/>
                <a:gd name="connsiteY8" fmla="*/ 135524 h 230268"/>
                <a:gd name="connsiteX0" fmla="*/ 17834 w 318770"/>
                <a:gd name="connsiteY0" fmla="*/ 135524 h 224595"/>
                <a:gd name="connsiteX1" fmla="*/ 105682 w 318770"/>
                <a:gd name="connsiteY1" fmla="*/ 170897 h 224595"/>
                <a:gd name="connsiteX2" fmla="*/ 181397 w 318770"/>
                <a:gd name="connsiteY2" fmla="*/ 180701 h 224595"/>
                <a:gd name="connsiteX3" fmla="*/ 228885 w 318770"/>
                <a:gd name="connsiteY3" fmla="*/ 67260 h 224595"/>
                <a:gd name="connsiteX4" fmla="*/ 318756 w 318770"/>
                <a:gd name="connsiteY4" fmla="*/ 18171 h 224595"/>
                <a:gd name="connsiteX5" fmla="*/ 296577 w 318770"/>
                <a:gd name="connsiteY5" fmla="*/ 78537 h 224595"/>
                <a:gd name="connsiteX6" fmla="*/ 178155 w 318770"/>
                <a:gd name="connsiteY6" fmla="*/ 224012 h 224595"/>
                <a:gd name="connsiteX7" fmla="*/ 0 w 318770"/>
                <a:gd name="connsiteY7" fmla="*/ 177669 h 224595"/>
                <a:gd name="connsiteX8" fmla="*/ 17834 w 318770"/>
                <a:gd name="connsiteY8" fmla="*/ 135524 h 224595"/>
                <a:gd name="connsiteX0" fmla="*/ 17834 w 318766"/>
                <a:gd name="connsiteY0" fmla="*/ 135524 h 224528"/>
                <a:gd name="connsiteX1" fmla="*/ 105682 w 318766"/>
                <a:gd name="connsiteY1" fmla="*/ 170897 h 224528"/>
                <a:gd name="connsiteX2" fmla="*/ 181397 w 318766"/>
                <a:gd name="connsiteY2" fmla="*/ 180701 h 224528"/>
                <a:gd name="connsiteX3" fmla="*/ 228885 w 318766"/>
                <a:gd name="connsiteY3" fmla="*/ 67260 h 224528"/>
                <a:gd name="connsiteX4" fmla="*/ 318756 w 318766"/>
                <a:gd name="connsiteY4" fmla="*/ 18171 h 224528"/>
                <a:gd name="connsiteX5" fmla="*/ 287227 w 318766"/>
                <a:gd name="connsiteY5" fmla="*/ 57075 h 224528"/>
                <a:gd name="connsiteX6" fmla="*/ 178155 w 318766"/>
                <a:gd name="connsiteY6" fmla="*/ 224012 h 224528"/>
                <a:gd name="connsiteX7" fmla="*/ 0 w 318766"/>
                <a:gd name="connsiteY7" fmla="*/ 177669 h 224528"/>
                <a:gd name="connsiteX8" fmla="*/ 17834 w 318766"/>
                <a:gd name="connsiteY8" fmla="*/ 135524 h 224528"/>
                <a:gd name="connsiteX0" fmla="*/ 17834 w 318766"/>
                <a:gd name="connsiteY0" fmla="*/ 135524 h 224012"/>
                <a:gd name="connsiteX1" fmla="*/ 105682 w 318766"/>
                <a:gd name="connsiteY1" fmla="*/ 170897 h 224012"/>
                <a:gd name="connsiteX2" fmla="*/ 181397 w 318766"/>
                <a:gd name="connsiteY2" fmla="*/ 180701 h 224012"/>
                <a:gd name="connsiteX3" fmla="*/ 228885 w 318766"/>
                <a:gd name="connsiteY3" fmla="*/ 67260 h 224012"/>
                <a:gd name="connsiteX4" fmla="*/ 318756 w 318766"/>
                <a:gd name="connsiteY4" fmla="*/ 18171 h 224012"/>
                <a:gd name="connsiteX5" fmla="*/ 287227 w 318766"/>
                <a:gd name="connsiteY5" fmla="*/ 57075 h 224012"/>
                <a:gd name="connsiteX6" fmla="*/ 233037 w 318766"/>
                <a:gd name="connsiteY6" fmla="*/ 103971 h 224012"/>
                <a:gd name="connsiteX7" fmla="*/ 178155 w 318766"/>
                <a:gd name="connsiteY7" fmla="*/ 224012 h 224012"/>
                <a:gd name="connsiteX8" fmla="*/ 0 w 318766"/>
                <a:gd name="connsiteY8" fmla="*/ 177669 h 224012"/>
                <a:gd name="connsiteX9" fmla="*/ 17834 w 318766"/>
                <a:gd name="connsiteY9" fmla="*/ 135524 h 224012"/>
                <a:gd name="connsiteX0" fmla="*/ 17834 w 318766"/>
                <a:gd name="connsiteY0" fmla="*/ 135524 h 228143"/>
                <a:gd name="connsiteX1" fmla="*/ 105682 w 318766"/>
                <a:gd name="connsiteY1" fmla="*/ 170897 h 228143"/>
                <a:gd name="connsiteX2" fmla="*/ 181397 w 318766"/>
                <a:gd name="connsiteY2" fmla="*/ 180701 h 228143"/>
                <a:gd name="connsiteX3" fmla="*/ 228885 w 318766"/>
                <a:gd name="connsiteY3" fmla="*/ 67260 h 228143"/>
                <a:gd name="connsiteX4" fmla="*/ 318756 w 318766"/>
                <a:gd name="connsiteY4" fmla="*/ 18171 h 228143"/>
                <a:gd name="connsiteX5" fmla="*/ 287227 w 318766"/>
                <a:gd name="connsiteY5" fmla="*/ 57075 h 228143"/>
                <a:gd name="connsiteX6" fmla="*/ 233037 w 318766"/>
                <a:gd name="connsiteY6" fmla="*/ 103971 h 228143"/>
                <a:gd name="connsiteX7" fmla="*/ 178155 w 318766"/>
                <a:gd name="connsiteY7" fmla="*/ 224012 h 228143"/>
                <a:gd name="connsiteX8" fmla="*/ 102034 w 318766"/>
                <a:gd name="connsiteY8" fmla="*/ 225893 h 228143"/>
                <a:gd name="connsiteX9" fmla="*/ 0 w 318766"/>
                <a:gd name="connsiteY9" fmla="*/ 177669 h 228143"/>
                <a:gd name="connsiteX10" fmla="*/ 17834 w 318766"/>
                <a:gd name="connsiteY10" fmla="*/ 135524 h 228143"/>
                <a:gd name="connsiteX0" fmla="*/ 17834 w 318766"/>
                <a:gd name="connsiteY0" fmla="*/ 135524 h 228143"/>
                <a:gd name="connsiteX1" fmla="*/ 102158 w 318766"/>
                <a:gd name="connsiteY1" fmla="*/ 191397 h 228143"/>
                <a:gd name="connsiteX2" fmla="*/ 181397 w 318766"/>
                <a:gd name="connsiteY2" fmla="*/ 180701 h 228143"/>
                <a:gd name="connsiteX3" fmla="*/ 228885 w 318766"/>
                <a:gd name="connsiteY3" fmla="*/ 67260 h 228143"/>
                <a:gd name="connsiteX4" fmla="*/ 318756 w 318766"/>
                <a:gd name="connsiteY4" fmla="*/ 18171 h 228143"/>
                <a:gd name="connsiteX5" fmla="*/ 287227 w 318766"/>
                <a:gd name="connsiteY5" fmla="*/ 57075 h 228143"/>
                <a:gd name="connsiteX6" fmla="*/ 233037 w 318766"/>
                <a:gd name="connsiteY6" fmla="*/ 103971 h 228143"/>
                <a:gd name="connsiteX7" fmla="*/ 178155 w 318766"/>
                <a:gd name="connsiteY7" fmla="*/ 224012 h 228143"/>
                <a:gd name="connsiteX8" fmla="*/ 102034 w 318766"/>
                <a:gd name="connsiteY8" fmla="*/ 225893 h 228143"/>
                <a:gd name="connsiteX9" fmla="*/ 0 w 318766"/>
                <a:gd name="connsiteY9" fmla="*/ 177669 h 228143"/>
                <a:gd name="connsiteX10" fmla="*/ 17834 w 318766"/>
                <a:gd name="connsiteY10" fmla="*/ 135524 h 228143"/>
                <a:gd name="connsiteX0" fmla="*/ 17834 w 318766"/>
                <a:gd name="connsiteY0" fmla="*/ 121469 h 214088"/>
                <a:gd name="connsiteX1" fmla="*/ 102158 w 318766"/>
                <a:gd name="connsiteY1" fmla="*/ 177342 h 214088"/>
                <a:gd name="connsiteX2" fmla="*/ 181397 w 318766"/>
                <a:gd name="connsiteY2" fmla="*/ 166646 h 214088"/>
                <a:gd name="connsiteX3" fmla="*/ 228885 w 318766"/>
                <a:gd name="connsiteY3" fmla="*/ 53205 h 214088"/>
                <a:gd name="connsiteX4" fmla="*/ 267728 w 318766"/>
                <a:gd name="connsiteY4" fmla="*/ 7731 h 214088"/>
                <a:gd name="connsiteX5" fmla="*/ 318756 w 318766"/>
                <a:gd name="connsiteY5" fmla="*/ 4116 h 214088"/>
                <a:gd name="connsiteX6" fmla="*/ 287227 w 318766"/>
                <a:gd name="connsiteY6" fmla="*/ 43020 h 214088"/>
                <a:gd name="connsiteX7" fmla="*/ 233037 w 318766"/>
                <a:gd name="connsiteY7" fmla="*/ 89916 h 214088"/>
                <a:gd name="connsiteX8" fmla="*/ 178155 w 318766"/>
                <a:gd name="connsiteY8" fmla="*/ 209957 h 214088"/>
                <a:gd name="connsiteX9" fmla="*/ 102034 w 318766"/>
                <a:gd name="connsiteY9" fmla="*/ 211838 h 214088"/>
                <a:gd name="connsiteX10" fmla="*/ 0 w 318766"/>
                <a:gd name="connsiteY10" fmla="*/ 163614 h 214088"/>
                <a:gd name="connsiteX11" fmla="*/ 17834 w 318766"/>
                <a:gd name="connsiteY11" fmla="*/ 121469 h 214088"/>
                <a:gd name="connsiteX0" fmla="*/ 17834 w 320085"/>
                <a:gd name="connsiteY0" fmla="*/ 153306 h 245925"/>
                <a:gd name="connsiteX1" fmla="*/ 102158 w 320085"/>
                <a:gd name="connsiteY1" fmla="*/ 209179 h 245925"/>
                <a:gd name="connsiteX2" fmla="*/ 181397 w 320085"/>
                <a:gd name="connsiteY2" fmla="*/ 198483 h 245925"/>
                <a:gd name="connsiteX3" fmla="*/ 228885 w 320085"/>
                <a:gd name="connsiteY3" fmla="*/ 85042 h 245925"/>
                <a:gd name="connsiteX4" fmla="*/ 267728 w 320085"/>
                <a:gd name="connsiteY4" fmla="*/ 39568 h 245925"/>
                <a:gd name="connsiteX5" fmla="*/ 320076 w 320085"/>
                <a:gd name="connsiteY5" fmla="*/ 869 h 245925"/>
                <a:gd name="connsiteX6" fmla="*/ 287227 w 320085"/>
                <a:gd name="connsiteY6" fmla="*/ 74857 h 245925"/>
                <a:gd name="connsiteX7" fmla="*/ 233037 w 320085"/>
                <a:gd name="connsiteY7" fmla="*/ 121753 h 245925"/>
                <a:gd name="connsiteX8" fmla="*/ 178155 w 320085"/>
                <a:gd name="connsiteY8" fmla="*/ 241794 h 245925"/>
                <a:gd name="connsiteX9" fmla="*/ 102034 w 320085"/>
                <a:gd name="connsiteY9" fmla="*/ 243675 h 245925"/>
                <a:gd name="connsiteX10" fmla="*/ 0 w 320085"/>
                <a:gd name="connsiteY10" fmla="*/ 195451 h 245925"/>
                <a:gd name="connsiteX11" fmla="*/ 17834 w 320085"/>
                <a:gd name="connsiteY11" fmla="*/ 153306 h 245925"/>
                <a:gd name="connsiteX0" fmla="*/ 17834 w 320082"/>
                <a:gd name="connsiteY0" fmla="*/ 153306 h 245925"/>
                <a:gd name="connsiteX1" fmla="*/ 102158 w 320082"/>
                <a:gd name="connsiteY1" fmla="*/ 209179 h 245925"/>
                <a:gd name="connsiteX2" fmla="*/ 181397 w 320082"/>
                <a:gd name="connsiteY2" fmla="*/ 198483 h 245925"/>
                <a:gd name="connsiteX3" fmla="*/ 228885 w 320082"/>
                <a:gd name="connsiteY3" fmla="*/ 85042 h 245925"/>
                <a:gd name="connsiteX4" fmla="*/ 267728 w 320082"/>
                <a:gd name="connsiteY4" fmla="*/ 39568 h 245925"/>
                <a:gd name="connsiteX5" fmla="*/ 320076 w 320082"/>
                <a:gd name="connsiteY5" fmla="*/ 869 h 245925"/>
                <a:gd name="connsiteX6" fmla="*/ 287227 w 320082"/>
                <a:gd name="connsiteY6" fmla="*/ 74857 h 245925"/>
                <a:gd name="connsiteX7" fmla="*/ 233037 w 320082"/>
                <a:gd name="connsiteY7" fmla="*/ 121753 h 245925"/>
                <a:gd name="connsiteX8" fmla="*/ 178155 w 320082"/>
                <a:gd name="connsiteY8" fmla="*/ 241794 h 245925"/>
                <a:gd name="connsiteX9" fmla="*/ 102034 w 320082"/>
                <a:gd name="connsiteY9" fmla="*/ 243675 h 245925"/>
                <a:gd name="connsiteX10" fmla="*/ 0 w 320082"/>
                <a:gd name="connsiteY10" fmla="*/ 195451 h 245925"/>
                <a:gd name="connsiteX11" fmla="*/ 17834 w 320082"/>
                <a:gd name="connsiteY11" fmla="*/ 153306 h 245925"/>
                <a:gd name="connsiteX0" fmla="*/ 17834 w 320084"/>
                <a:gd name="connsiteY0" fmla="*/ 153306 h 245925"/>
                <a:gd name="connsiteX1" fmla="*/ 102158 w 320084"/>
                <a:gd name="connsiteY1" fmla="*/ 209179 h 245925"/>
                <a:gd name="connsiteX2" fmla="*/ 181397 w 320084"/>
                <a:gd name="connsiteY2" fmla="*/ 198483 h 245925"/>
                <a:gd name="connsiteX3" fmla="*/ 228885 w 320084"/>
                <a:gd name="connsiteY3" fmla="*/ 85042 h 245925"/>
                <a:gd name="connsiteX4" fmla="*/ 267728 w 320084"/>
                <a:gd name="connsiteY4" fmla="*/ 39568 h 245925"/>
                <a:gd name="connsiteX5" fmla="*/ 320076 w 320084"/>
                <a:gd name="connsiteY5" fmla="*/ 869 h 245925"/>
                <a:gd name="connsiteX6" fmla="*/ 296144 w 320084"/>
                <a:gd name="connsiteY6" fmla="*/ 54032 h 245925"/>
                <a:gd name="connsiteX7" fmla="*/ 233037 w 320084"/>
                <a:gd name="connsiteY7" fmla="*/ 121753 h 245925"/>
                <a:gd name="connsiteX8" fmla="*/ 178155 w 320084"/>
                <a:gd name="connsiteY8" fmla="*/ 241794 h 245925"/>
                <a:gd name="connsiteX9" fmla="*/ 102034 w 320084"/>
                <a:gd name="connsiteY9" fmla="*/ 243675 h 245925"/>
                <a:gd name="connsiteX10" fmla="*/ 0 w 320084"/>
                <a:gd name="connsiteY10" fmla="*/ 195451 h 245925"/>
                <a:gd name="connsiteX11" fmla="*/ 17834 w 320084"/>
                <a:gd name="connsiteY11" fmla="*/ 153306 h 245925"/>
                <a:gd name="connsiteX0" fmla="*/ 17834 w 320107"/>
                <a:gd name="connsiteY0" fmla="*/ 153306 h 245925"/>
                <a:gd name="connsiteX1" fmla="*/ 102158 w 320107"/>
                <a:gd name="connsiteY1" fmla="*/ 209179 h 245925"/>
                <a:gd name="connsiteX2" fmla="*/ 181397 w 320107"/>
                <a:gd name="connsiteY2" fmla="*/ 198483 h 245925"/>
                <a:gd name="connsiteX3" fmla="*/ 228885 w 320107"/>
                <a:gd name="connsiteY3" fmla="*/ 85042 h 245925"/>
                <a:gd name="connsiteX4" fmla="*/ 267728 w 320107"/>
                <a:gd name="connsiteY4" fmla="*/ 39568 h 245925"/>
                <a:gd name="connsiteX5" fmla="*/ 320076 w 320107"/>
                <a:gd name="connsiteY5" fmla="*/ 869 h 245925"/>
                <a:gd name="connsiteX6" fmla="*/ 296144 w 320107"/>
                <a:gd name="connsiteY6" fmla="*/ 54032 h 245925"/>
                <a:gd name="connsiteX7" fmla="*/ 233037 w 320107"/>
                <a:gd name="connsiteY7" fmla="*/ 121753 h 245925"/>
                <a:gd name="connsiteX8" fmla="*/ 178155 w 320107"/>
                <a:gd name="connsiteY8" fmla="*/ 241794 h 245925"/>
                <a:gd name="connsiteX9" fmla="*/ 102034 w 320107"/>
                <a:gd name="connsiteY9" fmla="*/ 243675 h 245925"/>
                <a:gd name="connsiteX10" fmla="*/ 0 w 320107"/>
                <a:gd name="connsiteY10" fmla="*/ 195451 h 245925"/>
                <a:gd name="connsiteX11" fmla="*/ 17834 w 320107"/>
                <a:gd name="connsiteY11" fmla="*/ 153306 h 245925"/>
                <a:gd name="connsiteX0" fmla="*/ 17834 w 320107"/>
                <a:gd name="connsiteY0" fmla="*/ 153306 h 245925"/>
                <a:gd name="connsiteX1" fmla="*/ 102158 w 320107"/>
                <a:gd name="connsiteY1" fmla="*/ 209179 h 245925"/>
                <a:gd name="connsiteX2" fmla="*/ 181397 w 320107"/>
                <a:gd name="connsiteY2" fmla="*/ 198483 h 245925"/>
                <a:gd name="connsiteX3" fmla="*/ 228885 w 320107"/>
                <a:gd name="connsiteY3" fmla="*/ 85042 h 245925"/>
                <a:gd name="connsiteX4" fmla="*/ 267728 w 320107"/>
                <a:gd name="connsiteY4" fmla="*/ 39568 h 245925"/>
                <a:gd name="connsiteX5" fmla="*/ 320076 w 320107"/>
                <a:gd name="connsiteY5" fmla="*/ 869 h 245925"/>
                <a:gd name="connsiteX6" fmla="*/ 296144 w 320107"/>
                <a:gd name="connsiteY6" fmla="*/ 54032 h 245925"/>
                <a:gd name="connsiteX7" fmla="*/ 233037 w 320107"/>
                <a:gd name="connsiteY7" fmla="*/ 121753 h 245925"/>
                <a:gd name="connsiteX8" fmla="*/ 178155 w 320107"/>
                <a:gd name="connsiteY8" fmla="*/ 241794 h 245925"/>
                <a:gd name="connsiteX9" fmla="*/ 102034 w 320107"/>
                <a:gd name="connsiteY9" fmla="*/ 243675 h 245925"/>
                <a:gd name="connsiteX10" fmla="*/ 0 w 320107"/>
                <a:gd name="connsiteY10" fmla="*/ 195451 h 245925"/>
                <a:gd name="connsiteX11" fmla="*/ 17834 w 320107"/>
                <a:gd name="connsiteY11" fmla="*/ 153306 h 245925"/>
                <a:gd name="connsiteX0" fmla="*/ 17834 w 320107"/>
                <a:gd name="connsiteY0" fmla="*/ 153306 h 259847"/>
                <a:gd name="connsiteX1" fmla="*/ 102158 w 320107"/>
                <a:gd name="connsiteY1" fmla="*/ 209179 h 259847"/>
                <a:gd name="connsiteX2" fmla="*/ 181397 w 320107"/>
                <a:gd name="connsiteY2" fmla="*/ 198483 h 259847"/>
                <a:gd name="connsiteX3" fmla="*/ 228885 w 320107"/>
                <a:gd name="connsiteY3" fmla="*/ 85042 h 259847"/>
                <a:gd name="connsiteX4" fmla="*/ 267728 w 320107"/>
                <a:gd name="connsiteY4" fmla="*/ 39568 h 259847"/>
                <a:gd name="connsiteX5" fmla="*/ 320076 w 320107"/>
                <a:gd name="connsiteY5" fmla="*/ 869 h 259847"/>
                <a:gd name="connsiteX6" fmla="*/ 296144 w 320107"/>
                <a:gd name="connsiteY6" fmla="*/ 54032 h 259847"/>
                <a:gd name="connsiteX7" fmla="*/ 233037 w 320107"/>
                <a:gd name="connsiteY7" fmla="*/ 121753 h 259847"/>
                <a:gd name="connsiteX8" fmla="*/ 178155 w 320107"/>
                <a:gd name="connsiteY8" fmla="*/ 241794 h 259847"/>
                <a:gd name="connsiteX9" fmla="*/ 99774 w 320107"/>
                <a:gd name="connsiteY9" fmla="*/ 258463 h 259847"/>
                <a:gd name="connsiteX10" fmla="*/ 0 w 320107"/>
                <a:gd name="connsiteY10" fmla="*/ 195451 h 259847"/>
                <a:gd name="connsiteX11" fmla="*/ 17834 w 320107"/>
                <a:gd name="connsiteY11" fmla="*/ 153306 h 259847"/>
                <a:gd name="connsiteX0" fmla="*/ 17834 w 320107"/>
                <a:gd name="connsiteY0" fmla="*/ 153306 h 259847"/>
                <a:gd name="connsiteX1" fmla="*/ 102158 w 320107"/>
                <a:gd name="connsiteY1" fmla="*/ 209179 h 259847"/>
                <a:gd name="connsiteX2" fmla="*/ 181397 w 320107"/>
                <a:gd name="connsiteY2" fmla="*/ 198483 h 259847"/>
                <a:gd name="connsiteX3" fmla="*/ 228885 w 320107"/>
                <a:gd name="connsiteY3" fmla="*/ 85042 h 259847"/>
                <a:gd name="connsiteX4" fmla="*/ 267728 w 320107"/>
                <a:gd name="connsiteY4" fmla="*/ 39568 h 259847"/>
                <a:gd name="connsiteX5" fmla="*/ 320076 w 320107"/>
                <a:gd name="connsiteY5" fmla="*/ 869 h 259847"/>
                <a:gd name="connsiteX6" fmla="*/ 296144 w 320107"/>
                <a:gd name="connsiteY6" fmla="*/ 54032 h 259847"/>
                <a:gd name="connsiteX7" fmla="*/ 233037 w 320107"/>
                <a:gd name="connsiteY7" fmla="*/ 121753 h 259847"/>
                <a:gd name="connsiteX8" fmla="*/ 178155 w 320107"/>
                <a:gd name="connsiteY8" fmla="*/ 241794 h 259847"/>
                <a:gd name="connsiteX9" fmla="*/ 99774 w 320107"/>
                <a:gd name="connsiteY9" fmla="*/ 258463 h 259847"/>
                <a:gd name="connsiteX10" fmla="*/ 0 w 320107"/>
                <a:gd name="connsiteY10" fmla="*/ 195451 h 259847"/>
                <a:gd name="connsiteX11" fmla="*/ 17834 w 320107"/>
                <a:gd name="connsiteY11" fmla="*/ 153306 h 259847"/>
                <a:gd name="connsiteX0" fmla="*/ 17834 w 320107"/>
                <a:gd name="connsiteY0" fmla="*/ 153306 h 260015"/>
                <a:gd name="connsiteX1" fmla="*/ 102158 w 320107"/>
                <a:gd name="connsiteY1" fmla="*/ 209179 h 260015"/>
                <a:gd name="connsiteX2" fmla="*/ 181397 w 320107"/>
                <a:gd name="connsiteY2" fmla="*/ 198483 h 260015"/>
                <a:gd name="connsiteX3" fmla="*/ 228885 w 320107"/>
                <a:gd name="connsiteY3" fmla="*/ 85042 h 260015"/>
                <a:gd name="connsiteX4" fmla="*/ 267728 w 320107"/>
                <a:gd name="connsiteY4" fmla="*/ 39568 h 260015"/>
                <a:gd name="connsiteX5" fmla="*/ 320076 w 320107"/>
                <a:gd name="connsiteY5" fmla="*/ 869 h 260015"/>
                <a:gd name="connsiteX6" fmla="*/ 296144 w 320107"/>
                <a:gd name="connsiteY6" fmla="*/ 54032 h 260015"/>
                <a:gd name="connsiteX7" fmla="*/ 233037 w 320107"/>
                <a:gd name="connsiteY7" fmla="*/ 121753 h 260015"/>
                <a:gd name="connsiteX8" fmla="*/ 179976 w 320107"/>
                <a:gd name="connsiteY8" fmla="*/ 245973 h 260015"/>
                <a:gd name="connsiteX9" fmla="*/ 99774 w 320107"/>
                <a:gd name="connsiteY9" fmla="*/ 258463 h 260015"/>
                <a:gd name="connsiteX10" fmla="*/ 0 w 320107"/>
                <a:gd name="connsiteY10" fmla="*/ 195451 h 260015"/>
                <a:gd name="connsiteX11" fmla="*/ 17834 w 320107"/>
                <a:gd name="connsiteY11" fmla="*/ 153306 h 260015"/>
                <a:gd name="connsiteX0" fmla="*/ 17834 w 320107"/>
                <a:gd name="connsiteY0" fmla="*/ 153306 h 260761"/>
                <a:gd name="connsiteX1" fmla="*/ 102158 w 320107"/>
                <a:gd name="connsiteY1" fmla="*/ 209179 h 260761"/>
                <a:gd name="connsiteX2" fmla="*/ 181397 w 320107"/>
                <a:gd name="connsiteY2" fmla="*/ 198483 h 260761"/>
                <a:gd name="connsiteX3" fmla="*/ 228885 w 320107"/>
                <a:gd name="connsiteY3" fmla="*/ 85042 h 260761"/>
                <a:gd name="connsiteX4" fmla="*/ 267728 w 320107"/>
                <a:gd name="connsiteY4" fmla="*/ 39568 h 260761"/>
                <a:gd name="connsiteX5" fmla="*/ 320076 w 320107"/>
                <a:gd name="connsiteY5" fmla="*/ 869 h 260761"/>
                <a:gd name="connsiteX6" fmla="*/ 296144 w 320107"/>
                <a:gd name="connsiteY6" fmla="*/ 54032 h 260761"/>
                <a:gd name="connsiteX7" fmla="*/ 233037 w 320107"/>
                <a:gd name="connsiteY7" fmla="*/ 121753 h 260761"/>
                <a:gd name="connsiteX8" fmla="*/ 179976 w 320107"/>
                <a:gd name="connsiteY8" fmla="*/ 245973 h 260761"/>
                <a:gd name="connsiteX9" fmla="*/ 99774 w 320107"/>
                <a:gd name="connsiteY9" fmla="*/ 258463 h 260761"/>
                <a:gd name="connsiteX10" fmla="*/ 0 w 320107"/>
                <a:gd name="connsiteY10" fmla="*/ 195451 h 260761"/>
                <a:gd name="connsiteX11" fmla="*/ 17834 w 320107"/>
                <a:gd name="connsiteY11" fmla="*/ 153306 h 260761"/>
                <a:gd name="connsiteX0" fmla="*/ 17834 w 320107"/>
                <a:gd name="connsiteY0" fmla="*/ 153306 h 260761"/>
                <a:gd name="connsiteX1" fmla="*/ 102158 w 320107"/>
                <a:gd name="connsiteY1" fmla="*/ 209179 h 260761"/>
                <a:gd name="connsiteX2" fmla="*/ 181397 w 320107"/>
                <a:gd name="connsiteY2" fmla="*/ 198483 h 260761"/>
                <a:gd name="connsiteX3" fmla="*/ 228885 w 320107"/>
                <a:gd name="connsiteY3" fmla="*/ 85042 h 260761"/>
                <a:gd name="connsiteX4" fmla="*/ 267728 w 320107"/>
                <a:gd name="connsiteY4" fmla="*/ 39568 h 260761"/>
                <a:gd name="connsiteX5" fmla="*/ 320076 w 320107"/>
                <a:gd name="connsiteY5" fmla="*/ 869 h 260761"/>
                <a:gd name="connsiteX6" fmla="*/ 296144 w 320107"/>
                <a:gd name="connsiteY6" fmla="*/ 54032 h 260761"/>
                <a:gd name="connsiteX7" fmla="*/ 233037 w 320107"/>
                <a:gd name="connsiteY7" fmla="*/ 121753 h 260761"/>
                <a:gd name="connsiteX8" fmla="*/ 179976 w 320107"/>
                <a:gd name="connsiteY8" fmla="*/ 245973 h 260761"/>
                <a:gd name="connsiteX9" fmla="*/ 99774 w 320107"/>
                <a:gd name="connsiteY9" fmla="*/ 258463 h 260761"/>
                <a:gd name="connsiteX10" fmla="*/ 0 w 320107"/>
                <a:gd name="connsiteY10" fmla="*/ 195451 h 260761"/>
                <a:gd name="connsiteX11" fmla="*/ 17834 w 320107"/>
                <a:gd name="connsiteY11" fmla="*/ 153306 h 26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0107" h="260761">
                  <a:moveTo>
                    <a:pt x="17834" y="153306"/>
                  </a:moveTo>
                  <a:cubicBezTo>
                    <a:pt x="36161" y="150248"/>
                    <a:pt x="75560" y="202475"/>
                    <a:pt x="102158" y="209179"/>
                  </a:cubicBezTo>
                  <a:cubicBezTo>
                    <a:pt x="128756" y="215883"/>
                    <a:pt x="159406" y="193061"/>
                    <a:pt x="181397" y="198483"/>
                  </a:cubicBezTo>
                  <a:cubicBezTo>
                    <a:pt x="201785" y="200216"/>
                    <a:pt x="208497" y="83309"/>
                    <a:pt x="228885" y="85042"/>
                  </a:cubicBezTo>
                  <a:cubicBezTo>
                    <a:pt x="242317" y="57420"/>
                    <a:pt x="252750" y="47750"/>
                    <a:pt x="267728" y="39568"/>
                  </a:cubicBezTo>
                  <a:cubicBezTo>
                    <a:pt x="282707" y="31387"/>
                    <a:pt x="315870" y="-6148"/>
                    <a:pt x="320076" y="869"/>
                  </a:cubicBezTo>
                  <a:cubicBezTo>
                    <a:pt x="320602" y="46905"/>
                    <a:pt x="314697" y="48613"/>
                    <a:pt x="296144" y="54032"/>
                  </a:cubicBezTo>
                  <a:cubicBezTo>
                    <a:pt x="283445" y="71413"/>
                    <a:pt x="251216" y="93930"/>
                    <a:pt x="233037" y="121753"/>
                  </a:cubicBezTo>
                  <a:cubicBezTo>
                    <a:pt x="214858" y="149576"/>
                    <a:pt x="205116" y="231033"/>
                    <a:pt x="179976" y="245973"/>
                  </a:cubicBezTo>
                  <a:cubicBezTo>
                    <a:pt x="158904" y="249475"/>
                    <a:pt x="123582" y="266947"/>
                    <a:pt x="99774" y="258463"/>
                  </a:cubicBezTo>
                  <a:cubicBezTo>
                    <a:pt x="62585" y="245559"/>
                    <a:pt x="33258" y="216455"/>
                    <a:pt x="0" y="195451"/>
                  </a:cubicBezTo>
                  <a:lnTo>
                    <a:pt x="17834" y="153306"/>
                  </a:lnTo>
                  <a:close/>
                </a:path>
              </a:pathLst>
            </a:custGeom>
            <a:ln>
              <a:noFill/>
            </a:ln>
            <a:scene3d>
              <a:camera prst="orthographicFront"/>
              <a:lightRig rig="threePt" dir="t"/>
            </a:scene3d>
            <a:sp3d>
              <a:bevelT w="19050" h="12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8">
                <a:defRPr/>
              </a:pPr>
              <a:endParaRPr lang="zh-TW" altLang="en-US" sz="13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減號 12">
              <a:extLst>
                <a:ext uri="{FF2B5EF4-FFF2-40B4-BE49-F238E27FC236}">
                  <a16:creationId xmlns:a16="http://schemas.microsoft.com/office/drawing/2014/main" xmlns="" id="{BFF63391-B142-3E6C-8B88-05B79282EEA3}"/>
                </a:ext>
              </a:extLst>
            </p:cNvPr>
            <p:cNvSpPr/>
            <p:nvPr/>
          </p:nvSpPr>
          <p:spPr>
            <a:xfrm rot="21006900">
              <a:off x="5088914" y="2306255"/>
              <a:ext cx="179370" cy="97943"/>
            </a:xfrm>
            <a:custGeom>
              <a:avLst/>
              <a:gdLst>
                <a:gd name="connsiteX0" fmla="*/ 44168 w 333216"/>
                <a:gd name="connsiteY0" fmla="*/ 33332 h 87165"/>
                <a:gd name="connsiteX1" fmla="*/ 289048 w 333216"/>
                <a:gd name="connsiteY1" fmla="*/ 33332 h 87165"/>
                <a:gd name="connsiteX2" fmla="*/ 289048 w 333216"/>
                <a:gd name="connsiteY2" fmla="*/ 53833 h 87165"/>
                <a:gd name="connsiteX3" fmla="*/ 44168 w 333216"/>
                <a:gd name="connsiteY3" fmla="*/ 53833 h 87165"/>
                <a:gd name="connsiteX4" fmla="*/ 44168 w 333216"/>
                <a:gd name="connsiteY4" fmla="*/ 33332 h 87165"/>
                <a:gd name="connsiteX0" fmla="*/ 0 w 244880"/>
                <a:gd name="connsiteY0" fmla="*/ 61221 h 81722"/>
                <a:gd name="connsiteX1" fmla="*/ 184847 w 244880"/>
                <a:gd name="connsiteY1" fmla="*/ 0 h 81722"/>
                <a:gd name="connsiteX2" fmla="*/ 244880 w 244880"/>
                <a:gd name="connsiteY2" fmla="*/ 81722 h 81722"/>
                <a:gd name="connsiteX3" fmla="*/ 0 w 244880"/>
                <a:gd name="connsiteY3" fmla="*/ 81722 h 81722"/>
                <a:gd name="connsiteX4" fmla="*/ 0 w 244880"/>
                <a:gd name="connsiteY4" fmla="*/ 61221 h 81722"/>
                <a:gd name="connsiteX0" fmla="*/ 0 w 191871"/>
                <a:gd name="connsiteY0" fmla="*/ 61221 h 81722"/>
                <a:gd name="connsiteX1" fmla="*/ 184847 w 191871"/>
                <a:gd name="connsiteY1" fmla="*/ 0 h 81722"/>
                <a:gd name="connsiteX2" fmla="*/ 191871 w 191871"/>
                <a:gd name="connsiteY2" fmla="*/ 63420 h 81722"/>
                <a:gd name="connsiteX3" fmla="*/ 0 w 191871"/>
                <a:gd name="connsiteY3" fmla="*/ 81722 h 81722"/>
                <a:gd name="connsiteX4" fmla="*/ 0 w 191871"/>
                <a:gd name="connsiteY4" fmla="*/ 61221 h 81722"/>
                <a:gd name="connsiteX0" fmla="*/ 0 w 195603"/>
                <a:gd name="connsiteY0" fmla="*/ 61221 h 81722"/>
                <a:gd name="connsiteX1" fmla="*/ 184847 w 195603"/>
                <a:gd name="connsiteY1" fmla="*/ 0 h 81722"/>
                <a:gd name="connsiteX2" fmla="*/ 191871 w 195603"/>
                <a:gd name="connsiteY2" fmla="*/ 63420 h 81722"/>
                <a:gd name="connsiteX3" fmla="*/ 0 w 195603"/>
                <a:gd name="connsiteY3" fmla="*/ 81722 h 81722"/>
                <a:gd name="connsiteX4" fmla="*/ 0 w 195603"/>
                <a:gd name="connsiteY4" fmla="*/ 61221 h 81722"/>
                <a:gd name="connsiteX0" fmla="*/ 0 w 189233"/>
                <a:gd name="connsiteY0" fmla="*/ 61221 h 81722"/>
                <a:gd name="connsiteX1" fmla="*/ 184847 w 189233"/>
                <a:gd name="connsiteY1" fmla="*/ 0 h 81722"/>
                <a:gd name="connsiteX2" fmla="*/ 183461 w 189233"/>
                <a:gd name="connsiteY2" fmla="*/ 49265 h 81722"/>
                <a:gd name="connsiteX3" fmla="*/ 0 w 189233"/>
                <a:gd name="connsiteY3" fmla="*/ 81722 h 81722"/>
                <a:gd name="connsiteX4" fmla="*/ 0 w 189233"/>
                <a:gd name="connsiteY4" fmla="*/ 61221 h 81722"/>
                <a:gd name="connsiteX0" fmla="*/ 0 w 189233"/>
                <a:gd name="connsiteY0" fmla="*/ 61221 h 81722"/>
                <a:gd name="connsiteX1" fmla="*/ 184847 w 189233"/>
                <a:gd name="connsiteY1" fmla="*/ 0 h 81722"/>
                <a:gd name="connsiteX2" fmla="*/ 183461 w 189233"/>
                <a:gd name="connsiteY2" fmla="*/ 49265 h 81722"/>
                <a:gd name="connsiteX3" fmla="*/ 0 w 189233"/>
                <a:gd name="connsiteY3" fmla="*/ 81722 h 81722"/>
                <a:gd name="connsiteX4" fmla="*/ 0 w 189233"/>
                <a:gd name="connsiteY4" fmla="*/ 61221 h 81722"/>
                <a:gd name="connsiteX0" fmla="*/ 0 w 189233"/>
                <a:gd name="connsiteY0" fmla="*/ 61221 h 97943"/>
                <a:gd name="connsiteX1" fmla="*/ 184847 w 189233"/>
                <a:gd name="connsiteY1" fmla="*/ 0 h 97943"/>
                <a:gd name="connsiteX2" fmla="*/ 183461 w 189233"/>
                <a:gd name="connsiteY2" fmla="*/ 49265 h 97943"/>
                <a:gd name="connsiteX3" fmla="*/ 9863 w 189233"/>
                <a:gd name="connsiteY3" fmla="*/ 97943 h 97943"/>
                <a:gd name="connsiteX4" fmla="*/ 0 w 189233"/>
                <a:gd name="connsiteY4" fmla="*/ 61221 h 97943"/>
                <a:gd name="connsiteX0" fmla="*/ 18754 w 179370"/>
                <a:gd name="connsiteY0" fmla="*/ 42640 h 97943"/>
                <a:gd name="connsiteX1" fmla="*/ 174984 w 179370"/>
                <a:gd name="connsiteY1" fmla="*/ 0 h 97943"/>
                <a:gd name="connsiteX2" fmla="*/ 173598 w 179370"/>
                <a:gd name="connsiteY2" fmla="*/ 49265 h 97943"/>
                <a:gd name="connsiteX3" fmla="*/ 0 w 179370"/>
                <a:gd name="connsiteY3" fmla="*/ 97943 h 97943"/>
                <a:gd name="connsiteX4" fmla="*/ 18754 w 179370"/>
                <a:gd name="connsiteY4" fmla="*/ 42640 h 97943"/>
                <a:gd name="connsiteX0" fmla="*/ 18754 w 179370"/>
                <a:gd name="connsiteY0" fmla="*/ 42640 h 97943"/>
                <a:gd name="connsiteX1" fmla="*/ 174984 w 179370"/>
                <a:gd name="connsiteY1" fmla="*/ 0 h 97943"/>
                <a:gd name="connsiteX2" fmla="*/ 173598 w 179370"/>
                <a:gd name="connsiteY2" fmla="*/ 49265 h 97943"/>
                <a:gd name="connsiteX3" fmla="*/ 0 w 179370"/>
                <a:gd name="connsiteY3" fmla="*/ 97943 h 97943"/>
                <a:gd name="connsiteX4" fmla="*/ 18754 w 179370"/>
                <a:gd name="connsiteY4" fmla="*/ 42640 h 97943"/>
                <a:gd name="connsiteX0" fmla="*/ 18754 w 179370"/>
                <a:gd name="connsiteY0" fmla="*/ 42640 h 97943"/>
                <a:gd name="connsiteX1" fmla="*/ 174984 w 179370"/>
                <a:gd name="connsiteY1" fmla="*/ 0 h 97943"/>
                <a:gd name="connsiteX2" fmla="*/ 173598 w 179370"/>
                <a:gd name="connsiteY2" fmla="*/ 49265 h 97943"/>
                <a:gd name="connsiteX3" fmla="*/ 0 w 179370"/>
                <a:gd name="connsiteY3" fmla="*/ 97943 h 97943"/>
                <a:gd name="connsiteX4" fmla="*/ 18754 w 179370"/>
                <a:gd name="connsiteY4" fmla="*/ 42640 h 97943"/>
                <a:gd name="connsiteX0" fmla="*/ 19593 w 179370"/>
                <a:gd name="connsiteY0" fmla="*/ 48225 h 97943"/>
                <a:gd name="connsiteX1" fmla="*/ 174984 w 179370"/>
                <a:gd name="connsiteY1" fmla="*/ 0 h 97943"/>
                <a:gd name="connsiteX2" fmla="*/ 173598 w 179370"/>
                <a:gd name="connsiteY2" fmla="*/ 49265 h 97943"/>
                <a:gd name="connsiteX3" fmla="*/ 0 w 179370"/>
                <a:gd name="connsiteY3" fmla="*/ 97943 h 97943"/>
                <a:gd name="connsiteX4" fmla="*/ 19593 w 179370"/>
                <a:gd name="connsiteY4" fmla="*/ 48225 h 9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70" h="97943">
                  <a:moveTo>
                    <a:pt x="19593" y="48225"/>
                  </a:moveTo>
                  <a:cubicBezTo>
                    <a:pt x="112590" y="59268"/>
                    <a:pt x="122907" y="14213"/>
                    <a:pt x="174984" y="0"/>
                  </a:cubicBezTo>
                  <a:cubicBezTo>
                    <a:pt x="177325" y="21140"/>
                    <a:pt x="184266" y="15890"/>
                    <a:pt x="173598" y="49265"/>
                  </a:cubicBezTo>
                  <a:cubicBezTo>
                    <a:pt x="118175" y="79211"/>
                    <a:pt x="61154" y="87124"/>
                    <a:pt x="0" y="97943"/>
                  </a:cubicBezTo>
                  <a:lnTo>
                    <a:pt x="19593" y="48225"/>
                  </a:lnTo>
                  <a:close/>
                </a:path>
              </a:pathLst>
            </a:custGeom>
            <a:ln>
              <a:noFill/>
            </a:ln>
            <a:scene3d>
              <a:camera prst="orthographicFront"/>
              <a:lightRig rig="threePt" dir="t"/>
            </a:scene3d>
            <a:sp3d>
              <a:bevelT w="19050" h="12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8">
                <a:defRPr/>
              </a:pPr>
              <a:endParaRPr lang="zh-TW" altLang="en-US" sz="13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減號 14">
              <a:extLst>
                <a:ext uri="{FF2B5EF4-FFF2-40B4-BE49-F238E27FC236}">
                  <a16:creationId xmlns:a16="http://schemas.microsoft.com/office/drawing/2014/main" xmlns="" id="{342B0661-0C26-D985-A5C8-9EDF425A0BFE}"/>
                </a:ext>
              </a:extLst>
            </p:cNvPr>
            <p:cNvSpPr/>
            <p:nvPr/>
          </p:nvSpPr>
          <p:spPr>
            <a:xfrm rot="16940453">
              <a:off x="4912212" y="2249923"/>
              <a:ext cx="364252" cy="89534"/>
            </a:xfrm>
            <a:custGeom>
              <a:avLst/>
              <a:gdLst>
                <a:gd name="connsiteX0" fmla="*/ 81545 w 615202"/>
                <a:gd name="connsiteY0" fmla="*/ 75615 h 197739"/>
                <a:gd name="connsiteX1" fmla="*/ 533657 w 615202"/>
                <a:gd name="connsiteY1" fmla="*/ 75615 h 197739"/>
                <a:gd name="connsiteX2" fmla="*/ 533657 w 615202"/>
                <a:gd name="connsiteY2" fmla="*/ 122124 h 197739"/>
                <a:gd name="connsiteX3" fmla="*/ 81545 w 615202"/>
                <a:gd name="connsiteY3" fmla="*/ 122124 h 197739"/>
                <a:gd name="connsiteX4" fmla="*/ 81545 w 615202"/>
                <a:gd name="connsiteY4" fmla="*/ 75615 h 197739"/>
                <a:gd name="connsiteX0" fmla="*/ 0 w 452112"/>
                <a:gd name="connsiteY0" fmla="*/ 32547 h 79056"/>
                <a:gd name="connsiteX1" fmla="*/ 391974 w 452112"/>
                <a:gd name="connsiteY1" fmla="*/ 0 h 79056"/>
                <a:gd name="connsiteX2" fmla="*/ 452112 w 452112"/>
                <a:gd name="connsiteY2" fmla="*/ 79056 h 79056"/>
                <a:gd name="connsiteX3" fmla="*/ 0 w 452112"/>
                <a:gd name="connsiteY3" fmla="*/ 79056 h 79056"/>
                <a:gd name="connsiteX4" fmla="*/ 0 w 452112"/>
                <a:gd name="connsiteY4" fmla="*/ 32547 h 79056"/>
                <a:gd name="connsiteX0" fmla="*/ 0 w 391974"/>
                <a:gd name="connsiteY0" fmla="*/ 32547 h 79056"/>
                <a:gd name="connsiteX1" fmla="*/ 391974 w 391974"/>
                <a:gd name="connsiteY1" fmla="*/ 0 h 79056"/>
                <a:gd name="connsiteX2" fmla="*/ 387285 w 391974"/>
                <a:gd name="connsiteY2" fmla="*/ 58503 h 79056"/>
                <a:gd name="connsiteX3" fmla="*/ 0 w 391974"/>
                <a:gd name="connsiteY3" fmla="*/ 79056 h 79056"/>
                <a:gd name="connsiteX4" fmla="*/ 0 w 391974"/>
                <a:gd name="connsiteY4" fmla="*/ 32547 h 79056"/>
                <a:gd name="connsiteX0" fmla="*/ 0 w 391974"/>
                <a:gd name="connsiteY0" fmla="*/ 32547 h 79056"/>
                <a:gd name="connsiteX1" fmla="*/ 391974 w 391974"/>
                <a:gd name="connsiteY1" fmla="*/ 0 h 79056"/>
                <a:gd name="connsiteX2" fmla="*/ 387285 w 391974"/>
                <a:gd name="connsiteY2" fmla="*/ 58503 h 79056"/>
                <a:gd name="connsiteX3" fmla="*/ 0 w 391974"/>
                <a:gd name="connsiteY3" fmla="*/ 79056 h 79056"/>
                <a:gd name="connsiteX4" fmla="*/ 0 w 391974"/>
                <a:gd name="connsiteY4" fmla="*/ 32547 h 79056"/>
                <a:gd name="connsiteX0" fmla="*/ 0 w 391974"/>
                <a:gd name="connsiteY0" fmla="*/ 32547 h 90260"/>
                <a:gd name="connsiteX1" fmla="*/ 391974 w 391974"/>
                <a:gd name="connsiteY1" fmla="*/ 0 h 90260"/>
                <a:gd name="connsiteX2" fmla="*/ 387285 w 391974"/>
                <a:gd name="connsiteY2" fmla="*/ 58503 h 90260"/>
                <a:gd name="connsiteX3" fmla="*/ 144369 w 391974"/>
                <a:gd name="connsiteY3" fmla="*/ 89426 h 90260"/>
                <a:gd name="connsiteX4" fmla="*/ 0 w 391974"/>
                <a:gd name="connsiteY4" fmla="*/ 79056 h 90260"/>
                <a:gd name="connsiteX5" fmla="*/ 0 w 391974"/>
                <a:gd name="connsiteY5" fmla="*/ 32547 h 90260"/>
                <a:gd name="connsiteX0" fmla="*/ 0 w 391974"/>
                <a:gd name="connsiteY0" fmla="*/ 32547 h 89879"/>
                <a:gd name="connsiteX1" fmla="*/ 391974 w 391974"/>
                <a:gd name="connsiteY1" fmla="*/ 0 h 89879"/>
                <a:gd name="connsiteX2" fmla="*/ 387285 w 391974"/>
                <a:gd name="connsiteY2" fmla="*/ 58503 h 89879"/>
                <a:gd name="connsiteX3" fmla="*/ 144369 w 391974"/>
                <a:gd name="connsiteY3" fmla="*/ 89426 h 89879"/>
                <a:gd name="connsiteX4" fmla="*/ 74803 w 391974"/>
                <a:gd name="connsiteY4" fmla="*/ 70003 h 89879"/>
                <a:gd name="connsiteX5" fmla="*/ 0 w 391974"/>
                <a:gd name="connsiteY5" fmla="*/ 32547 h 89879"/>
                <a:gd name="connsiteX0" fmla="*/ 546 w 317171"/>
                <a:gd name="connsiteY0" fmla="*/ 34344 h 89879"/>
                <a:gd name="connsiteX1" fmla="*/ 317171 w 317171"/>
                <a:gd name="connsiteY1" fmla="*/ 0 h 89879"/>
                <a:gd name="connsiteX2" fmla="*/ 312482 w 317171"/>
                <a:gd name="connsiteY2" fmla="*/ 58503 h 89879"/>
                <a:gd name="connsiteX3" fmla="*/ 69566 w 317171"/>
                <a:gd name="connsiteY3" fmla="*/ 89426 h 89879"/>
                <a:gd name="connsiteX4" fmla="*/ 0 w 317171"/>
                <a:gd name="connsiteY4" fmla="*/ 70003 h 89879"/>
                <a:gd name="connsiteX5" fmla="*/ 546 w 317171"/>
                <a:gd name="connsiteY5" fmla="*/ 34344 h 89879"/>
                <a:gd name="connsiteX0" fmla="*/ 0 w 367820"/>
                <a:gd name="connsiteY0" fmla="*/ 51029 h 89879"/>
                <a:gd name="connsiteX1" fmla="*/ 367820 w 367820"/>
                <a:gd name="connsiteY1" fmla="*/ 0 h 89879"/>
                <a:gd name="connsiteX2" fmla="*/ 363131 w 367820"/>
                <a:gd name="connsiteY2" fmla="*/ 58503 h 89879"/>
                <a:gd name="connsiteX3" fmla="*/ 120215 w 367820"/>
                <a:gd name="connsiteY3" fmla="*/ 89426 h 89879"/>
                <a:gd name="connsiteX4" fmla="*/ 50649 w 367820"/>
                <a:gd name="connsiteY4" fmla="*/ 70003 h 89879"/>
                <a:gd name="connsiteX5" fmla="*/ 0 w 367820"/>
                <a:gd name="connsiteY5" fmla="*/ 51029 h 89879"/>
                <a:gd name="connsiteX0" fmla="*/ 0 w 367820"/>
                <a:gd name="connsiteY0" fmla="*/ 51029 h 89879"/>
                <a:gd name="connsiteX1" fmla="*/ 367820 w 367820"/>
                <a:gd name="connsiteY1" fmla="*/ 0 h 89879"/>
                <a:gd name="connsiteX2" fmla="*/ 363131 w 367820"/>
                <a:gd name="connsiteY2" fmla="*/ 58503 h 89879"/>
                <a:gd name="connsiteX3" fmla="*/ 120215 w 367820"/>
                <a:gd name="connsiteY3" fmla="*/ 89426 h 89879"/>
                <a:gd name="connsiteX4" fmla="*/ 50649 w 367820"/>
                <a:gd name="connsiteY4" fmla="*/ 70003 h 89879"/>
                <a:gd name="connsiteX5" fmla="*/ 0 w 367820"/>
                <a:gd name="connsiteY5" fmla="*/ 51029 h 89879"/>
                <a:gd name="connsiteX0" fmla="*/ 0 w 367820"/>
                <a:gd name="connsiteY0" fmla="*/ 51029 h 71524"/>
                <a:gd name="connsiteX1" fmla="*/ 367820 w 367820"/>
                <a:gd name="connsiteY1" fmla="*/ 0 h 71524"/>
                <a:gd name="connsiteX2" fmla="*/ 363131 w 367820"/>
                <a:gd name="connsiteY2" fmla="*/ 58503 h 71524"/>
                <a:gd name="connsiteX3" fmla="*/ 216008 w 367820"/>
                <a:gd name="connsiteY3" fmla="*/ 59327 h 71524"/>
                <a:gd name="connsiteX4" fmla="*/ 50649 w 367820"/>
                <a:gd name="connsiteY4" fmla="*/ 70003 h 71524"/>
                <a:gd name="connsiteX5" fmla="*/ 0 w 367820"/>
                <a:gd name="connsiteY5" fmla="*/ 51029 h 71524"/>
                <a:gd name="connsiteX0" fmla="*/ 0 w 367820"/>
                <a:gd name="connsiteY0" fmla="*/ 51029 h 71524"/>
                <a:gd name="connsiteX1" fmla="*/ 367820 w 367820"/>
                <a:gd name="connsiteY1" fmla="*/ 0 h 71524"/>
                <a:gd name="connsiteX2" fmla="*/ 363131 w 367820"/>
                <a:gd name="connsiteY2" fmla="*/ 58503 h 71524"/>
                <a:gd name="connsiteX3" fmla="*/ 216008 w 367820"/>
                <a:gd name="connsiteY3" fmla="*/ 59327 h 71524"/>
                <a:gd name="connsiteX4" fmla="*/ 50649 w 367820"/>
                <a:gd name="connsiteY4" fmla="*/ 70003 h 71524"/>
                <a:gd name="connsiteX5" fmla="*/ 0 w 367820"/>
                <a:gd name="connsiteY5" fmla="*/ 51029 h 71524"/>
                <a:gd name="connsiteX0" fmla="*/ 0 w 367820"/>
                <a:gd name="connsiteY0" fmla="*/ 68008 h 88503"/>
                <a:gd name="connsiteX1" fmla="*/ 199561 w 367820"/>
                <a:gd name="connsiteY1" fmla="*/ 2510 h 88503"/>
                <a:gd name="connsiteX2" fmla="*/ 367820 w 367820"/>
                <a:gd name="connsiteY2" fmla="*/ 16979 h 88503"/>
                <a:gd name="connsiteX3" fmla="*/ 363131 w 367820"/>
                <a:gd name="connsiteY3" fmla="*/ 75482 h 88503"/>
                <a:gd name="connsiteX4" fmla="*/ 216008 w 367820"/>
                <a:gd name="connsiteY4" fmla="*/ 76306 h 88503"/>
                <a:gd name="connsiteX5" fmla="*/ 50649 w 367820"/>
                <a:gd name="connsiteY5" fmla="*/ 86982 h 88503"/>
                <a:gd name="connsiteX6" fmla="*/ 0 w 367820"/>
                <a:gd name="connsiteY6" fmla="*/ 68008 h 88503"/>
                <a:gd name="connsiteX0" fmla="*/ 0 w 367820"/>
                <a:gd name="connsiteY0" fmla="*/ 68008 h 88503"/>
                <a:gd name="connsiteX1" fmla="*/ 199561 w 367820"/>
                <a:gd name="connsiteY1" fmla="*/ 2510 h 88503"/>
                <a:gd name="connsiteX2" fmla="*/ 367820 w 367820"/>
                <a:gd name="connsiteY2" fmla="*/ 16979 h 88503"/>
                <a:gd name="connsiteX3" fmla="*/ 363131 w 367820"/>
                <a:gd name="connsiteY3" fmla="*/ 75482 h 88503"/>
                <a:gd name="connsiteX4" fmla="*/ 216008 w 367820"/>
                <a:gd name="connsiteY4" fmla="*/ 76306 h 88503"/>
                <a:gd name="connsiteX5" fmla="*/ 50649 w 367820"/>
                <a:gd name="connsiteY5" fmla="*/ 86982 h 88503"/>
                <a:gd name="connsiteX6" fmla="*/ 0 w 367820"/>
                <a:gd name="connsiteY6" fmla="*/ 68008 h 88503"/>
                <a:gd name="connsiteX0" fmla="*/ 0 w 367820"/>
                <a:gd name="connsiteY0" fmla="*/ 68008 h 88503"/>
                <a:gd name="connsiteX1" fmla="*/ 199561 w 367820"/>
                <a:gd name="connsiteY1" fmla="*/ 2510 h 88503"/>
                <a:gd name="connsiteX2" fmla="*/ 367820 w 367820"/>
                <a:gd name="connsiteY2" fmla="*/ 16979 h 88503"/>
                <a:gd name="connsiteX3" fmla="*/ 363131 w 367820"/>
                <a:gd name="connsiteY3" fmla="*/ 75482 h 88503"/>
                <a:gd name="connsiteX4" fmla="*/ 216008 w 367820"/>
                <a:gd name="connsiteY4" fmla="*/ 76306 h 88503"/>
                <a:gd name="connsiteX5" fmla="*/ 50649 w 367820"/>
                <a:gd name="connsiteY5" fmla="*/ 86982 h 88503"/>
                <a:gd name="connsiteX6" fmla="*/ 0 w 367820"/>
                <a:gd name="connsiteY6" fmla="*/ 68008 h 88503"/>
                <a:gd name="connsiteX0" fmla="*/ 0 w 367820"/>
                <a:gd name="connsiteY0" fmla="*/ 68008 h 88503"/>
                <a:gd name="connsiteX1" fmla="*/ 199561 w 367820"/>
                <a:gd name="connsiteY1" fmla="*/ 2510 h 88503"/>
                <a:gd name="connsiteX2" fmla="*/ 367820 w 367820"/>
                <a:gd name="connsiteY2" fmla="*/ 16979 h 88503"/>
                <a:gd name="connsiteX3" fmla="*/ 363131 w 367820"/>
                <a:gd name="connsiteY3" fmla="*/ 75482 h 88503"/>
                <a:gd name="connsiteX4" fmla="*/ 216008 w 367820"/>
                <a:gd name="connsiteY4" fmla="*/ 76306 h 88503"/>
                <a:gd name="connsiteX5" fmla="*/ 50649 w 367820"/>
                <a:gd name="connsiteY5" fmla="*/ 86982 h 88503"/>
                <a:gd name="connsiteX6" fmla="*/ 0 w 367820"/>
                <a:gd name="connsiteY6" fmla="*/ 68008 h 88503"/>
                <a:gd name="connsiteX0" fmla="*/ 0 w 367820"/>
                <a:gd name="connsiteY0" fmla="*/ 68008 h 87641"/>
                <a:gd name="connsiteX1" fmla="*/ 199561 w 367820"/>
                <a:gd name="connsiteY1" fmla="*/ 2510 h 87641"/>
                <a:gd name="connsiteX2" fmla="*/ 367820 w 367820"/>
                <a:gd name="connsiteY2" fmla="*/ 16979 h 87641"/>
                <a:gd name="connsiteX3" fmla="*/ 363131 w 367820"/>
                <a:gd name="connsiteY3" fmla="*/ 75482 h 87641"/>
                <a:gd name="connsiteX4" fmla="*/ 229256 w 367820"/>
                <a:gd name="connsiteY4" fmla="*/ 53298 h 87641"/>
                <a:gd name="connsiteX5" fmla="*/ 50649 w 367820"/>
                <a:gd name="connsiteY5" fmla="*/ 86982 h 87641"/>
                <a:gd name="connsiteX6" fmla="*/ 0 w 367820"/>
                <a:gd name="connsiteY6" fmla="*/ 68008 h 87641"/>
                <a:gd name="connsiteX0" fmla="*/ 0 w 363131"/>
                <a:gd name="connsiteY0" fmla="*/ 68313 h 87946"/>
                <a:gd name="connsiteX1" fmla="*/ 199561 w 363131"/>
                <a:gd name="connsiteY1" fmla="*/ 2815 h 87946"/>
                <a:gd name="connsiteX2" fmla="*/ 328893 w 363131"/>
                <a:gd name="connsiteY2" fmla="*/ 14833 h 87946"/>
                <a:gd name="connsiteX3" fmla="*/ 363131 w 363131"/>
                <a:gd name="connsiteY3" fmla="*/ 75787 h 87946"/>
                <a:gd name="connsiteX4" fmla="*/ 229256 w 363131"/>
                <a:gd name="connsiteY4" fmla="*/ 53603 h 87946"/>
                <a:gd name="connsiteX5" fmla="*/ 50649 w 363131"/>
                <a:gd name="connsiteY5" fmla="*/ 87287 h 87946"/>
                <a:gd name="connsiteX6" fmla="*/ 0 w 363131"/>
                <a:gd name="connsiteY6" fmla="*/ 68313 h 87946"/>
                <a:gd name="connsiteX0" fmla="*/ 0 w 363131"/>
                <a:gd name="connsiteY0" fmla="*/ 68313 h 87946"/>
                <a:gd name="connsiteX1" fmla="*/ 199561 w 363131"/>
                <a:gd name="connsiteY1" fmla="*/ 2815 h 87946"/>
                <a:gd name="connsiteX2" fmla="*/ 328893 w 363131"/>
                <a:gd name="connsiteY2" fmla="*/ 14833 h 87946"/>
                <a:gd name="connsiteX3" fmla="*/ 363131 w 363131"/>
                <a:gd name="connsiteY3" fmla="*/ 75787 h 87946"/>
                <a:gd name="connsiteX4" fmla="*/ 229256 w 363131"/>
                <a:gd name="connsiteY4" fmla="*/ 53603 h 87946"/>
                <a:gd name="connsiteX5" fmla="*/ 50649 w 363131"/>
                <a:gd name="connsiteY5" fmla="*/ 87287 h 87946"/>
                <a:gd name="connsiteX6" fmla="*/ 0 w 363131"/>
                <a:gd name="connsiteY6" fmla="*/ 68313 h 87946"/>
                <a:gd name="connsiteX0" fmla="*/ 0 w 340014"/>
                <a:gd name="connsiteY0" fmla="*/ 68313 h 87946"/>
                <a:gd name="connsiteX1" fmla="*/ 199561 w 340014"/>
                <a:gd name="connsiteY1" fmla="*/ 2815 h 87946"/>
                <a:gd name="connsiteX2" fmla="*/ 328893 w 340014"/>
                <a:gd name="connsiteY2" fmla="*/ 14833 h 87946"/>
                <a:gd name="connsiteX3" fmla="*/ 330800 w 340014"/>
                <a:gd name="connsiteY3" fmla="*/ 70063 h 87946"/>
                <a:gd name="connsiteX4" fmla="*/ 229256 w 340014"/>
                <a:gd name="connsiteY4" fmla="*/ 53603 h 87946"/>
                <a:gd name="connsiteX5" fmla="*/ 50649 w 340014"/>
                <a:gd name="connsiteY5" fmla="*/ 87287 h 87946"/>
                <a:gd name="connsiteX6" fmla="*/ 0 w 340014"/>
                <a:gd name="connsiteY6" fmla="*/ 68313 h 87946"/>
                <a:gd name="connsiteX0" fmla="*/ 0 w 364252"/>
                <a:gd name="connsiteY0" fmla="*/ 69472 h 89105"/>
                <a:gd name="connsiteX1" fmla="*/ 199561 w 364252"/>
                <a:gd name="connsiteY1" fmla="*/ 3974 h 89105"/>
                <a:gd name="connsiteX2" fmla="*/ 356808 w 364252"/>
                <a:gd name="connsiteY2" fmla="*/ 9885 h 89105"/>
                <a:gd name="connsiteX3" fmla="*/ 330800 w 364252"/>
                <a:gd name="connsiteY3" fmla="*/ 71222 h 89105"/>
                <a:gd name="connsiteX4" fmla="*/ 229256 w 364252"/>
                <a:gd name="connsiteY4" fmla="*/ 54762 h 89105"/>
                <a:gd name="connsiteX5" fmla="*/ 50649 w 364252"/>
                <a:gd name="connsiteY5" fmla="*/ 88446 h 89105"/>
                <a:gd name="connsiteX6" fmla="*/ 0 w 364252"/>
                <a:gd name="connsiteY6" fmla="*/ 69472 h 89105"/>
                <a:gd name="connsiteX0" fmla="*/ 0 w 364252"/>
                <a:gd name="connsiteY0" fmla="*/ 69176 h 88809"/>
                <a:gd name="connsiteX1" fmla="*/ 199561 w 364252"/>
                <a:gd name="connsiteY1" fmla="*/ 3678 h 88809"/>
                <a:gd name="connsiteX2" fmla="*/ 356808 w 364252"/>
                <a:gd name="connsiteY2" fmla="*/ 9589 h 88809"/>
                <a:gd name="connsiteX3" fmla="*/ 330800 w 364252"/>
                <a:gd name="connsiteY3" fmla="*/ 70926 h 88809"/>
                <a:gd name="connsiteX4" fmla="*/ 229256 w 364252"/>
                <a:gd name="connsiteY4" fmla="*/ 54466 h 88809"/>
                <a:gd name="connsiteX5" fmla="*/ 50649 w 364252"/>
                <a:gd name="connsiteY5" fmla="*/ 88150 h 88809"/>
                <a:gd name="connsiteX6" fmla="*/ 0 w 364252"/>
                <a:gd name="connsiteY6" fmla="*/ 69176 h 88809"/>
                <a:gd name="connsiteX0" fmla="*/ 0 w 364252"/>
                <a:gd name="connsiteY0" fmla="*/ 69901 h 89534"/>
                <a:gd name="connsiteX1" fmla="*/ 212155 w 364252"/>
                <a:gd name="connsiteY1" fmla="*/ 3476 h 89534"/>
                <a:gd name="connsiteX2" fmla="*/ 356808 w 364252"/>
                <a:gd name="connsiteY2" fmla="*/ 10314 h 89534"/>
                <a:gd name="connsiteX3" fmla="*/ 330800 w 364252"/>
                <a:gd name="connsiteY3" fmla="*/ 71651 h 89534"/>
                <a:gd name="connsiteX4" fmla="*/ 229256 w 364252"/>
                <a:gd name="connsiteY4" fmla="*/ 55191 h 89534"/>
                <a:gd name="connsiteX5" fmla="*/ 50649 w 364252"/>
                <a:gd name="connsiteY5" fmla="*/ 88875 h 89534"/>
                <a:gd name="connsiteX6" fmla="*/ 0 w 364252"/>
                <a:gd name="connsiteY6" fmla="*/ 69901 h 8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252" h="89534">
                  <a:moveTo>
                    <a:pt x="0" y="69901"/>
                  </a:moveTo>
                  <a:cubicBezTo>
                    <a:pt x="24255" y="60211"/>
                    <a:pt x="163506" y="53090"/>
                    <a:pt x="212155" y="3476"/>
                  </a:cubicBezTo>
                  <a:cubicBezTo>
                    <a:pt x="273458" y="-5029"/>
                    <a:pt x="289074" y="3960"/>
                    <a:pt x="356808" y="10314"/>
                  </a:cubicBezTo>
                  <a:cubicBezTo>
                    <a:pt x="385940" y="2989"/>
                    <a:pt x="319387" y="51333"/>
                    <a:pt x="330800" y="71651"/>
                  </a:cubicBezTo>
                  <a:cubicBezTo>
                    <a:pt x="287542" y="83030"/>
                    <a:pt x="287260" y="38571"/>
                    <a:pt x="229256" y="55191"/>
                  </a:cubicBezTo>
                  <a:cubicBezTo>
                    <a:pt x="164709" y="58616"/>
                    <a:pt x="72720" y="94829"/>
                    <a:pt x="50649" y="88875"/>
                  </a:cubicBezTo>
                  <a:lnTo>
                    <a:pt x="0" y="6990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050" h="12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8">
                <a:defRPr/>
              </a:pPr>
              <a:endParaRPr lang="zh-TW" altLang="en-US" sz="13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減號 10">
              <a:extLst>
                <a:ext uri="{FF2B5EF4-FFF2-40B4-BE49-F238E27FC236}">
                  <a16:creationId xmlns:a16="http://schemas.microsoft.com/office/drawing/2014/main" xmlns="" id="{4A3EFD4D-A83D-1334-3D00-F34316937BDF}"/>
                </a:ext>
              </a:extLst>
            </p:cNvPr>
            <p:cNvSpPr/>
            <p:nvPr/>
          </p:nvSpPr>
          <p:spPr>
            <a:xfrm rot="19355636">
              <a:off x="4860743" y="2440847"/>
              <a:ext cx="530950" cy="234787"/>
            </a:xfrm>
            <a:custGeom>
              <a:avLst/>
              <a:gdLst>
                <a:gd name="connsiteX0" fmla="*/ 123575 w 932290"/>
                <a:gd name="connsiteY0" fmla="*/ 38008 h 99392"/>
                <a:gd name="connsiteX1" fmla="*/ 808715 w 932290"/>
                <a:gd name="connsiteY1" fmla="*/ 38008 h 99392"/>
                <a:gd name="connsiteX2" fmla="*/ 808715 w 932290"/>
                <a:gd name="connsiteY2" fmla="*/ 61384 h 99392"/>
                <a:gd name="connsiteX3" fmla="*/ 123575 w 932290"/>
                <a:gd name="connsiteY3" fmla="*/ 61384 h 99392"/>
                <a:gd name="connsiteX4" fmla="*/ 123575 w 932290"/>
                <a:gd name="connsiteY4" fmla="*/ 38008 h 99392"/>
                <a:gd name="connsiteX0" fmla="*/ 0 w 685140"/>
                <a:gd name="connsiteY0" fmla="*/ 0 h 300357"/>
                <a:gd name="connsiteX1" fmla="*/ 685140 w 685140"/>
                <a:gd name="connsiteY1" fmla="*/ 0 h 300357"/>
                <a:gd name="connsiteX2" fmla="*/ 458311 w 685140"/>
                <a:gd name="connsiteY2" fmla="*/ 300357 h 300357"/>
                <a:gd name="connsiteX3" fmla="*/ 0 w 685140"/>
                <a:gd name="connsiteY3" fmla="*/ 23376 h 300357"/>
                <a:gd name="connsiteX4" fmla="*/ 0 w 685140"/>
                <a:gd name="connsiteY4" fmla="*/ 0 h 300357"/>
                <a:gd name="connsiteX0" fmla="*/ 0 w 555659"/>
                <a:gd name="connsiteY0" fmla="*/ 13935 h 314292"/>
                <a:gd name="connsiteX1" fmla="*/ 555659 w 555659"/>
                <a:gd name="connsiteY1" fmla="*/ 0 h 314292"/>
                <a:gd name="connsiteX2" fmla="*/ 458311 w 555659"/>
                <a:gd name="connsiteY2" fmla="*/ 314292 h 314292"/>
                <a:gd name="connsiteX3" fmla="*/ 0 w 555659"/>
                <a:gd name="connsiteY3" fmla="*/ 37311 h 314292"/>
                <a:gd name="connsiteX4" fmla="*/ 0 w 555659"/>
                <a:gd name="connsiteY4" fmla="*/ 13935 h 314292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492122 w 555659"/>
                <a:gd name="connsiteY2" fmla="*/ 227538 h 227538"/>
                <a:gd name="connsiteX3" fmla="*/ 0 w 555659"/>
                <a:gd name="connsiteY3" fmla="*/ 37311 h 227538"/>
                <a:gd name="connsiteX4" fmla="*/ 0 w 555659"/>
                <a:gd name="connsiteY4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0 w 555659"/>
                <a:gd name="connsiteY4" fmla="*/ 37311 h 227538"/>
                <a:gd name="connsiteX5" fmla="*/ 0 w 555659"/>
                <a:gd name="connsiteY5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341612 w 555659"/>
                <a:gd name="connsiteY4" fmla="*/ 55591 h 227538"/>
                <a:gd name="connsiteX5" fmla="*/ 0 w 555659"/>
                <a:gd name="connsiteY5" fmla="*/ 37311 h 227538"/>
                <a:gd name="connsiteX6" fmla="*/ 0 w 555659"/>
                <a:gd name="connsiteY6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443042 w 555659"/>
                <a:gd name="connsiteY4" fmla="*/ 50576 h 227538"/>
                <a:gd name="connsiteX5" fmla="*/ 341612 w 555659"/>
                <a:gd name="connsiteY5" fmla="*/ 55591 h 227538"/>
                <a:gd name="connsiteX6" fmla="*/ 0 w 555659"/>
                <a:gd name="connsiteY6" fmla="*/ 37311 h 227538"/>
                <a:gd name="connsiteX7" fmla="*/ 0 w 555659"/>
                <a:gd name="connsiteY7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483353 w 555659"/>
                <a:gd name="connsiteY4" fmla="*/ 118940 h 227538"/>
                <a:gd name="connsiteX5" fmla="*/ 443042 w 555659"/>
                <a:gd name="connsiteY5" fmla="*/ 50576 h 227538"/>
                <a:gd name="connsiteX6" fmla="*/ 341612 w 555659"/>
                <a:gd name="connsiteY6" fmla="*/ 55591 h 227538"/>
                <a:gd name="connsiteX7" fmla="*/ 0 w 555659"/>
                <a:gd name="connsiteY7" fmla="*/ 37311 h 227538"/>
                <a:gd name="connsiteX8" fmla="*/ 0 w 555659"/>
                <a:gd name="connsiteY8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483353 w 555659"/>
                <a:gd name="connsiteY4" fmla="*/ 118940 h 227538"/>
                <a:gd name="connsiteX5" fmla="*/ 443042 w 555659"/>
                <a:gd name="connsiteY5" fmla="*/ 50576 h 227538"/>
                <a:gd name="connsiteX6" fmla="*/ 344120 w 555659"/>
                <a:gd name="connsiteY6" fmla="*/ 42494 h 227538"/>
                <a:gd name="connsiteX7" fmla="*/ 0 w 555659"/>
                <a:gd name="connsiteY7" fmla="*/ 37311 h 227538"/>
                <a:gd name="connsiteX8" fmla="*/ 0 w 555659"/>
                <a:gd name="connsiteY8" fmla="*/ 13935 h 227538"/>
                <a:gd name="connsiteX0" fmla="*/ 0 w 555659"/>
                <a:gd name="connsiteY0" fmla="*/ 13935 h 227538"/>
                <a:gd name="connsiteX1" fmla="*/ 555659 w 555659"/>
                <a:gd name="connsiteY1" fmla="*/ 0 h 227538"/>
                <a:gd name="connsiteX2" fmla="*/ 507597 w 555659"/>
                <a:gd name="connsiteY2" fmla="*/ 119962 h 227538"/>
                <a:gd name="connsiteX3" fmla="*/ 492122 w 555659"/>
                <a:gd name="connsiteY3" fmla="*/ 227538 h 227538"/>
                <a:gd name="connsiteX4" fmla="*/ 483353 w 555659"/>
                <a:gd name="connsiteY4" fmla="*/ 118940 h 227538"/>
                <a:gd name="connsiteX5" fmla="*/ 443042 w 555659"/>
                <a:gd name="connsiteY5" fmla="*/ 50576 h 227538"/>
                <a:gd name="connsiteX6" fmla="*/ 344120 w 555659"/>
                <a:gd name="connsiteY6" fmla="*/ 42494 h 227538"/>
                <a:gd name="connsiteX7" fmla="*/ 85342 w 555659"/>
                <a:gd name="connsiteY7" fmla="*/ 79830 h 227538"/>
                <a:gd name="connsiteX8" fmla="*/ 0 w 555659"/>
                <a:gd name="connsiteY8" fmla="*/ 37311 h 227538"/>
                <a:gd name="connsiteX9" fmla="*/ 0 w 555659"/>
                <a:gd name="connsiteY9" fmla="*/ 13935 h 227538"/>
                <a:gd name="connsiteX0" fmla="*/ 0 w 555659"/>
                <a:gd name="connsiteY0" fmla="*/ 13935 h 227538"/>
                <a:gd name="connsiteX1" fmla="*/ 163366 w 555659"/>
                <a:gd name="connsiteY1" fmla="*/ 26887 h 227538"/>
                <a:gd name="connsiteX2" fmla="*/ 555659 w 555659"/>
                <a:gd name="connsiteY2" fmla="*/ 0 h 227538"/>
                <a:gd name="connsiteX3" fmla="*/ 507597 w 555659"/>
                <a:gd name="connsiteY3" fmla="*/ 119962 h 227538"/>
                <a:gd name="connsiteX4" fmla="*/ 492122 w 555659"/>
                <a:gd name="connsiteY4" fmla="*/ 227538 h 227538"/>
                <a:gd name="connsiteX5" fmla="*/ 483353 w 555659"/>
                <a:gd name="connsiteY5" fmla="*/ 118940 h 227538"/>
                <a:gd name="connsiteX6" fmla="*/ 443042 w 555659"/>
                <a:gd name="connsiteY6" fmla="*/ 50576 h 227538"/>
                <a:gd name="connsiteX7" fmla="*/ 344120 w 555659"/>
                <a:gd name="connsiteY7" fmla="*/ 42494 h 227538"/>
                <a:gd name="connsiteX8" fmla="*/ 85342 w 555659"/>
                <a:gd name="connsiteY8" fmla="*/ 79830 h 227538"/>
                <a:gd name="connsiteX9" fmla="*/ 0 w 555659"/>
                <a:gd name="connsiteY9" fmla="*/ 37311 h 227538"/>
                <a:gd name="connsiteX10" fmla="*/ 0 w 555659"/>
                <a:gd name="connsiteY10" fmla="*/ 13935 h 227538"/>
                <a:gd name="connsiteX0" fmla="*/ 0 w 555659"/>
                <a:gd name="connsiteY0" fmla="*/ 41383 h 254986"/>
                <a:gd name="connsiteX1" fmla="*/ 163366 w 555659"/>
                <a:gd name="connsiteY1" fmla="*/ 54335 h 254986"/>
                <a:gd name="connsiteX2" fmla="*/ 347557 w 555659"/>
                <a:gd name="connsiteY2" fmla="*/ 0 h 254986"/>
                <a:gd name="connsiteX3" fmla="*/ 555659 w 555659"/>
                <a:gd name="connsiteY3" fmla="*/ 27448 h 254986"/>
                <a:gd name="connsiteX4" fmla="*/ 507597 w 555659"/>
                <a:gd name="connsiteY4" fmla="*/ 147410 h 254986"/>
                <a:gd name="connsiteX5" fmla="*/ 492122 w 555659"/>
                <a:gd name="connsiteY5" fmla="*/ 254986 h 254986"/>
                <a:gd name="connsiteX6" fmla="*/ 483353 w 555659"/>
                <a:gd name="connsiteY6" fmla="*/ 146388 h 254986"/>
                <a:gd name="connsiteX7" fmla="*/ 443042 w 555659"/>
                <a:gd name="connsiteY7" fmla="*/ 78024 h 254986"/>
                <a:gd name="connsiteX8" fmla="*/ 344120 w 555659"/>
                <a:gd name="connsiteY8" fmla="*/ 69942 h 254986"/>
                <a:gd name="connsiteX9" fmla="*/ 85342 w 555659"/>
                <a:gd name="connsiteY9" fmla="*/ 107278 h 254986"/>
                <a:gd name="connsiteX10" fmla="*/ 0 w 555659"/>
                <a:gd name="connsiteY10" fmla="*/ 64759 h 254986"/>
                <a:gd name="connsiteX11" fmla="*/ 0 w 555659"/>
                <a:gd name="connsiteY11" fmla="*/ 41383 h 254986"/>
                <a:gd name="connsiteX0" fmla="*/ 0 w 555659"/>
                <a:gd name="connsiteY0" fmla="*/ 41383 h 254986"/>
                <a:gd name="connsiteX1" fmla="*/ 163366 w 555659"/>
                <a:gd name="connsiteY1" fmla="*/ 54335 h 254986"/>
                <a:gd name="connsiteX2" fmla="*/ 347557 w 555659"/>
                <a:gd name="connsiteY2" fmla="*/ 0 h 254986"/>
                <a:gd name="connsiteX3" fmla="*/ 555659 w 555659"/>
                <a:gd name="connsiteY3" fmla="*/ 27448 h 254986"/>
                <a:gd name="connsiteX4" fmla="*/ 507597 w 555659"/>
                <a:gd name="connsiteY4" fmla="*/ 147410 h 254986"/>
                <a:gd name="connsiteX5" fmla="*/ 492122 w 555659"/>
                <a:gd name="connsiteY5" fmla="*/ 254986 h 254986"/>
                <a:gd name="connsiteX6" fmla="*/ 483353 w 555659"/>
                <a:gd name="connsiteY6" fmla="*/ 146388 h 254986"/>
                <a:gd name="connsiteX7" fmla="*/ 443042 w 555659"/>
                <a:gd name="connsiteY7" fmla="*/ 78024 h 254986"/>
                <a:gd name="connsiteX8" fmla="*/ 344120 w 555659"/>
                <a:gd name="connsiteY8" fmla="*/ 69942 h 254986"/>
                <a:gd name="connsiteX9" fmla="*/ 85342 w 555659"/>
                <a:gd name="connsiteY9" fmla="*/ 107278 h 254986"/>
                <a:gd name="connsiteX10" fmla="*/ 0 w 555659"/>
                <a:gd name="connsiteY10" fmla="*/ 64759 h 254986"/>
                <a:gd name="connsiteX11" fmla="*/ 0 w 555659"/>
                <a:gd name="connsiteY11" fmla="*/ 41383 h 254986"/>
                <a:gd name="connsiteX0" fmla="*/ 0 w 518597"/>
                <a:gd name="connsiteY0" fmla="*/ 41383 h 254986"/>
                <a:gd name="connsiteX1" fmla="*/ 163366 w 518597"/>
                <a:gd name="connsiteY1" fmla="*/ 54335 h 254986"/>
                <a:gd name="connsiteX2" fmla="*/ 347557 w 518597"/>
                <a:gd name="connsiteY2" fmla="*/ 0 h 254986"/>
                <a:gd name="connsiteX3" fmla="*/ 518597 w 518597"/>
                <a:gd name="connsiteY3" fmla="*/ 79184 h 254986"/>
                <a:gd name="connsiteX4" fmla="*/ 507597 w 518597"/>
                <a:gd name="connsiteY4" fmla="*/ 147410 h 254986"/>
                <a:gd name="connsiteX5" fmla="*/ 492122 w 518597"/>
                <a:gd name="connsiteY5" fmla="*/ 254986 h 254986"/>
                <a:gd name="connsiteX6" fmla="*/ 483353 w 518597"/>
                <a:gd name="connsiteY6" fmla="*/ 146388 h 254986"/>
                <a:gd name="connsiteX7" fmla="*/ 443042 w 518597"/>
                <a:gd name="connsiteY7" fmla="*/ 78024 h 254986"/>
                <a:gd name="connsiteX8" fmla="*/ 344120 w 518597"/>
                <a:gd name="connsiteY8" fmla="*/ 69942 h 254986"/>
                <a:gd name="connsiteX9" fmla="*/ 85342 w 518597"/>
                <a:gd name="connsiteY9" fmla="*/ 107278 h 254986"/>
                <a:gd name="connsiteX10" fmla="*/ 0 w 518597"/>
                <a:gd name="connsiteY10" fmla="*/ 64759 h 254986"/>
                <a:gd name="connsiteX11" fmla="*/ 0 w 518597"/>
                <a:gd name="connsiteY11" fmla="*/ 41383 h 254986"/>
                <a:gd name="connsiteX0" fmla="*/ 0 w 530950"/>
                <a:gd name="connsiteY0" fmla="*/ 41383 h 254986"/>
                <a:gd name="connsiteX1" fmla="*/ 163366 w 530950"/>
                <a:gd name="connsiteY1" fmla="*/ 54335 h 254986"/>
                <a:gd name="connsiteX2" fmla="*/ 347557 w 530950"/>
                <a:gd name="connsiteY2" fmla="*/ 0 h 254986"/>
                <a:gd name="connsiteX3" fmla="*/ 530950 w 530950"/>
                <a:gd name="connsiteY3" fmla="*/ 76119 h 254986"/>
                <a:gd name="connsiteX4" fmla="*/ 507597 w 530950"/>
                <a:gd name="connsiteY4" fmla="*/ 147410 h 254986"/>
                <a:gd name="connsiteX5" fmla="*/ 492122 w 530950"/>
                <a:gd name="connsiteY5" fmla="*/ 254986 h 254986"/>
                <a:gd name="connsiteX6" fmla="*/ 483353 w 530950"/>
                <a:gd name="connsiteY6" fmla="*/ 146388 h 254986"/>
                <a:gd name="connsiteX7" fmla="*/ 443042 w 530950"/>
                <a:gd name="connsiteY7" fmla="*/ 78024 h 254986"/>
                <a:gd name="connsiteX8" fmla="*/ 344120 w 530950"/>
                <a:gd name="connsiteY8" fmla="*/ 69942 h 254986"/>
                <a:gd name="connsiteX9" fmla="*/ 85342 w 530950"/>
                <a:gd name="connsiteY9" fmla="*/ 107278 h 254986"/>
                <a:gd name="connsiteX10" fmla="*/ 0 w 530950"/>
                <a:gd name="connsiteY10" fmla="*/ 64759 h 254986"/>
                <a:gd name="connsiteX11" fmla="*/ 0 w 530950"/>
                <a:gd name="connsiteY11" fmla="*/ 41383 h 254986"/>
                <a:gd name="connsiteX0" fmla="*/ 0 w 530950"/>
                <a:gd name="connsiteY0" fmla="*/ 37761 h 251364"/>
                <a:gd name="connsiteX1" fmla="*/ 163366 w 530950"/>
                <a:gd name="connsiteY1" fmla="*/ 50713 h 251364"/>
                <a:gd name="connsiteX2" fmla="*/ 352294 w 530950"/>
                <a:gd name="connsiteY2" fmla="*/ 0 h 251364"/>
                <a:gd name="connsiteX3" fmla="*/ 530950 w 530950"/>
                <a:gd name="connsiteY3" fmla="*/ 72497 h 251364"/>
                <a:gd name="connsiteX4" fmla="*/ 507597 w 530950"/>
                <a:gd name="connsiteY4" fmla="*/ 143788 h 251364"/>
                <a:gd name="connsiteX5" fmla="*/ 492122 w 530950"/>
                <a:gd name="connsiteY5" fmla="*/ 251364 h 251364"/>
                <a:gd name="connsiteX6" fmla="*/ 483353 w 530950"/>
                <a:gd name="connsiteY6" fmla="*/ 142766 h 251364"/>
                <a:gd name="connsiteX7" fmla="*/ 443042 w 530950"/>
                <a:gd name="connsiteY7" fmla="*/ 74402 h 251364"/>
                <a:gd name="connsiteX8" fmla="*/ 344120 w 530950"/>
                <a:gd name="connsiteY8" fmla="*/ 66320 h 251364"/>
                <a:gd name="connsiteX9" fmla="*/ 85342 w 530950"/>
                <a:gd name="connsiteY9" fmla="*/ 103656 h 251364"/>
                <a:gd name="connsiteX10" fmla="*/ 0 w 530950"/>
                <a:gd name="connsiteY10" fmla="*/ 61137 h 251364"/>
                <a:gd name="connsiteX11" fmla="*/ 0 w 530950"/>
                <a:gd name="connsiteY11" fmla="*/ 37761 h 251364"/>
                <a:gd name="connsiteX0" fmla="*/ 0 w 530950"/>
                <a:gd name="connsiteY0" fmla="*/ 37761 h 251364"/>
                <a:gd name="connsiteX1" fmla="*/ 163366 w 530950"/>
                <a:gd name="connsiteY1" fmla="*/ 50713 h 251364"/>
                <a:gd name="connsiteX2" fmla="*/ 352294 w 530950"/>
                <a:gd name="connsiteY2" fmla="*/ 0 h 251364"/>
                <a:gd name="connsiteX3" fmla="*/ 530950 w 530950"/>
                <a:gd name="connsiteY3" fmla="*/ 72497 h 251364"/>
                <a:gd name="connsiteX4" fmla="*/ 507597 w 530950"/>
                <a:gd name="connsiteY4" fmla="*/ 143788 h 251364"/>
                <a:gd name="connsiteX5" fmla="*/ 492122 w 530950"/>
                <a:gd name="connsiteY5" fmla="*/ 251364 h 251364"/>
                <a:gd name="connsiteX6" fmla="*/ 483353 w 530950"/>
                <a:gd name="connsiteY6" fmla="*/ 142766 h 251364"/>
                <a:gd name="connsiteX7" fmla="*/ 443042 w 530950"/>
                <a:gd name="connsiteY7" fmla="*/ 74402 h 251364"/>
                <a:gd name="connsiteX8" fmla="*/ 344120 w 530950"/>
                <a:gd name="connsiteY8" fmla="*/ 66320 h 251364"/>
                <a:gd name="connsiteX9" fmla="*/ 85342 w 530950"/>
                <a:gd name="connsiteY9" fmla="*/ 103656 h 251364"/>
                <a:gd name="connsiteX10" fmla="*/ 0 w 530950"/>
                <a:gd name="connsiteY10" fmla="*/ 61137 h 251364"/>
                <a:gd name="connsiteX11" fmla="*/ 0 w 530950"/>
                <a:gd name="connsiteY11" fmla="*/ 37761 h 251364"/>
                <a:gd name="connsiteX0" fmla="*/ 0 w 530950"/>
                <a:gd name="connsiteY0" fmla="*/ 37761 h 251364"/>
                <a:gd name="connsiteX1" fmla="*/ 156586 w 530950"/>
                <a:gd name="connsiteY1" fmla="*/ 53034 h 251364"/>
                <a:gd name="connsiteX2" fmla="*/ 352294 w 530950"/>
                <a:gd name="connsiteY2" fmla="*/ 0 h 251364"/>
                <a:gd name="connsiteX3" fmla="*/ 530950 w 530950"/>
                <a:gd name="connsiteY3" fmla="*/ 72497 h 251364"/>
                <a:gd name="connsiteX4" fmla="*/ 507597 w 530950"/>
                <a:gd name="connsiteY4" fmla="*/ 143788 h 251364"/>
                <a:gd name="connsiteX5" fmla="*/ 492122 w 530950"/>
                <a:gd name="connsiteY5" fmla="*/ 251364 h 251364"/>
                <a:gd name="connsiteX6" fmla="*/ 483353 w 530950"/>
                <a:gd name="connsiteY6" fmla="*/ 142766 h 251364"/>
                <a:gd name="connsiteX7" fmla="*/ 443042 w 530950"/>
                <a:gd name="connsiteY7" fmla="*/ 74402 h 251364"/>
                <a:gd name="connsiteX8" fmla="*/ 344120 w 530950"/>
                <a:gd name="connsiteY8" fmla="*/ 66320 h 251364"/>
                <a:gd name="connsiteX9" fmla="*/ 85342 w 530950"/>
                <a:gd name="connsiteY9" fmla="*/ 103656 h 251364"/>
                <a:gd name="connsiteX10" fmla="*/ 0 w 530950"/>
                <a:gd name="connsiteY10" fmla="*/ 61137 h 251364"/>
                <a:gd name="connsiteX11" fmla="*/ 0 w 530950"/>
                <a:gd name="connsiteY11" fmla="*/ 37761 h 251364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43042 w 530950"/>
                <a:gd name="connsiteY7" fmla="*/ 63163 h 240125"/>
                <a:gd name="connsiteX8" fmla="*/ 344120 w 530950"/>
                <a:gd name="connsiteY8" fmla="*/ 55081 h 240125"/>
                <a:gd name="connsiteX9" fmla="*/ 85342 w 530950"/>
                <a:gd name="connsiteY9" fmla="*/ 92417 h 240125"/>
                <a:gd name="connsiteX10" fmla="*/ 0 w 530950"/>
                <a:gd name="connsiteY10" fmla="*/ 49898 h 240125"/>
                <a:gd name="connsiteX11" fmla="*/ 0 w 530950"/>
                <a:gd name="connsiteY11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43042 w 530950"/>
                <a:gd name="connsiteY7" fmla="*/ 63163 h 240125"/>
                <a:gd name="connsiteX8" fmla="*/ 344120 w 530950"/>
                <a:gd name="connsiteY8" fmla="*/ 55081 h 240125"/>
                <a:gd name="connsiteX9" fmla="*/ 285602 w 530950"/>
                <a:gd name="connsiteY9" fmla="*/ 62882 h 240125"/>
                <a:gd name="connsiteX10" fmla="*/ 85342 w 530950"/>
                <a:gd name="connsiteY10" fmla="*/ 92417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43042 w 530950"/>
                <a:gd name="connsiteY7" fmla="*/ 63163 h 240125"/>
                <a:gd name="connsiteX8" fmla="*/ 344120 w 530950"/>
                <a:gd name="connsiteY8" fmla="*/ 55081 h 240125"/>
                <a:gd name="connsiteX9" fmla="*/ 285602 w 530950"/>
                <a:gd name="connsiteY9" fmla="*/ 62882 h 240125"/>
                <a:gd name="connsiteX10" fmla="*/ 85342 w 530950"/>
                <a:gd name="connsiteY10" fmla="*/ 92417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43042 w 530950"/>
                <a:gd name="connsiteY7" fmla="*/ 63163 h 240125"/>
                <a:gd name="connsiteX8" fmla="*/ 344120 w 530950"/>
                <a:gd name="connsiteY8" fmla="*/ 55081 h 240125"/>
                <a:gd name="connsiteX9" fmla="*/ 285602 w 530950"/>
                <a:gd name="connsiteY9" fmla="*/ 62882 h 240125"/>
                <a:gd name="connsiteX10" fmla="*/ 85807 w 530950"/>
                <a:gd name="connsiteY10" fmla="*/ 85264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43042 w 530950"/>
                <a:gd name="connsiteY7" fmla="*/ 63163 h 240125"/>
                <a:gd name="connsiteX8" fmla="*/ 344120 w 530950"/>
                <a:gd name="connsiteY8" fmla="*/ 55081 h 240125"/>
                <a:gd name="connsiteX9" fmla="*/ 282537 w 530950"/>
                <a:gd name="connsiteY9" fmla="*/ 50528 h 240125"/>
                <a:gd name="connsiteX10" fmla="*/ 85807 w 530950"/>
                <a:gd name="connsiteY10" fmla="*/ 85264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38491 w 530950"/>
                <a:gd name="connsiteY7" fmla="*/ 82206 h 240125"/>
                <a:gd name="connsiteX8" fmla="*/ 344120 w 530950"/>
                <a:gd name="connsiteY8" fmla="*/ 55081 h 240125"/>
                <a:gd name="connsiteX9" fmla="*/ 282537 w 530950"/>
                <a:gd name="connsiteY9" fmla="*/ 50528 h 240125"/>
                <a:gd name="connsiteX10" fmla="*/ 85807 w 530950"/>
                <a:gd name="connsiteY10" fmla="*/ 85264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2 h 240125"/>
                <a:gd name="connsiteX1" fmla="*/ 156586 w 530950"/>
                <a:gd name="connsiteY1" fmla="*/ 41795 h 240125"/>
                <a:gd name="connsiteX2" fmla="*/ 363719 w 530950"/>
                <a:gd name="connsiteY2" fmla="*/ 0 h 240125"/>
                <a:gd name="connsiteX3" fmla="*/ 530950 w 530950"/>
                <a:gd name="connsiteY3" fmla="*/ 61258 h 240125"/>
                <a:gd name="connsiteX4" fmla="*/ 507597 w 530950"/>
                <a:gd name="connsiteY4" fmla="*/ 132549 h 240125"/>
                <a:gd name="connsiteX5" fmla="*/ 492122 w 530950"/>
                <a:gd name="connsiteY5" fmla="*/ 240125 h 240125"/>
                <a:gd name="connsiteX6" fmla="*/ 483353 w 530950"/>
                <a:gd name="connsiteY6" fmla="*/ 131527 h 240125"/>
                <a:gd name="connsiteX7" fmla="*/ 438491 w 530950"/>
                <a:gd name="connsiteY7" fmla="*/ 82206 h 240125"/>
                <a:gd name="connsiteX8" fmla="*/ 353036 w 530950"/>
                <a:gd name="connsiteY8" fmla="*/ 36875 h 240125"/>
                <a:gd name="connsiteX9" fmla="*/ 282537 w 530950"/>
                <a:gd name="connsiteY9" fmla="*/ 50528 h 240125"/>
                <a:gd name="connsiteX10" fmla="*/ 85807 w 530950"/>
                <a:gd name="connsiteY10" fmla="*/ 85264 h 240125"/>
                <a:gd name="connsiteX11" fmla="*/ 0 w 530950"/>
                <a:gd name="connsiteY11" fmla="*/ 49898 h 240125"/>
                <a:gd name="connsiteX12" fmla="*/ 0 w 530950"/>
                <a:gd name="connsiteY12" fmla="*/ 26522 h 240125"/>
                <a:gd name="connsiteX0" fmla="*/ 0 w 530950"/>
                <a:gd name="connsiteY0" fmla="*/ 26525 h 240128"/>
                <a:gd name="connsiteX1" fmla="*/ 156586 w 530950"/>
                <a:gd name="connsiteY1" fmla="*/ 41798 h 240128"/>
                <a:gd name="connsiteX2" fmla="*/ 363719 w 530950"/>
                <a:gd name="connsiteY2" fmla="*/ 3 h 240128"/>
                <a:gd name="connsiteX3" fmla="*/ 450057 w 530950"/>
                <a:gd name="connsiteY3" fmla="*/ 34704 h 240128"/>
                <a:gd name="connsiteX4" fmla="*/ 530950 w 530950"/>
                <a:gd name="connsiteY4" fmla="*/ 61261 h 240128"/>
                <a:gd name="connsiteX5" fmla="*/ 507597 w 530950"/>
                <a:gd name="connsiteY5" fmla="*/ 132552 h 240128"/>
                <a:gd name="connsiteX6" fmla="*/ 492122 w 530950"/>
                <a:gd name="connsiteY6" fmla="*/ 240128 h 240128"/>
                <a:gd name="connsiteX7" fmla="*/ 483353 w 530950"/>
                <a:gd name="connsiteY7" fmla="*/ 131530 h 240128"/>
                <a:gd name="connsiteX8" fmla="*/ 438491 w 530950"/>
                <a:gd name="connsiteY8" fmla="*/ 82209 h 240128"/>
                <a:gd name="connsiteX9" fmla="*/ 353036 w 530950"/>
                <a:gd name="connsiteY9" fmla="*/ 36878 h 240128"/>
                <a:gd name="connsiteX10" fmla="*/ 282537 w 530950"/>
                <a:gd name="connsiteY10" fmla="*/ 50531 h 240128"/>
                <a:gd name="connsiteX11" fmla="*/ 85807 w 530950"/>
                <a:gd name="connsiteY11" fmla="*/ 85267 h 240128"/>
                <a:gd name="connsiteX12" fmla="*/ 0 w 530950"/>
                <a:gd name="connsiteY12" fmla="*/ 49901 h 240128"/>
                <a:gd name="connsiteX13" fmla="*/ 0 w 530950"/>
                <a:gd name="connsiteY13" fmla="*/ 26525 h 240128"/>
                <a:gd name="connsiteX0" fmla="*/ 0 w 530950"/>
                <a:gd name="connsiteY0" fmla="*/ 26525 h 240128"/>
                <a:gd name="connsiteX1" fmla="*/ 156586 w 530950"/>
                <a:gd name="connsiteY1" fmla="*/ 41798 h 240128"/>
                <a:gd name="connsiteX2" fmla="*/ 363719 w 530950"/>
                <a:gd name="connsiteY2" fmla="*/ 3 h 240128"/>
                <a:gd name="connsiteX3" fmla="*/ 450057 w 530950"/>
                <a:gd name="connsiteY3" fmla="*/ 34704 h 240128"/>
                <a:gd name="connsiteX4" fmla="*/ 530950 w 530950"/>
                <a:gd name="connsiteY4" fmla="*/ 61261 h 240128"/>
                <a:gd name="connsiteX5" fmla="*/ 507597 w 530950"/>
                <a:gd name="connsiteY5" fmla="*/ 132552 h 240128"/>
                <a:gd name="connsiteX6" fmla="*/ 492122 w 530950"/>
                <a:gd name="connsiteY6" fmla="*/ 240128 h 240128"/>
                <a:gd name="connsiteX7" fmla="*/ 483353 w 530950"/>
                <a:gd name="connsiteY7" fmla="*/ 131530 h 240128"/>
                <a:gd name="connsiteX8" fmla="*/ 438491 w 530950"/>
                <a:gd name="connsiteY8" fmla="*/ 82209 h 240128"/>
                <a:gd name="connsiteX9" fmla="*/ 353036 w 530950"/>
                <a:gd name="connsiteY9" fmla="*/ 36878 h 240128"/>
                <a:gd name="connsiteX10" fmla="*/ 282537 w 530950"/>
                <a:gd name="connsiteY10" fmla="*/ 50531 h 240128"/>
                <a:gd name="connsiteX11" fmla="*/ 85807 w 530950"/>
                <a:gd name="connsiteY11" fmla="*/ 85267 h 240128"/>
                <a:gd name="connsiteX12" fmla="*/ 0 w 530950"/>
                <a:gd name="connsiteY12" fmla="*/ 49901 h 240128"/>
                <a:gd name="connsiteX13" fmla="*/ 0 w 530950"/>
                <a:gd name="connsiteY13" fmla="*/ 26525 h 240128"/>
                <a:gd name="connsiteX0" fmla="*/ 0 w 530950"/>
                <a:gd name="connsiteY0" fmla="*/ 21184 h 234787"/>
                <a:gd name="connsiteX1" fmla="*/ 156586 w 530950"/>
                <a:gd name="connsiteY1" fmla="*/ 36457 h 234787"/>
                <a:gd name="connsiteX2" fmla="*/ 361883 w 530950"/>
                <a:gd name="connsiteY2" fmla="*/ 3 h 234787"/>
                <a:gd name="connsiteX3" fmla="*/ 450057 w 530950"/>
                <a:gd name="connsiteY3" fmla="*/ 29363 h 234787"/>
                <a:gd name="connsiteX4" fmla="*/ 530950 w 530950"/>
                <a:gd name="connsiteY4" fmla="*/ 55920 h 234787"/>
                <a:gd name="connsiteX5" fmla="*/ 507597 w 530950"/>
                <a:gd name="connsiteY5" fmla="*/ 127211 h 234787"/>
                <a:gd name="connsiteX6" fmla="*/ 492122 w 530950"/>
                <a:gd name="connsiteY6" fmla="*/ 234787 h 234787"/>
                <a:gd name="connsiteX7" fmla="*/ 483353 w 530950"/>
                <a:gd name="connsiteY7" fmla="*/ 126189 h 234787"/>
                <a:gd name="connsiteX8" fmla="*/ 438491 w 530950"/>
                <a:gd name="connsiteY8" fmla="*/ 76868 h 234787"/>
                <a:gd name="connsiteX9" fmla="*/ 353036 w 530950"/>
                <a:gd name="connsiteY9" fmla="*/ 31537 h 234787"/>
                <a:gd name="connsiteX10" fmla="*/ 282537 w 530950"/>
                <a:gd name="connsiteY10" fmla="*/ 45190 h 234787"/>
                <a:gd name="connsiteX11" fmla="*/ 85807 w 530950"/>
                <a:gd name="connsiteY11" fmla="*/ 79926 h 234787"/>
                <a:gd name="connsiteX12" fmla="*/ 0 w 530950"/>
                <a:gd name="connsiteY12" fmla="*/ 44560 h 234787"/>
                <a:gd name="connsiteX13" fmla="*/ 0 w 530950"/>
                <a:gd name="connsiteY13" fmla="*/ 21184 h 234787"/>
                <a:gd name="connsiteX0" fmla="*/ 0 w 530950"/>
                <a:gd name="connsiteY0" fmla="*/ 21184 h 234787"/>
                <a:gd name="connsiteX1" fmla="*/ 156586 w 530950"/>
                <a:gd name="connsiteY1" fmla="*/ 36457 h 234787"/>
                <a:gd name="connsiteX2" fmla="*/ 361883 w 530950"/>
                <a:gd name="connsiteY2" fmla="*/ 3 h 234787"/>
                <a:gd name="connsiteX3" fmla="*/ 467165 w 530950"/>
                <a:gd name="connsiteY3" fmla="*/ 33452 h 234787"/>
                <a:gd name="connsiteX4" fmla="*/ 530950 w 530950"/>
                <a:gd name="connsiteY4" fmla="*/ 55920 h 234787"/>
                <a:gd name="connsiteX5" fmla="*/ 507597 w 530950"/>
                <a:gd name="connsiteY5" fmla="*/ 127211 h 234787"/>
                <a:gd name="connsiteX6" fmla="*/ 492122 w 530950"/>
                <a:gd name="connsiteY6" fmla="*/ 234787 h 234787"/>
                <a:gd name="connsiteX7" fmla="*/ 483353 w 530950"/>
                <a:gd name="connsiteY7" fmla="*/ 126189 h 234787"/>
                <a:gd name="connsiteX8" fmla="*/ 438491 w 530950"/>
                <a:gd name="connsiteY8" fmla="*/ 76868 h 234787"/>
                <a:gd name="connsiteX9" fmla="*/ 353036 w 530950"/>
                <a:gd name="connsiteY9" fmla="*/ 31537 h 234787"/>
                <a:gd name="connsiteX10" fmla="*/ 282537 w 530950"/>
                <a:gd name="connsiteY10" fmla="*/ 45190 h 234787"/>
                <a:gd name="connsiteX11" fmla="*/ 85807 w 530950"/>
                <a:gd name="connsiteY11" fmla="*/ 79926 h 234787"/>
                <a:gd name="connsiteX12" fmla="*/ 0 w 530950"/>
                <a:gd name="connsiteY12" fmla="*/ 44560 h 234787"/>
                <a:gd name="connsiteX13" fmla="*/ 0 w 530950"/>
                <a:gd name="connsiteY13" fmla="*/ 21184 h 234787"/>
                <a:gd name="connsiteX0" fmla="*/ 0 w 530950"/>
                <a:gd name="connsiteY0" fmla="*/ 21184 h 234787"/>
                <a:gd name="connsiteX1" fmla="*/ 156586 w 530950"/>
                <a:gd name="connsiteY1" fmla="*/ 36457 h 234787"/>
                <a:gd name="connsiteX2" fmla="*/ 361883 w 530950"/>
                <a:gd name="connsiteY2" fmla="*/ 3 h 234787"/>
                <a:gd name="connsiteX3" fmla="*/ 467165 w 530950"/>
                <a:gd name="connsiteY3" fmla="*/ 33452 h 234787"/>
                <a:gd name="connsiteX4" fmla="*/ 530950 w 530950"/>
                <a:gd name="connsiteY4" fmla="*/ 55920 h 234787"/>
                <a:gd name="connsiteX5" fmla="*/ 507597 w 530950"/>
                <a:gd name="connsiteY5" fmla="*/ 127211 h 234787"/>
                <a:gd name="connsiteX6" fmla="*/ 492122 w 530950"/>
                <a:gd name="connsiteY6" fmla="*/ 234787 h 234787"/>
                <a:gd name="connsiteX7" fmla="*/ 483353 w 530950"/>
                <a:gd name="connsiteY7" fmla="*/ 126189 h 234787"/>
                <a:gd name="connsiteX8" fmla="*/ 438491 w 530950"/>
                <a:gd name="connsiteY8" fmla="*/ 76868 h 234787"/>
                <a:gd name="connsiteX9" fmla="*/ 353036 w 530950"/>
                <a:gd name="connsiteY9" fmla="*/ 31537 h 234787"/>
                <a:gd name="connsiteX10" fmla="*/ 282537 w 530950"/>
                <a:gd name="connsiteY10" fmla="*/ 45190 h 234787"/>
                <a:gd name="connsiteX11" fmla="*/ 85807 w 530950"/>
                <a:gd name="connsiteY11" fmla="*/ 79926 h 234787"/>
                <a:gd name="connsiteX12" fmla="*/ 0 w 530950"/>
                <a:gd name="connsiteY12" fmla="*/ 44560 h 234787"/>
                <a:gd name="connsiteX13" fmla="*/ 0 w 530950"/>
                <a:gd name="connsiteY13" fmla="*/ 21184 h 23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0950" h="234787">
                  <a:moveTo>
                    <a:pt x="0" y="21184"/>
                  </a:moveTo>
                  <a:cubicBezTo>
                    <a:pt x="73744" y="17730"/>
                    <a:pt x="82842" y="39911"/>
                    <a:pt x="156586" y="36457"/>
                  </a:cubicBezTo>
                  <a:cubicBezTo>
                    <a:pt x="223432" y="30854"/>
                    <a:pt x="285842" y="11087"/>
                    <a:pt x="361883" y="3"/>
                  </a:cubicBezTo>
                  <a:cubicBezTo>
                    <a:pt x="410906" y="-345"/>
                    <a:pt x="436288" y="38931"/>
                    <a:pt x="467165" y="33452"/>
                  </a:cubicBezTo>
                  <a:cubicBezTo>
                    <a:pt x="476177" y="35984"/>
                    <a:pt x="521471" y="40447"/>
                    <a:pt x="530950" y="55920"/>
                  </a:cubicBezTo>
                  <a:cubicBezTo>
                    <a:pt x="518490" y="97796"/>
                    <a:pt x="520057" y="85335"/>
                    <a:pt x="507597" y="127211"/>
                  </a:cubicBezTo>
                  <a:lnTo>
                    <a:pt x="492122" y="234787"/>
                  </a:lnTo>
                  <a:cubicBezTo>
                    <a:pt x="483871" y="231397"/>
                    <a:pt x="491533" y="155683"/>
                    <a:pt x="483353" y="126189"/>
                  </a:cubicBezTo>
                  <a:cubicBezTo>
                    <a:pt x="475173" y="96695"/>
                    <a:pt x="457904" y="84206"/>
                    <a:pt x="438491" y="76868"/>
                  </a:cubicBezTo>
                  <a:cubicBezTo>
                    <a:pt x="419078" y="69530"/>
                    <a:pt x="383982" y="31429"/>
                    <a:pt x="353036" y="31537"/>
                  </a:cubicBezTo>
                  <a:cubicBezTo>
                    <a:pt x="322090" y="31645"/>
                    <a:pt x="325667" y="38967"/>
                    <a:pt x="282537" y="45190"/>
                  </a:cubicBezTo>
                  <a:cubicBezTo>
                    <a:pt x="187112" y="73984"/>
                    <a:pt x="128701" y="82245"/>
                    <a:pt x="85807" y="79926"/>
                  </a:cubicBezTo>
                  <a:lnTo>
                    <a:pt x="0" y="44560"/>
                  </a:lnTo>
                  <a:lnTo>
                    <a:pt x="0" y="2118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9050" h="12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8">
                <a:defRPr/>
              </a:pPr>
              <a:endParaRPr lang="zh-TW" altLang="en-US" sz="13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56D8B315-5662-8546-C11F-1E2C31E407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80"/>
          <a:stretch/>
        </p:blipFill>
        <p:spPr>
          <a:xfrm>
            <a:off x="6335363" y="2118612"/>
            <a:ext cx="2689918" cy="225474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4E242BB3-BA4E-1C54-9BE2-B20359F568EE}"/>
              </a:ext>
            </a:extLst>
          </p:cNvPr>
          <p:cNvSpPr txBox="1"/>
          <p:nvPr/>
        </p:nvSpPr>
        <p:spPr>
          <a:xfrm>
            <a:off x="5755756" y="1346961"/>
            <a:ext cx="3120859" cy="400110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685748">
              <a:defRPr/>
            </a:pP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Immune privilege ability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278F1102-7A35-7ABB-B331-013CC4464CF9}"/>
              </a:ext>
            </a:extLst>
          </p:cNvPr>
          <p:cNvSpPr txBox="1"/>
          <p:nvPr/>
        </p:nvSpPr>
        <p:spPr>
          <a:xfrm>
            <a:off x="-31553" y="6279044"/>
            <a:ext cx="3126581" cy="300082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685748">
              <a:defRPr/>
            </a:pP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Scientific Reports</a:t>
            </a:r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 45-93 (2010).</a:t>
            </a:r>
            <a:endParaRPr lang="zh-TW" altLang="en-US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9A9E7BEA-A657-D574-E2CF-395224A15961}"/>
              </a:ext>
            </a:extLst>
          </p:cNvPr>
          <p:cNvSpPr txBox="1"/>
          <p:nvPr/>
        </p:nvSpPr>
        <p:spPr>
          <a:xfrm>
            <a:off x="721474" y="1351201"/>
            <a:ext cx="4147615" cy="400110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685748">
              <a:defRPr/>
            </a:pP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Tumor homing / BBB penetration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E982BD3B-C70E-832F-F814-273791E155B3}"/>
              </a:ext>
            </a:extLst>
          </p:cNvPr>
          <p:cNvSpPr txBox="1"/>
          <p:nvPr/>
        </p:nvSpPr>
        <p:spPr>
          <a:xfrm>
            <a:off x="-31554" y="6480094"/>
            <a:ext cx="2776566" cy="300082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defTabSz="685748">
              <a:defRPr/>
            </a:pPr>
            <a:r>
              <a:rPr lang="en-US" altLang="zh-TW" sz="13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iScience</a:t>
            </a: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15, 421-438 (2019).</a:t>
            </a:r>
            <a:endParaRPr lang="zh-TW" altLang="en-US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EE5D0051-533F-C465-453D-2736F50C8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10" y="4170593"/>
            <a:ext cx="3169394" cy="1860378"/>
          </a:xfrm>
          <a:prstGeom prst="rect">
            <a:avLst/>
          </a:prstGeom>
        </p:spPr>
      </p:pic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xmlns="" id="{E5B955FD-7E31-901D-2A3C-D44E78EA9791}"/>
              </a:ext>
            </a:extLst>
          </p:cNvPr>
          <p:cNvCxnSpPr>
            <a:cxnSpLocks/>
          </p:cNvCxnSpPr>
          <p:nvPr/>
        </p:nvCxnSpPr>
        <p:spPr>
          <a:xfrm>
            <a:off x="2524648" y="4785802"/>
            <a:ext cx="570536" cy="71285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CCC81C7F-1867-D374-CDBF-790B1A2FC084}"/>
              </a:ext>
            </a:extLst>
          </p:cNvPr>
          <p:cNvSpPr txBox="1"/>
          <p:nvPr/>
        </p:nvSpPr>
        <p:spPr>
          <a:xfrm>
            <a:off x="2825255" y="4885887"/>
            <a:ext cx="1826141" cy="33855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高鑑別性與泛用性</a:t>
            </a: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xmlns="" id="{8192AC19-7327-385C-EF08-93748277538E}"/>
              </a:ext>
            </a:extLst>
          </p:cNvPr>
          <p:cNvSpPr txBox="1">
            <a:spLocks/>
          </p:cNvSpPr>
          <p:nvPr/>
        </p:nvSpPr>
        <p:spPr>
          <a:xfrm>
            <a:off x="411579" y="3509047"/>
            <a:ext cx="2470612" cy="425455"/>
          </a:xfrm>
          <a:prstGeom prst="rect">
            <a:avLst/>
          </a:prstGeom>
        </p:spPr>
        <p:txBody>
          <a:bodyPr vert="horz" lIns="68576" tIns="34288" rIns="68576" bIns="34288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55" indent="-257155" algn="l" defTabSz="685748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SDF-1a – CXCR4 axis</a:t>
            </a:r>
          </a:p>
        </p:txBody>
      </p:sp>
      <p:sp>
        <p:nvSpPr>
          <p:cNvPr id="20" name="副標題 2">
            <a:extLst>
              <a:ext uri="{FF2B5EF4-FFF2-40B4-BE49-F238E27FC236}">
                <a16:creationId xmlns:a16="http://schemas.microsoft.com/office/drawing/2014/main" xmlns="" id="{4C2A1178-1D30-C063-5030-8B4BC327B227}"/>
              </a:ext>
            </a:extLst>
          </p:cNvPr>
          <p:cNvSpPr txBox="1">
            <a:spLocks/>
          </p:cNvSpPr>
          <p:nvPr/>
        </p:nvSpPr>
        <p:spPr>
          <a:xfrm>
            <a:off x="5037338" y="2090574"/>
            <a:ext cx="2352042" cy="425455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55" indent="-257155" algn="l" defTabSz="685748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u"/>
              <a:defRPr/>
            </a:pP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Ideal delivery vector</a:t>
            </a:r>
          </a:p>
        </p:txBody>
      </p:sp>
      <p:sp>
        <p:nvSpPr>
          <p:cNvPr id="21" name="爆炸 1 89">
            <a:extLst>
              <a:ext uri="{FF2B5EF4-FFF2-40B4-BE49-F238E27FC236}">
                <a16:creationId xmlns:a16="http://schemas.microsoft.com/office/drawing/2014/main" xmlns="" id="{25FDB35E-EDF3-EDB1-E5A2-D5324A339E98}"/>
              </a:ext>
            </a:extLst>
          </p:cNvPr>
          <p:cNvSpPr/>
          <p:nvPr/>
        </p:nvSpPr>
        <p:spPr>
          <a:xfrm>
            <a:off x="4988525" y="4385980"/>
            <a:ext cx="703006" cy="604749"/>
          </a:xfrm>
          <a:prstGeom prst="irregularSeal1">
            <a:avLst/>
          </a:prstGeom>
          <a:solidFill>
            <a:srgbClr val="C00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5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796575C8-D153-F353-9EE4-95D91B2C45C0}"/>
              </a:ext>
            </a:extLst>
          </p:cNvPr>
          <p:cNvSpPr txBox="1"/>
          <p:nvPr/>
        </p:nvSpPr>
        <p:spPr>
          <a:xfrm>
            <a:off x="5173933" y="4520556"/>
            <a:ext cx="269546" cy="30777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</a:t>
            </a:r>
          </a:p>
        </p:txBody>
      </p:sp>
      <p:sp>
        <p:nvSpPr>
          <p:cNvPr id="2" name="爆炸 1 89">
            <a:extLst>
              <a:ext uri="{FF2B5EF4-FFF2-40B4-BE49-F238E27FC236}">
                <a16:creationId xmlns:a16="http://schemas.microsoft.com/office/drawing/2014/main" xmlns="" id="{C38A14B6-6F66-CFA4-6882-1E9B2C2F61DE}"/>
              </a:ext>
            </a:extLst>
          </p:cNvPr>
          <p:cNvSpPr/>
          <p:nvPr/>
        </p:nvSpPr>
        <p:spPr>
          <a:xfrm>
            <a:off x="33231" y="1168270"/>
            <a:ext cx="756692" cy="662103"/>
          </a:xfrm>
          <a:prstGeom prst="irregularSeal1">
            <a:avLst/>
          </a:prstGeom>
          <a:solidFill>
            <a:srgbClr val="FFC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5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6DC061B4-EC74-E5FA-4686-3598BC0D4EB5}"/>
              </a:ext>
            </a:extLst>
          </p:cNvPr>
          <p:cNvSpPr txBox="1"/>
          <p:nvPr/>
        </p:nvSpPr>
        <p:spPr>
          <a:xfrm>
            <a:off x="174369" y="1332839"/>
            <a:ext cx="516488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優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爆炸 1 89">
            <a:extLst>
              <a:ext uri="{FF2B5EF4-FFF2-40B4-BE49-F238E27FC236}">
                <a16:creationId xmlns:a16="http://schemas.microsoft.com/office/drawing/2014/main" xmlns="" id="{B0AECCE3-2518-7177-41B5-EF522ADBF359}"/>
              </a:ext>
            </a:extLst>
          </p:cNvPr>
          <p:cNvSpPr/>
          <p:nvPr/>
        </p:nvSpPr>
        <p:spPr>
          <a:xfrm>
            <a:off x="4887713" y="1168270"/>
            <a:ext cx="756692" cy="662103"/>
          </a:xfrm>
          <a:prstGeom prst="irregularSeal1">
            <a:avLst/>
          </a:prstGeom>
          <a:solidFill>
            <a:srgbClr val="FFC00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5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BFAFA73-B57B-D227-A159-4887970467AA}"/>
              </a:ext>
            </a:extLst>
          </p:cNvPr>
          <p:cNvSpPr txBox="1"/>
          <p:nvPr/>
        </p:nvSpPr>
        <p:spPr>
          <a:xfrm>
            <a:off x="5037339" y="1345571"/>
            <a:ext cx="577483" cy="30777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優</a:t>
            </a:r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xmlns="" id="{65B347AA-7E2B-6200-622D-BCB9C60FA377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92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9ECBC026-44D9-4DAC-90A4-AB83B0CD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649" y="441290"/>
            <a:ext cx="6658639" cy="33645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打造次世代的細胞療法平台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82E7A7A3-43CB-4F59-9469-D2443B39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6"/>
            <a:ext cx="2057400" cy="365125"/>
          </a:xfrm>
        </p:spPr>
        <p:txBody>
          <a:bodyPr/>
          <a:lstStyle/>
          <a:p>
            <a:fld id="{2FED27CD-0611-46CB-AFB9-ED7B7FD6551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pPr/>
              <a:t>6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DC3152A-3C9B-5288-6E57-08F6F1D11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4" y="2373307"/>
            <a:ext cx="1308215" cy="1058114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xmlns="" id="{81AAA70B-BADC-3380-D157-9626F46C2697}"/>
              </a:ext>
            </a:extLst>
          </p:cNvPr>
          <p:cNvSpPr/>
          <p:nvPr/>
        </p:nvSpPr>
        <p:spPr>
          <a:xfrm>
            <a:off x="1663045" y="3241160"/>
            <a:ext cx="1190201" cy="336455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13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5EA739A5-FB24-5D63-4566-030AB22EA1F4}"/>
              </a:ext>
            </a:extLst>
          </p:cNvPr>
          <p:cNvSpPr txBox="1"/>
          <p:nvPr/>
        </p:nvSpPr>
        <p:spPr>
          <a:xfrm>
            <a:off x="6606" y="4299976"/>
            <a:ext cx="1885475" cy="106615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第一代細胞療法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marL="257155" indent="-257155" defTabSz="914353"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幹細胞再生醫療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57155" indent="-257155" defTabSz="914353"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癌症免疫療法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xmlns="" id="{1303EA63-6CFC-0855-9A57-052BB28528F9}"/>
              </a:ext>
            </a:extLst>
          </p:cNvPr>
          <p:cNvCxnSpPr>
            <a:cxnSpLocks/>
          </p:cNvCxnSpPr>
          <p:nvPr/>
        </p:nvCxnSpPr>
        <p:spPr>
          <a:xfrm>
            <a:off x="294644" y="4188430"/>
            <a:ext cx="1308215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10B6461B-AC26-6313-CF26-2B565842D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1" y="3379352"/>
            <a:ext cx="761558" cy="7016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15CB43B1-48AA-B089-BCED-7C0E5EF77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900" y="2058886"/>
            <a:ext cx="1200177" cy="972407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xmlns="" id="{BA785115-4990-474C-CDD0-1A0DCFDCAA97}"/>
              </a:ext>
            </a:extLst>
          </p:cNvPr>
          <p:cNvCxnSpPr>
            <a:cxnSpLocks/>
          </p:cNvCxnSpPr>
          <p:nvPr/>
        </p:nvCxnSpPr>
        <p:spPr>
          <a:xfrm>
            <a:off x="2949883" y="4162193"/>
            <a:ext cx="1308215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D259F6CE-4DFE-4139-DB18-C17AB5FAC79B}"/>
              </a:ext>
            </a:extLst>
          </p:cNvPr>
          <p:cNvSpPr txBox="1"/>
          <p:nvPr/>
        </p:nvSpPr>
        <p:spPr>
          <a:xfrm>
            <a:off x="2813749" y="4273739"/>
            <a:ext cx="1885475" cy="140158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第二代細胞療法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marL="257155" indent="-257155" defTabSz="914353">
              <a:buFont typeface="Arial" panose="020B0604020202020204" pitchFamily="34" charset="0"/>
              <a:buChar char="•"/>
            </a:pPr>
            <a:r>
              <a:rPr lang="zh-TW" altLang="en-US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基因修飾</a:t>
            </a:r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幹細胞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57155" indent="-257155" defTabSz="914353">
              <a:buFont typeface="Arial" panose="020B0604020202020204" pitchFamily="34" charset="0"/>
              <a:buChar char="•"/>
            </a:pPr>
            <a:r>
              <a:rPr lang="en-US" altLang="zh-TW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Car T </a:t>
            </a:r>
          </a:p>
          <a:p>
            <a:pPr algn="just" defTabSz="914353"/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無法主動控制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 defTabSz="914353"/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無法實時追蹤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 defTabSz="914353"/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治療手段單一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B5E1CD3D-9777-679C-0840-AC67FF84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11" y="3368261"/>
            <a:ext cx="761558" cy="701661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xmlns="" id="{1892F11F-8852-0DD3-737A-17411DEABDD7}"/>
              </a:ext>
            </a:extLst>
          </p:cNvPr>
          <p:cNvCxnSpPr>
            <a:cxnSpLocks/>
          </p:cNvCxnSpPr>
          <p:nvPr/>
        </p:nvCxnSpPr>
        <p:spPr>
          <a:xfrm>
            <a:off x="3981629" y="3720661"/>
            <a:ext cx="128886" cy="0"/>
          </a:xfrm>
          <a:prstGeom prst="line">
            <a:avLst/>
          </a:prstGeom>
          <a:noFill/>
          <a:ln w="25400" cap="flat" cmpd="sng" algn="ctr">
            <a:solidFill>
              <a:srgbClr val="D1293E"/>
            </a:solidFill>
            <a:prstDash val="solid"/>
            <a:miter lim="800000"/>
          </a:ln>
          <a:effectLst/>
        </p:spPr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xmlns="" id="{E55E09F5-3C4D-DA42-6A81-50FD9EE14179}"/>
              </a:ext>
            </a:extLst>
          </p:cNvPr>
          <p:cNvCxnSpPr>
            <a:cxnSpLocks/>
          </p:cNvCxnSpPr>
          <p:nvPr/>
        </p:nvCxnSpPr>
        <p:spPr>
          <a:xfrm flipV="1">
            <a:off x="4110518" y="3669871"/>
            <a:ext cx="36293" cy="50792"/>
          </a:xfrm>
          <a:prstGeom prst="line">
            <a:avLst/>
          </a:prstGeom>
          <a:noFill/>
          <a:ln w="25400" cap="flat" cmpd="sng" algn="ctr">
            <a:solidFill>
              <a:srgbClr val="D1293E"/>
            </a:solidFill>
            <a:prstDash val="solid"/>
            <a:miter lim="800000"/>
          </a:ln>
          <a:effectLst/>
        </p:spPr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xmlns="" id="{17C2A9B3-9377-A55D-CA4B-790519464BFD}"/>
              </a:ext>
            </a:extLst>
          </p:cNvPr>
          <p:cNvCxnSpPr>
            <a:cxnSpLocks/>
          </p:cNvCxnSpPr>
          <p:nvPr/>
        </p:nvCxnSpPr>
        <p:spPr>
          <a:xfrm flipH="1" flipV="1">
            <a:off x="4110518" y="3715854"/>
            <a:ext cx="36293" cy="45722"/>
          </a:xfrm>
          <a:prstGeom prst="line">
            <a:avLst/>
          </a:prstGeom>
          <a:noFill/>
          <a:ln w="25400" cap="flat" cmpd="sng" algn="ctr">
            <a:solidFill>
              <a:srgbClr val="D1293E"/>
            </a:solidFill>
            <a:prstDash val="solid"/>
            <a:miter lim="800000"/>
          </a:ln>
          <a:effectLst/>
        </p:spPr>
      </p:cxn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0F6FBD18-8C2F-61B1-5E74-0C9086405DC5}"/>
              </a:ext>
            </a:extLst>
          </p:cNvPr>
          <p:cNvGrpSpPr/>
          <p:nvPr/>
        </p:nvGrpSpPr>
        <p:grpSpPr>
          <a:xfrm rot="17589911">
            <a:off x="3706189" y="3281262"/>
            <a:ext cx="162041" cy="91705"/>
            <a:chOff x="6090099" y="3537532"/>
            <a:chExt cx="216055" cy="122273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xmlns="" id="{B51D2D51-EA66-EFB2-4F52-E9D5A6C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6090099" y="3603163"/>
              <a:ext cx="171848" cy="0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xmlns="" id="{D5898EAE-23AB-055D-0707-6811C2EF01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7763" y="3537532"/>
              <a:ext cx="48391" cy="67723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xmlns="" id="{137C8CB6-034E-3595-D720-82184D4E5B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7763" y="3598843"/>
              <a:ext cx="48391" cy="60962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B66DCC5C-E6FB-A569-3769-58F92990A030}"/>
              </a:ext>
            </a:extLst>
          </p:cNvPr>
          <p:cNvGrpSpPr/>
          <p:nvPr/>
        </p:nvGrpSpPr>
        <p:grpSpPr>
          <a:xfrm rot="13279375">
            <a:off x="3137330" y="3440383"/>
            <a:ext cx="162041" cy="91705"/>
            <a:chOff x="6090099" y="3537532"/>
            <a:chExt cx="216055" cy="122273"/>
          </a:xfrm>
        </p:grpSpPr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xmlns="" id="{94EA48A1-AC26-A5AA-5768-A752C6915CE7}"/>
                </a:ext>
              </a:extLst>
            </p:cNvPr>
            <p:cNvCxnSpPr>
              <a:cxnSpLocks/>
            </p:cNvCxnSpPr>
            <p:nvPr/>
          </p:nvCxnSpPr>
          <p:spPr>
            <a:xfrm>
              <a:off x="6090099" y="3603163"/>
              <a:ext cx="171848" cy="0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xmlns="" id="{86D7D9A6-33F2-DFD0-987E-916340B22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7763" y="3537532"/>
              <a:ext cx="48391" cy="67723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xmlns="" id="{4DF5BEA5-7A31-E529-6F67-4F4866FDB1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7763" y="3598843"/>
              <a:ext cx="48391" cy="60962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A8D313C9-457E-8153-BCEB-78A81C9821B1}"/>
              </a:ext>
            </a:extLst>
          </p:cNvPr>
          <p:cNvGrpSpPr/>
          <p:nvPr/>
        </p:nvGrpSpPr>
        <p:grpSpPr>
          <a:xfrm rot="3505017">
            <a:off x="3824098" y="3989266"/>
            <a:ext cx="162041" cy="91705"/>
            <a:chOff x="6090099" y="3537532"/>
            <a:chExt cx="216055" cy="122273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xmlns="" id="{0A98D965-1D4A-9153-1247-C87C1731C13C}"/>
                </a:ext>
              </a:extLst>
            </p:cNvPr>
            <p:cNvCxnSpPr>
              <a:cxnSpLocks/>
            </p:cNvCxnSpPr>
            <p:nvPr/>
          </p:nvCxnSpPr>
          <p:spPr>
            <a:xfrm>
              <a:off x="6090099" y="3603163"/>
              <a:ext cx="171848" cy="0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xmlns="" id="{75E5A0B7-E941-BBAF-6013-8CA2BCC8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7763" y="3537532"/>
              <a:ext cx="48391" cy="67723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xmlns="" id="{E0EA2AB4-0346-4807-82A8-E37411DA29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7763" y="3598843"/>
              <a:ext cx="48391" cy="60962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xmlns="" id="{D01BCE26-F72B-C986-45FF-39592D351164}"/>
              </a:ext>
            </a:extLst>
          </p:cNvPr>
          <p:cNvGrpSpPr/>
          <p:nvPr/>
        </p:nvGrpSpPr>
        <p:grpSpPr>
          <a:xfrm rot="8689237">
            <a:off x="3152005" y="3919711"/>
            <a:ext cx="162041" cy="91705"/>
            <a:chOff x="6090099" y="3537532"/>
            <a:chExt cx="216055" cy="122273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xmlns="" id="{4B5DDDBC-40AE-48C0-51DF-CE460CC60D08}"/>
                </a:ext>
              </a:extLst>
            </p:cNvPr>
            <p:cNvCxnSpPr>
              <a:cxnSpLocks/>
            </p:cNvCxnSpPr>
            <p:nvPr/>
          </p:nvCxnSpPr>
          <p:spPr>
            <a:xfrm>
              <a:off x="6090099" y="3603163"/>
              <a:ext cx="171848" cy="0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xmlns="" id="{7D20C41C-EFFF-54F4-4988-C89DD1331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7763" y="3537532"/>
              <a:ext cx="48391" cy="67723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xmlns="" id="{2E44DFA8-4C9C-6A48-4AB0-EFE9BB476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7763" y="3598843"/>
              <a:ext cx="48391" cy="60962"/>
            </a:xfrm>
            <a:prstGeom prst="line">
              <a:avLst/>
            </a:prstGeom>
            <a:noFill/>
            <a:ln w="25400" cap="flat" cmpd="sng" algn="ctr">
              <a:solidFill>
                <a:srgbClr val="D1293E"/>
              </a:solidFill>
              <a:prstDash val="solid"/>
              <a:miter lim="800000"/>
            </a:ln>
            <a:effectLst/>
          </p:spPr>
        </p:cxn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xmlns="" id="{962B095B-0895-DC0A-D619-24E55023188C}"/>
              </a:ext>
            </a:extLst>
          </p:cNvPr>
          <p:cNvSpPr txBox="1"/>
          <p:nvPr/>
        </p:nvSpPr>
        <p:spPr>
          <a:xfrm>
            <a:off x="1751598" y="2980308"/>
            <a:ext cx="954107" cy="323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療效提升</a:t>
            </a:r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xmlns="" id="{D0DA43BC-6368-6D19-1E29-4B9A5E311DC1}"/>
              </a:ext>
            </a:extLst>
          </p:cNvPr>
          <p:cNvSpPr/>
          <p:nvPr/>
        </p:nvSpPr>
        <p:spPr>
          <a:xfrm>
            <a:off x="4878932" y="3256298"/>
            <a:ext cx="1190201" cy="336455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13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xmlns="" id="{5F42D58F-106B-4778-D7CA-8035497B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473" y="2706295"/>
            <a:ext cx="1975275" cy="1229975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xmlns="" id="{322AEC98-4C93-17EC-5504-4A908A6F9077}"/>
              </a:ext>
            </a:extLst>
          </p:cNvPr>
          <p:cNvSpPr txBox="1"/>
          <p:nvPr/>
        </p:nvSpPr>
        <p:spPr>
          <a:xfrm>
            <a:off x="4894428" y="3537200"/>
            <a:ext cx="1338828" cy="193899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標靶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控的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追蹤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攜帶藥物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客製化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合併療法</a:t>
            </a:r>
            <a:endParaRPr lang="en-US" altLang="zh-TW" sz="15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療效大幅提</a:t>
            </a:r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升</a:t>
            </a:r>
            <a:endParaRPr lang="en-US" altLang="zh-TW" sz="15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14353"/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安全性</a:t>
            </a:r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提升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6248CAF9-61D4-6F65-7932-11F34BE823A8}"/>
              </a:ext>
            </a:extLst>
          </p:cNvPr>
          <p:cNvSpPr txBox="1"/>
          <p:nvPr/>
        </p:nvSpPr>
        <p:spPr>
          <a:xfrm>
            <a:off x="6957423" y="4299976"/>
            <a:ext cx="1885475" cy="99041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第三代細胞療法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algn="ctr" defTabSz="914353"/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奈米裝甲細胞</a:t>
            </a:r>
            <a:endParaRPr lang="en-US" altLang="zh-TW" sz="13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defTabSz="914353"/>
            <a:r>
              <a:rPr lang="zh-TW" altLang="en-US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物化雙療效</a:t>
            </a:r>
            <a:endParaRPr lang="en-US" altLang="zh-TW" sz="1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defTabSz="914353"/>
            <a:r>
              <a:rPr lang="en-US" altLang="zh-TW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類奈米機器人</a:t>
            </a:r>
            <a:r>
              <a:rPr lang="en-US" altLang="zh-TW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xmlns="" id="{3693A546-4837-8132-D0E0-AB45878FA6D9}"/>
              </a:ext>
            </a:extLst>
          </p:cNvPr>
          <p:cNvCxnSpPr>
            <a:cxnSpLocks/>
          </p:cNvCxnSpPr>
          <p:nvPr/>
        </p:nvCxnSpPr>
        <p:spPr>
          <a:xfrm>
            <a:off x="7124576" y="4188430"/>
            <a:ext cx="1308215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41" name="圖形 40" descr="機器人">
            <a:extLst>
              <a:ext uri="{FF2B5EF4-FFF2-40B4-BE49-F238E27FC236}">
                <a16:creationId xmlns:a16="http://schemas.microsoft.com/office/drawing/2014/main" xmlns="" id="{1A9F41D8-B2B4-D58D-C088-0CCD9D4B7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81210" y="2085118"/>
            <a:ext cx="685800" cy="685800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475830AB-E8EC-E298-13D7-96937923A0A7}"/>
              </a:ext>
            </a:extLst>
          </p:cNvPr>
          <p:cNvSpPr txBox="1"/>
          <p:nvPr/>
        </p:nvSpPr>
        <p:spPr>
          <a:xfrm>
            <a:off x="4379294" y="2661185"/>
            <a:ext cx="2060177" cy="65498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914353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可控性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defTabSz="914353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賦予非生物性功能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xmlns="" id="{49146EA7-D32C-49F1-0922-62EC63CC5E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89058" r="64768" b="2469"/>
          <a:stretch/>
        </p:blipFill>
        <p:spPr>
          <a:xfrm>
            <a:off x="4978945" y="1824397"/>
            <a:ext cx="846512" cy="972406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xmlns="" id="{F5C9845C-59B0-5C8C-DC96-3D2710E7C211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2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B7C23BCA-9C5E-8EF5-8610-1AE573B7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8604"/>
            <a:ext cx="9144000" cy="375377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奈米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幹細胞系統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中子捕獲療法的醫療診斷生物釓劑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C0503371-573A-6CB0-0C99-D4522214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9397"/>
            <a:ext cx="2057400" cy="365125"/>
          </a:xfrm>
        </p:spPr>
        <p:txBody>
          <a:bodyPr/>
          <a:lstStyle/>
          <a:p>
            <a:pPr defTabSz="685748">
              <a:defRPr/>
            </a:pPr>
            <a:fld id="{2FED27CD-0611-46CB-AFB9-ED7B7FD65515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defTabSz="685748">
                <a:defRPr/>
              </a:pPr>
              <a:t>7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1ABF4B3-678B-7B0F-CF00-3F22F2F33E8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/>
          <a:stretch/>
        </p:blipFill>
        <p:spPr bwMode="auto">
          <a:xfrm>
            <a:off x="0" y="1799312"/>
            <a:ext cx="6393656" cy="4264309"/>
          </a:xfrm>
          <a:prstGeom prst="rect">
            <a:avLst/>
          </a:prstGeom>
          <a:noFill/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xmlns="" id="{4969CD4C-C8E6-21DF-11EA-6AA84CA92D31}"/>
              </a:ext>
            </a:extLst>
          </p:cNvPr>
          <p:cNvSpPr txBox="1">
            <a:spLocks/>
          </p:cNvSpPr>
          <p:nvPr/>
        </p:nvSpPr>
        <p:spPr>
          <a:xfrm>
            <a:off x="6379026" y="3419172"/>
            <a:ext cx="2928261" cy="3127374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55" indent="-257155" defTabSz="68574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UMSCs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BBB penetration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 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tumor cell fusion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257155" indent="-257155" defTabSz="68574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Nanoparticle (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Magnet targeting/ Caring drug/ MRI imaging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)</a:t>
            </a:r>
          </a:p>
          <a:p>
            <a:pPr marL="257155" indent="-257155" defTabSz="68574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High 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tumor accumulation (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15% in brain tumor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257155" indent="-257155" defTabSz="68574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 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Controllable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cell therapy</a:t>
            </a:r>
          </a:p>
          <a:p>
            <a:pPr marL="257155" indent="-257155" defTabSz="685748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A7D7D4F-F11D-AA92-D52A-4EF9B1D4D096}"/>
              </a:ext>
            </a:extLst>
          </p:cNvPr>
          <p:cNvSpPr txBox="1"/>
          <p:nvPr/>
        </p:nvSpPr>
        <p:spPr>
          <a:xfrm>
            <a:off x="984487" y="1203174"/>
            <a:ext cx="4662848" cy="400110"/>
          </a:xfrm>
          <a:prstGeom prst="rect">
            <a:avLst/>
          </a:prstGeom>
          <a:noFill/>
        </p:spPr>
        <p:txBody>
          <a:bodyPr wrap="square" lIns="91435" tIns="45718" rIns="91435" bIns="45718" anchor="ctr">
            <a:spAutoFit/>
          </a:bodyPr>
          <a:lstStyle/>
          <a:p>
            <a:pPr algn="ctr" defTabSz="685748">
              <a:defRPr/>
            </a:pP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altLang="zh-TW" sz="2000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tem cell-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US" altLang="zh-TW" sz="2000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anoparticle 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en-US" altLang="zh-TW" sz="2000" u="sng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ystem</a:t>
            </a:r>
            <a:r>
              <a:rPr lang="en-US" altLang="zh-TW" sz="2000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(SNS)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C3F7190E-DB33-81BF-A478-CF2240A5231F}"/>
              </a:ext>
            </a:extLst>
          </p:cNvPr>
          <p:cNvSpPr txBox="1"/>
          <p:nvPr/>
        </p:nvSpPr>
        <p:spPr>
          <a:xfrm>
            <a:off x="6393656" y="1222231"/>
            <a:ext cx="2862513" cy="1154162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algn="ctr" defTabSz="685748">
              <a:defRPr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Published in </a:t>
            </a:r>
          </a:p>
          <a:p>
            <a:pPr algn="ctr" defTabSz="685748">
              <a:defRPr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Nature Communications  </a:t>
            </a:r>
          </a:p>
          <a:p>
            <a:pPr algn="ctr" defTabSz="685748">
              <a:defRPr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2023 (IF:17.7)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782516C-A871-402B-CF05-05EBD64BF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348" b="665"/>
          <a:stretch/>
        </p:blipFill>
        <p:spPr>
          <a:xfrm>
            <a:off x="6322070" y="2440851"/>
            <a:ext cx="2757637" cy="644963"/>
          </a:xfrm>
          <a:prstGeom prst="rect">
            <a:avLst/>
          </a:prstGeom>
          <a:effectLst>
            <a:glow rad="139700">
              <a:srgbClr val="7030A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9D0FE59B-F0E3-F3D0-F1FB-0CE0F694B5F0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84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5F38C13F-8B8D-A196-27AF-3E6285FEB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0"/>
          <a:stretch/>
        </p:blipFill>
        <p:spPr>
          <a:xfrm>
            <a:off x="4873233" y="1629274"/>
            <a:ext cx="3716221" cy="4727077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7C68FC5-328E-A096-DE2E-A517A2AF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6686"/>
            <a:ext cx="2057400" cy="365125"/>
          </a:xfrm>
        </p:spPr>
        <p:txBody>
          <a:bodyPr/>
          <a:lstStyle/>
          <a:p>
            <a:fld id="{409E218B-2F16-4CA6-92E5-4B7C091D4246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3">
            <a:extLst>
              <a:ext uri="{FF2B5EF4-FFF2-40B4-BE49-F238E27FC236}">
                <a16:creationId xmlns:a16="http://schemas.microsoft.com/office/drawing/2014/main" xmlns="" id="{3DF8868F-7C25-23B9-1254-6BD7CA5F1C4F}"/>
              </a:ext>
            </a:extLst>
          </p:cNvPr>
          <p:cNvSpPr txBox="1">
            <a:spLocks/>
          </p:cNvSpPr>
          <p:nvPr/>
        </p:nvSpPr>
        <p:spPr>
          <a:xfrm>
            <a:off x="889291" y="444083"/>
            <a:ext cx="7426783" cy="380774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特殊結構與材料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可安全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攜帶藥物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B32B13E-DC29-6789-C41B-6516A8812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16" b="3005"/>
          <a:stretch/>
        </p:blipFill>
        <p:spPr>
          <a:xfrm>
            <a:off x="221406" y="1491209"/>
            <a:ext cx="4755549" cy="200688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5CD86521-C362-91B4-E6D6-7AF1290D4A72}"/>
              </a:ext>
            </a:extLst>
          </p:cNvPr>
          <p:cNvSpPr txBox="1"/>
          <p:nvPr/>
        </p:nvSpPr>
        <p:spPr>
          <a:xfrm>
            <a:off x="765421" y="3628832"/>
            <a:ext cx="3617845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特殊殼核結構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防止藥物外漏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xmlns="" id="{32CAA27D-40A4-3701-A779-A0C657CCF986}"/>
              </a:ext>
            </a:extLst>
          </p:cNvPr>
          <p:cNvCxnSpPr/>
          <p:nvPr/>
        </p:nvCxnSpPr>
        <p:spPr>
          <a:xfrm>
            <a:off x="1571428" y="3560502"/>
            <a:ext cx="17403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465D538-BB2C-EC22-7EFE-C6693C83C9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4" t="55085" r="3094" b="3229"/>
          <a:stretch/>
        </p:blipFill>
        <p:spPr bwMode="auto">
          <a:xfrm>
            <a:off x="-34789" y="4294521"/>
            <a:ext cx="2604204" cy="2119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23DF2618-BC25-FA81-F6C2-0297A5D7F0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0" t="55085" r="27478" b="3229"/>
          <a:stretch/>
        </p:blipFill>
        <p:spPr bwMode="auto">
          <a:xfrm>
            <a:off x="2471086" y="4299574"/>
            <a:ext cx="2541801" cy="2068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xmlns="" id="{5CAC9369-6B62-9CD4-4CE0-C0C002435C3C}"/>
              </a:ext>
            </a:extLst>
          </p:cNvPr>
          <p:cNvCxnSpPr>
            <a:cxnSpLocks/>
          </p:cNvCxnSpPr>
          <p:nvPr/>
        </p:nvCxnSpPr>
        <p:spPr>
          <a:xfrm>
            <a:off x="1861554" y="4697321"/>
            <a:ext cx="174353" cy="84780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1F3A0A6E-A62E-6BEF-A790-D176CC53826D}"/>
              </a:ext>
            </a:extLst>
          </p:cNvPr>
          <p:cNvSpPr txBox="1"/>
          <p:nvPr/>
        </p:nvSpPr>
        <p:spPr>
          <a:xfrm>
            <a:off x="1926636" y="4827567"/>
            <a:ext cx="626491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1/5 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xmlns="" id="{7D5D6243-E50C-6EE1-32AF-672C771A8B44}"/>
              </a:ext>
            </a:extLst>
          </p:cNvPr>
          <p:cNvCxnSpPr>
            <a:cxnSpLocks/>
          </p:cNvCxnSpPr>
          <p:nvPr/>
        </p:nvCxnSpPr>
        <p:spPr>
          <a:xfrm>
            <a:off x="8515350" y="2355958"/>
            <a:ext cx="0" cy="31373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849F00D-2AAB-4405-DA86-34AB2385A7CB}"/>
              </a:ext>
            </a:extLst>
          </p:cNvPr>
          <p:cNvSpPr txBox="1"/>
          <p:nvPr/>
        </p:nvSpPr>
        <p:spPr>
          <a:xfrm>
            <a:off x="8556377" y="2075089"/>
            <a:ext cx="441146" cy="378565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細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胞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良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好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幹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活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動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力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911361C7-6E62-E4F8-52B3-82058318544E}"/>
              </a:ext>
            </a:extLst>
          </p:cNvPr>
          <p:cNvSpPr txBox="1"/>
          <p:nvPr/>
        </p:nvSpPr>
        <p:spPr>
          <a:xfrm>
            <a:off x="3264885" y="6321366"/>
            <a:ext cx="1210588" cy="40011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高安全性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xmlns="" id="{D51C7AE2-EE9B-9CF1-C4DC-662A97FFAC49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21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>
            <a:extLst>
              <a:ext uri="{FF2B5EF4-FFF2-40B4-BE49-F238E27FC236}">
                <a16:creationId xmlns:a16="http://schemas.microsoft.com/office/drawing/2014/main" xmlns="" id="{9725D59D-7EC4-80F7-A1B2-7C385E9DC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34"/>
          <a:stretch/>
        </p:blipFill>
        <p:spPr>
          <a:xfrm>
            <a:off x="2075117" y="3769066"/>
            <a:ext cx="6483013" cy="3198198"/>
          </a:xfrm>
          <a:prstGeom prst="rect">
            <a:avLst/>
          </a:prstGeom>
        </p:spPr>
      </p:pic>
      <p:sp>
        <p:nvSpPr>
          <p:cNvPr id="13" name="標題 3">
            <a:extLst>
              <a:ext uri="{FF2B5EF4-FFF2-40B4-BE49-F238E27FC236}">
                <a16:creationId xmlns:a16="http://schemas.microsoft.com/office/drawing/2014/main" xmlns="" id="{823CD009-A0C3-4012-23CE-2BF19953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402" y="452425"/>
            <a:ext cx="4099322" cy="33694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物化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雙標靶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82E7A7A3-43CB-4F59-9469-D2443B39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0716" y="6475052"/>
            <a:ext cx="2057400" cy="365125"/>
          </a:xfrm>
        </p:spPr>
        <p:txBody>
          <a:bodyPr/>
          <a:lstStyle/>
          <a:p>
            <a:pPr defTabSz="685748">
              <a:defRPr/>
            </a:pPr>
            <a:fld id="{2FED27CD-0611-46CB-AFB9-ED7B7FD65515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pPr defTabSz="685748">
                <a:defRPr/>
              </a:pPr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綠色, 光, 裝置 的圖片&#10;&#10;自動產生的描述">
            <a:extLst>
              <a:ext uri="{FF2B5EF4-FFF2-40B4-BE49-F238E27FC236}">
                <a16:creationId xmlns:a16="http://schemas.microsoft.com/office/drawing/2014/main" xmlns="" id="{70984307-F1E5-7302-2C06-B020FD02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83" y="1738520"/>
            <a:ext cx="1860813" cy="1762685"/>
          </a:xfrm>
          <a:prstGeom prst="rect">
            <a:avLst/>
          </a:prstGeom>
          <a:noFill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5A707698-739F-085E-C4E1-7C33ED3D6D17}"/>
              </a:ext>
            </a:extLst>
          </p:cNvPr>
          <p:cNvSpPr txBox="1"/>
          <p:nvPr/>
        </p:nvSpPr>
        <p:spPr>
          <a:xfrm>
            <a:off x="3060704" y="4958360"/>
            <a:ext cx="1373902" cy="3000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en-US" altLang="zh-TW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Tumor bearing</a:t>
            </a:r>
            <a:endParaRPr lang="zh-TW" altLang="en-US" sz="1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A908F2D0-C743-5925-8478-ADC7ED444172}"/>
              </a:ext>
            </a:extLst>
          </p:cNvPr>
          <p:cNvSpPr txBox="1"/>
          <p:nvPr/>
        </p:nvSpPr>
        <p:spPr>
          <a:xfrm>
            <a:off x="3110939" y="1171666"/>
            <a:ext cx="1723549" cy="5539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685748">
              <a:defRPr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幹細胞賦予</a:t>
            </a: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SNS</a:t>
            </a:r>
          </a:p>
          <a:p>
            <a:pPr algn="ctr" defTabSz="685748">
              <a:defRPr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化學</a:t>
            </a:r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細胞等級標靶</a:t>
            </a:r>
            <a:endParaRPr lang="en-US" altLang="zh-TW" sz="15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7095D01-00A2-5BC3-54AB-B28FC4158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6424" r="73474" b="61449"/>
          <a:stretch/>
        </p:blipFill>
        <p:spPr bwMode="auto">
          <a:xfrm>
            <a:off x="5593152" y="1484046"/>
            <a:ext cx="734300" cy="8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052B3172-3909-77B0-B758-75EFEBD35C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792"/>
          <a:stretch/>
        </p:blipFill>
        <p:spPr>
          <a:xfrm>
            <a:off x="6417669" y="1503784"/>
            <a:ext cx="983066" cy="83175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28F60AA3-4CE5-082E-22F2-8974BCDFF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43713" r="72903" b="9906"/>
          <a:stretch/>
        </p:blipFill>
        <p:spPr bwMode="auto">
          <a:xfrm>
            <a:off x="5636208" y="2299443"/>
            <a:ext cx="762488" cy="12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xmlns="" id="{AFD1DC3D-58F1-AC78-129B-F94E1703F3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t="46091" r="22111" b="2638"/>
          <a:stretch/>
        </p:blipFill>
        <p:spPr>
          <a:xfrm>
            <a:off x="6441752" y="2333587"/>
            <a:ext cx="765701" cy="1147500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xmlns="" id="{73F92401-0A3D-B96B-9B1E-0F6CA6D7E98D}"/>
              </a:ext>
            </a:extLst>
          </p:cNvPr>
          <p:cNvSpPr/>
          <p:nvPr/>
        </p:nvSpPr>
        <p:spPr>
          <a:xfrm>
            <a:off x="2768884" y="4268509"/>
            <a:ext cx="431844" cy="367646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xmlns="" id="{E7F75C74-4D3F-C1E6-102A-6D41835BFDF6}"/>
              </a:ext>
            </a:extLst>
          </p:cNvPr>
          <p:cNvSpPr/>
          <p:nvPr/>
        </p:nvSpPr>
        <p:spPr>
          <a:xfrm>
            <a:off x="2768884" y="5513244"/>
            <a:ext cx="431844" cy="367646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685748">
              <a:defRPr/>
            </a:pPr>
            <a:endParaRPr lang="zh-TW" altLang="en-US" sz="13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xmlns="" id="{B1B22B7E-BB87-9B7B-6623-C99ABDA04303}"/>
              </a:ext>
            </a:extLst>
          </p:cNvPr>
          <p:cNvSpPr txBox="1"/>
          <p:nvPr/>
        </p:nvSpPr>
        <p:spPr>
          <a:xfrm>
            <a:off x="3091439" y="6001498"/>
            <a:ext cx="1340432" cy="3000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en-US" altLang="zh-TW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Saline bearing</a:t>
            </a:r>
            <a:endParaRPr lang="zh-TW" altLang="en-US" sz="13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xmlns="" id="{3CAF6525-DD8B-5305-0974-90CC9501568E}"/>
              </a:ext>
            </a:extLst>
          </p:cNvPr>
          <p:cNvCxnSpPr>
            <a:cxnSpLocks/>
          </p:cNvCxnSpPr>
          <p:nvPr/>
        </p:nvCxnSpPr>
        <p:spPr>
          <a:xfrm>
            <a:off x="5949567" y="6001497"/>
            <a:ext cx="149743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文字方塊 1024">
            <a:extLst>
              <a:ext uri="{FF2B5EF4-FFF2-40B4-BE49-F238E27FC236}">
                <a16:creationId xmlns:a16="http://schemas.microsoft.com/office/drawing/2014/main" xmlns="" id="{8A467169-E66E-082F-EEB4-56970725ED22}"/>
              </a:ext>
            </a:extLst>
          </p:cNvPr>
          <p:cNvSpPr txBox="1"/>
          <p:nvPr/>
        </p:nvSpPr>
        <p:spPr>
          <a:xfrm>
            <a:off x="6028869" y="5682901"/>
            <a:ext cx="1338828" cy="323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有無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腫瘤區別</a:t>
            </a:r>
          </a:p>
        </p:txBody>
      </p:sp>
      <p:cxnSp>
        <p:nvCxnSpPr>
          <p:cNvPr id="1027" name="直線單箭頭接點 1026">
            <a:extLst>
              <a:ext uri="{FF2B5EF4-FFF2-40B4-BE49-F238E27FC236}">
                <a16:creationId xmlns:a16="http://schemas.microsoft.com/office/drawing/2014/main" xmlns="" id="{B6AFD724-CA53-9669-0BB1-9D3072030736}"/>
              </a:ext>
            </a:extLst>
          </p:cNvPr>
          <p:cNvCxnSpPr>
            <a:cxnSpLocks/>
          </p:cNvCxnSpPr>
          <p:nvPr/>
        </p:nvCxnSpPr>
        <p:spPr>
          <a:xfrm flipV="1">
            <a:off x="8060809" y="5016392"/>
            <a:ext cx="177152" cy="82644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文字方塊 1035">
            <a:extLst>
              <a:ext uri="{FF2B5EF4-FFF2-40B4-BE49-F238E27FC236}">
                <a16:creationId xmlns:a16="http://schemas.microsoft.com/office/drawing/2014/main" xmlns="" id="{2F5DF122-570B-DF07-4F11-E9B93E2D4D22}"/>
              </a:ext>
            </a:extLst>
          </p:cNvPr>
          <p:cNvSpPr txBox="1"/>
          <p:nvPr/>
        </p:nvSpPr>
        <p:spPr>
          <a:xfrm>
            <a:off x="7060717" y="5004405"/>
            <a:ext cx="1177245" cy="30008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zh-TW" altLang="en-US" sz="1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標靶效應</a:t>
            </a:r>
          </a:p>
        </p:txBody>
      </p:sp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xmlns="" id="{6B6BBAB5-8209-998D-229A-11B6B54E1D4D}"/>
              </a:ext>
            </a:extLst>
          </p:cNvPr>
          <p:cNvCxnSpPr>
            <a:cxnSpLocks/>
          </p:cNvCxnSpPr>
          <p:nvPr/>
        </p:nvCxnSpPr>
        <p:spPr>
          <a:xfrm>
            <a:off x="2768885" y="3852615"/>
            <a:ext cx="97536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DD5E5816-92A9-8D80-F75C-24963E218B7B}"/>
              </a:ext>
            </a:extLst>
          </p:cNvPr>
          <p:cNvSpPr txBox="1"/>
          <p:nvPr/>
        </p:nvSpPr>
        <p:spPr>
          <a:xfrm>
            <a:off x="2728891" y="3501206"/>
            <a:ext cx="1005403" cy="33855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細胞區別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361FE63-2829-7F0A-17CF-D99FDC7BB7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7" t="67221" r="19678"/>
          <a:stretch/>
        </p:blipFill>
        <p:spPr bwMode="auto">
          <a:xfrm>
            <a:off x="249769" y="2808124"/>
            <a:ext cx="1959129" cy="1732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57725AEB-8C01-2FEA-B8C2-65167111C6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t="2110" r="12902" b="65116"/>
          <a:stretch/>
        </p:blipFill>
        <p:spPr bwMode="auto">
          <a:xfrm>
            <a:off x="128348" y="1227670"/>
            <a:ext cx="2255555" cy="1571351"/>
          </a:xfrm>
          <a:prstGeom prst="rect">
            <a:avLst/>
          </a:prstGeom>
          <a:noFill/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1102D71-6C9E-9EFE-F671-91267F3FBA4A}"/>
              </a:ext>
            </a:extLst>
          </p:cNvPr>
          <p:cNvSpPr txBox="1"/>
          <p:nvPr/>
        </p:nvSpPr>
        <p:spPr>
          <a:xfrm>
            <a:off x="585872" y="4613339"/>
            <a:ext cx="1138453" cy="323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685748">
              <a:defRPr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SNS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電顯圖</a:t>
            </a:r>
            <a:endParaRPr lang="zh-TW" altLang="en-US" sz="15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E6E4FA55-82DD-69D3-EE65-EFCE8E1EECE0}"/>
              </a:ext>
            </a:extLst>
          </p:cNvPr>
          <p:cNvSpPr txBox="1"/>
          <p:nvPr/>
        </p:nvSpPr>
        <p:spPr>
          <a:xfrm>
            <a:off x="3056765" y="6589559"/>
            <a:ext cx="1766830" cy="323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685748">
              <a:defRPr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注射</a:t>
            </a:r>
            <a:r>
              <a:rPr lang="en-US" altLang="zh-TW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 </a:t>
            </a: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IVIS</a:t>
            </a:r>
            <a:endParaRPr lang="zh-TW" altLang="en-US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19C61A4C-854A-FA19-28CB-BBBDB98DAA45}"/>
              </a:ext>
            </a:extLst>
          </p:cNvPr>
          <p:cNvSpPr txBox="1"/>
          <p:nvPr/>
        </p:nvSpPr>
        <p:spPr>
          <a:xfrm>
            <a:off x="7371058" y="2254125"/>
            <a:ext cx="1523174" cy="5539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685748">
              <a:defRPr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奈米工程賦予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defTabSz="685748">
              <a:defRPr/>
            </a:pPr>
            <a: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SNS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物理</a:t>
            </a:r>
            <a:r>
              <a:rPr lang="zh-TW" altLang="en-US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磁標靶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F2E93A86-1EF7-33E4-79D5-9297709FB905}"/>
              </a:ext>
            </a:extLst>
          </p:cNvPr>
          <p:cNvCxnSpPr>
            <a:cxnSpLocks/>
          </p:cNvCxnSpPr>
          <p:nvPr/>
        </p:nvCxnSpPr>
        <p:spPr>
          <a:xfrm>
            <a:off x="0" y="1132875"/>
            <a:ext cx="9144000" cy="0"/>
          </a:xfrm>
          <a:prstGeom prst="line">
            <a:avLst/>
          </a:prstGeom>
          <a:ln w="63500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530372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徽章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989</Words>
  <Application>Microsoft Office PowerPoint</Application>
  <PresentationFormat>如螢幕大小 (4:3)</PresentationFormat>
  <Paragraphs>197</Paragraphs>
  <Slides>13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15" baseType="lpstr">
      <vt:lpstr>徽章</vt:lpstr>
      <vt:lpstr>2_Office 佈景主題</vt:lpstr>
      <vt:lpstr>PowerPoint 簡報</vt:lpstr>
      <vt:lpstr>急迫臨床醫療需求(GBM)</vt:lpstr>
      <vt:lpstr>內源性輻射治療(中子捕獲)</vt:lpstr>
      <vt:lpstr>療效好/治療窗口狹窄</vt:lpstr>
      <vt:lpstr>幹細胞易被特殊器官捕獲</vt:lpstr>
      <vt:lpstr>打造次世代的細胞療法平台</vt:lpstr>
      <vt:lpstr>奈米-幹細胞系統  中子捕獲療法的醫療診斷生物釓劑</vt:lpstr>
      <vt:lpstr>PowerPoint 簡報</vt:lpstr>
      <vt:lpstr>物化雙標靶</vt:lpstr>
      <vt:lpstr>PowerPoint 簡報</vt:lpstr>
      <vt:lpstr>PowerPoint 簡報</vt:lpstr>
      <vt:lpstr>低劑量低副作用抗炎症</vt:lpstr>
      <vt:lpstr>總結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2024-01-16T23:17:20Z</dcterms:created>
  <dcterms:modified xsi:type="dcterms:W3CDTF">2024-01-16T23:20:28Z</dcterms:modified>
</cp:coreProperties>
</file>