
<file path=[Content_Types].xml><?xml version="1.0" encoding="utf-8"?>
<Types xmlns="http://schemas.openxmlformats.org/package/2006/content-types">
  <Default Extension="tmp" ContentType="image/pn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angal" panose="02040503050203030202" pitchFamily="18" charset="0"/>
                <a:cs typeface="Mangal" panose="02040503050203030202" pitchFamily="18" charset="0"/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B6C4-503B-4D29-9AB7-F8ACD36E560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3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71C5-C57F-4532-A948-75DEF43EAD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2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D422-9EDB-46D8-AFDA-331D4D1EEA4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56"/>
            <a:ext cx="8922670" cy="1325563"/>
          </a:xfrm>
        </p:spPr>
        <p:txBody>
          <a:bodyPr/>
          <a:lstStyle>
            <a:lvl1pPr>
              <a:defRPr>
                <a:latin typeface="Franklin Gothic Medium Cond" panose="020B0606030402020204" pitchFamily="34" charset="0"/>
                <a:cs typeface="Mangal" panose="02040503050203030202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Medium Cond" panose="020B0606030402020204" pitchFamily="34" charset="0"/>
                <a:cs typeface="Mangal" panose="02040503050203030202" pitchFamily="18" charset="0"/>
              </a:defRPr>
            </a:lvl1pPr>
            <a:lvl2pPr>
              <a:defRPr>
                <a:latin typeface="Franklin Gothic Medium Cond" panose="020B0606030402020204" pitchFamily="34" charset="0"/>
                <a:cs typeface="Mangal" panose="02040503050203030202" pitchFamily="18" charset="0"/>
              </a:defRPr>
            </a:lvl2pPr>
            <a:lvl3pPr>
              <a:defRPr>
                <a:latin typeface="Franklin Gothic Medium Cond" panose="020B0606030402020204" pitchFamily="34" charset="0"/>
                <a:cs typeface="Mangal" panose="02040503050203030202" pitchFamily="18" charset="0"/>
              </a:defRPr>
            </a:lvl3pPr>
            <a:lvl4pPr>
              <a:defRPr>
                <a:latin typeface="Franklin Gothic Medium Cond" panose="020B0606030402020204" pitchFamily="34" charset="0"/>
                <a:cs typeface="Mangal" panose="02040503050203030202" pitchFamily="18" charset="0"/>
              </a:defRPr>
            </a:lvl4pPr>
            <a:lvl5pPr>
              <a:defRPr>
                <a:latin typeface="Franklin Gothic Medium Cond" panose="020B0606030402020204" pitchFamily="34" charset="0"/>
                <a:cs typeface="Mangal" panose="02040503050203030202" pitchFamily="18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 Medium Cond" panose="020B0606030402020204" pitchFamily="34" charset="0"/>
              </a:defRPr>
            </a:lvl1pPr>
          </a:lstStyle>
          <a:p>
            <a:fld id="{A6D222F1-6B80-4662-8B23-286368D6AA5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 Medium Cond" panose="020B0606030402020204" pitchFamily="34" charset="0"/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8150" y="6356352"/>
            <a:ext cx="2057400" cy="365125"/>
          </a:xfrm>
        </p:spPr>
        <p:txBody>
          <a:bodyPr/>
          <a:lstStyle>
            <a:lvl1pPr>
              <a:defRPr>
                <a:latin typeface="Franklin Gothic Medium Cond" panose="020B0606030402020204" pitchFamily="34" charset="0"/>
              </a:defRPr>
            </a:lvl1pPr>
          </a:lstStyle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C559-2FDF-4C64-984C-081D8319F51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7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4BB6-400C-41B4-A700-AD9FE274A9F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7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DFD9-5C70-408C-902B-759A8A2CEF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1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8C68-7AA7-4E47-B159-A9B88A8D354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C3CD-A58A-4834-88A5-C6BBFA29E34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1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CCB4-D9D7-4CB3-8D9E-2C3A080F352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2EBF-1CFE-48C9-AE67-24F76DB9F30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1CC9C1FB-5F9B-46AA-A67F-95E6530D094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177"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177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5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tmp"/><Relationship Id="rId7" Type="http://schemas.openxmlformats.org/officeDocument/2006/relationships/image" Target="../media/image6.sv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tm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A3AE0A5-BF8D-4274-855B-7B8119471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199" y="4561852"/>
            <a:ext cx="4746072" cy="1543298"/>
          </a:xfrm>
        </p:spPr>
        <p:txBody>
          <a:bodyPr>
            <a:normAutofit/>
          </a:bodyPr>
          <a:lstStyle/>
          <a:p>
            <a:pPr algn="l"/>
            <a:r>
              <a:rPr lang="en-US" altLang="zh-TW" sz="2000" dirty="0">
                <a:latin typeface="Franklin Gothic Medium Cond" panose="020B0606030402020204" pitchFamily="34" charset="0"/>
              </a:rPr>
              <a:t>Speaker: De-Fong Huang 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黃得峰</a:t>
            </a:r>
            <a:r>
              <a:rPr lang="en-US" altLang="zh-TW" sz="2000" dirty="0">
                <a:latin typeface="Franklin Gothic Medium Cond" panose="020B0606030402020204" pitchFamily="34" charset="0"/>
              </a:rPr>
              <a:t>), M.Sc.</a:t>
            </a:r>
          </a:p>
          <a:p>
            <a:pPr algn="l"/>
            <a:r>
              <a:rPr lang="en-US" altLang="zh-TW" sz="2000" dirty="0">
                <a:latin typeface="Franklin Gothic Medium Cond" panose="020B0606030402020204" pitchFamily="34" charset="0"/>
              </a:rPr>
              <a:t>Advisor: Hsien-Sung Huang (</a:t>
            </a:r>
            <a:r>
              <a:rPr lang="zh-TW" altLang="en-US" sz="2000" b="1" dirty="0">
                <a:latin typeface="Franklin Gothic Medium Cond" panose="020B0606030402020204" pitchFamily="34" charset="0"/>
                <a:ea typeface="微軟正黑體" panose="020B0604030504040204" pitchFamily="34" charset="-120"/>
              </a:rPr>
              <a:t>黃憲松老師</a:t>
            </a:r>
            <a:r>
              <a:rPr lang="en-US" altLang="zh-TW" sz="2000" dirty="0">
                <a:latin typeface="Franklin Gothic Medium Cond" panose="020B0606030402020204" pitchFamily="34" charset="0"/>
              </a:rPr>
              <a:t>), Ph.D.</a:t>
            </a:r>
          </a:p>
          <a:p>
            <a:pPr algn="l"/>
            <a:r>
              <a:rPr lang="en-US" altLang="zh-TW" sz="2000" dirty="0">
                <a:latin typeface="Franklin Gothic Medium Cond" panose="020B0606030402020204" pitchFamily="34" charset="0"/>
              </a:rPr>
              <a:t>Date: 2023.10.28</a:t>
            </a:r>
            <a:endParaRPr lang="zh-TW" altLang="en-US" sz="2000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E551CD3E-A657-4677-9C88-3E84F8E20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2" b="27893"/>
          <a:stretch/>
        </p:blipFill>
        <p:spPr>
          <a:xfrm>
            <a:off x="0" y="2443036"/>
            <a:ext cx="9144000" cy="10362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EB46DBB-2587-4AB4-8EB1-52774A664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2934" b="73473"/>
          <a:stretch/>
        </p:blipFill>
        <p:spPr>
          <a:xfrm>
            <a:off x="1" y="1584693"/>
            <a:ext cx="4303703" cy="68544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263898EF-D902-4641-8C43-3B3F13082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4" y="3552459"/>
            <a:ext cx="8858774" cy="679702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="" xmlns:a16="http://schemas.microsoft.com/office/drawing/2014/main" id="{D75F0D68-2F06-44A9-AFCF-D752012C7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613" y="5953228"/>
            <a:ext cx="2974880" cy="703798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="" xmlns:a16="http://schemas.microsoft.com/office/drawing/2014/main" id="{E95651FB-A21C-4ACD-8A31-B79E5AA10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2976" y="5948724"/>
            <a:ext cx="1438411" cy="737095"/>
          </a:xfrm>
          <a:prstGeom prst="rect">
            <a:avLst/>
          </a:prstGeom>
        </p:spPr>
      </p:pic>
      <p:sp>
        <p:nvSpPr>
          <p:cNvPr id="35" name="投影片編號版面配置區 34">
            <a:extLst>
              <a:ext uri="{FF2B5EF4-FFF2-40B4-BE49-F238E27FC236}">
                <a16:creationId xmlns="" xmlns:a16="http://schemas.microsoft.com/office/drawing/2014/main" id="{03D1A176-9DB3-4BF3-B1A7-C83BB692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83C66A7-1499-4B16-8650-2DDC608A3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01"/>
            <a:ext cx="9144000" cy="10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形 36">
            <a:extLst>
              <a:ext uri="{FF2B5EF4-FFF2-40B4-BE49-F238E27FC236}">
                <a16:creationId xmlns="" xmlns:a16="http://schemas.microsoft.com/office/drawing/2014/main" id="{634FF608-C8E7-46E3-BCF2-C1C6F4AF0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1922" y="1573570"/>
            <a:ext cx="869465" cy="8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94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Selective loss of </a:t>
            </a:r>
            <a:r>
              <a:rPr lang="en-US" altLang="zh-TW" sz="2400" i="1" dirty="0"/>
              <a:t>Rbfox3</a:t>
            </a:r>
            <a:r>
              <a:rPr lang="en-US" altLang="zh-TW" sz="2400" dirty="0"/>
              <a:t> in NPY-expressing GABAergic neurons decreases intrinsic excitability</a:t>
            </a:r>
            <a:endParaRPr lang="zh-TW" altLang="en-US" sz="2400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8F1304B4-5785-4A0B-B8DE-C92CE88F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="" xmlns:a16="http://schemas.microsoft.com/office/drawing/2014/main" id="{6C9E1077-B7B3-45E7-8FF9-4003ED785CAD}"/>
              </a:ext>
            </a:extLst>
          </p:cNvPr>
          <p:cNvGrpSpPr/>
          <p:nvPr/>
        </p:nvGrpSpPr>
        <p:grpSpPr>
          <a:xfrm>
            <a:off x="148376" y="1449100"/>
            <a:ext cx="8922670" cy="4134806"/>
            <a:chOff x="182880" y="1699267"/>
            <a:chExt cx="8922670" cy="4134806"/>
          </a:xfrm>
        </p:grpSpPr>
        <p:grpSp>
          <p:nvGrpSpPr>
            <p:cNvPr id="30" name="群組 29">
              <a:extLst>
                <a:ext uri="{FF2B5EF4-FFF2-40B4-BE49-F238E27FC236}">
                  <a16:creationId xmlns="" xmlns:a16="http://schemas.microsoft.com/office/drawing/2014/main" id="{98487493-BE6B-41C0-AD25-C05168D70270}"/>
                </a:ext>
              </a:extLst>
            </p:cNvPr>
            <p:cNvGrpSpPr/>
            <p:nvPr/>
          </p:nvGrpSpPr>
          <p:grpSpPr>
            <a:xfrm>
              <a:off x="182880" y="2015253"/>
              <a:ext cx="8922670" cy="3818820"/>
              <a:chOff x="-4389120" y="1301054"/>
              <a:chExt cx="11811698" cy="5055297"/>
            </a:xfrm>
          </p:grpSpPr>
          <p:grpSp>
            <p:nvGrpSpPr>
              <p:cNvPr id="29" name="群組 28">
                <a:extLst>
                  <a:ext uri="{FF2B5EF4-FFF2-40B4-BE49-F238E27FC236}">
                    <a16:creationId xmlns="" xmlns:a16="http://schemas.microsoft.com/office/drawing/2014/main" id="{75B90D6A-14B2-4961-AAE9-D88E204ADCDC}"/>
                  </a:ext>
                </a:extLst>
              </p:cNvPr>
              <p:cNvGrpSpPr/>
              <p:nvPr/>
            </p:nvGrpSpPr>
            <p:grpSpPr>
              <a:xfrm>
                <a:off x="-4389120" y="2961006"/>
                <a:ext cx="5905849" cy="3395345"/>
                <a:chOff x="-436228" y="997515"/>
                <a:chExt cx="9144000" cy="5256998"/>
              </a:xfrm>
            </p:grpSpPr>
            <p:pic>
              <p:nvPicPr>
                <p:cNvPr id="21" name="圖片 20">
                  <a:extLst>
                    <a:ext uri="{FF2B5EF4-FFF2-40B4-BE49-F238E27FC236}">
                      <a16:creationId xmlns="" xmlns:a16="http://schemas.microsoft.com/office/drawing/2014/main" id="{D977C42F-AD60-4254-A93E-F40506FA1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6228" y="997515"/>
                  <a:ext cx="9144000" cy="2585585"/>
                </a:xfrm>
                <a:prstGeom prst="rect">
                  <a:avLst/>
                </a:prstGeom>
              </p:spPr>
            </p:pic>
            <p:pic>
              <p:nvPicPr>
                <p:cNvPr id="23" name="圖片 22">
                  <a:extLst>
                    <a:ext uri="{FF2B5EF4-FFF2-40B4-BE49-F238E27FC236}">
                      <a16:creationId xmlns="" xmlns:a16="http://schemas.microsoft.com/office/drawing/2014/main" id="{786AD60E-60E7-4B98-81A5-187D28CBA3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6228" y="3583100"/>
                  <a:ext cx="9144000" cy="2671413"/>
                </a:xfrm>
                <a:prstGeom prst="rect">
                  <a:avLst/>
                </a:prstGeom>
              </p:spPr>
            </p:pic>
          </p:grpSp>
          <p:grpSp>
            <p:nvGrpSpPr>
              <p:cNvPr id="28" name="群組 27">
                <a:extLst>
                  <a:ext uri="{FF2B5EF4-FFF2-40B4-BE49-F238E27FC236}">
                    <a16:creationId xmlns="" xmlns:a16="http://schemas.microsoft.com/office/drawing/2014/main" id="{802EEA61-9923-4FF8-A258-9E6DCFAC38F8}"/>
                  </a:ext>
                </a:extLst>
              </p:cNvPr>
              <p:cNvGrpSpPr/>
              <p:nvPr/>
            </p:nvGrpSpPr>
            <p:grpSpPr>
              <a:xfrm>
                <a:off x="1516729" y="1301054"/>
                <a:ext cx="5905849" cy="5055297"/>
                <a:chOff x="-775281" y="1055283"/>
                <a:chExt cx="9144000" cy="7827094"/>
              </a:xfrm>
            </p:grpSpPr>
            <p:pic>
              <p:nvPicPr>
                <p:cNvPr id="25" name="圖片 24">
                  <a:extLst>
                    <a:ext uri="{FF2B5EF4-FFF2-40B4-BE49-F238E27FC236}">
                      <a16:creationId xmlns="" xmlns:a16="http://schemas.microsoft.com/office/drawing/2014/main" id="{C97B7ABE-0F3A-4E98-B2B4-434440448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5281" y="1055283"/>
                  <a:ext cx="9144000" cy="2491135"/>
                </a:xfrm>
                <a:prstGeom prst="rect">
                  <a:avLst/>
                </a:prstGeom>
              </p:spPr>
            </p:pic>
            <p:pic>
              <p:nvPicPr>
                <p:cNvPr id="27" name="圖片 26">
                  <a:extLst>
                    <a:ext uri="{FF2B5EF4-FFF2-40B4-BE49-F238E27FC236}">
                      <a16:creationId xmlns="" xmlns:a16="http://schemas.microsoft.com/office/drawing/2014/main" id="{7D8B624C-3BF2-4994-8768-69B25CDDE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5281" y="3546418"/>
                  <a:ext cx="9144000" cy="5335959"/>
                </a:xfrm>
                <a:prstGeom prst="rect">
                  <a:avLst/>
                </a:prstGeom>
              </p:spPr>
            </p:pic>
          </p:grpSp>
        </p:grpSp>
        <p:pic>
          <p:nvPicPr>
            <p:cNvPr id="32" name="圖片 31">
              <a:extLst>
                <a:ext uri="{FF2B5EF4-FFF2-40B4-BE49-F238E27FC236}">
                  <a16:creationId xmlns="" xmlns:a16="http://schemas.microsoft.com/office/drawing/2014/main" id="{5ED14E47-8D60-49BD-83AF-F222A5D3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0" y="1699267"/>
              <a:ext cx="2564194" cy="1489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768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Conclusion</a:t>
            </a:r>
            <a:endParaRPr lang="zh-TW" altLang="en-US" sz="2400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8F1304B4-5785-4A0B-B8DE-C92CE88F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="" xmlns:a16="http://schemas.microsoft.com/office/drawing/2014/main" id="{0118F894-15A2-4BA4-812A-04AF7A6E39B9}"/>
              </a:ext>
            </a:extLst>
          </p:cNvPr>
          <p:cNvSpPr txBox="1"/>
          <p:nvPr/>
        </p:nvSpPr>
        <p:spPr>
          <a:xfrm>
            <a:off x="5977567" y="6489792"/>
            <a:ext cx="2800527" cy="276999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sz="12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( Figure adapted from Dr. Hsien-Sung Huang )</a:t>
            </a:r>
            <a:endParaRPr lang="zh-TW" altLang="en-US" sz="1200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="" xmlns:a16="http://schemas.microsoft.com/office/drawing/2014/main" id="{6B35266D-AB02-4EAE-855E-915E113DBD27}"/>
              </a:ext>
            </a:extLst>
          </p:cNvPr>
          <p:cNvGrpSpPr/>
          <p:nvPr/>
        </p:nvGrpSpPr>
        <p:grpSpPr>
          <a:xfrm>
            <a:off x="144010" y="874396"/>
            <a:ext cx="5886228" cy="5909174"/>
            <a:chOff x="144010" y="874395"/>
            <a:chExt cx="5886228" cy="5909174"/>
          </a:xfrm>
        </p:grpSpPr>
        <p:grpSp>
          <p:nvGrpSpPr>
            <p:cNvPr id="36" name="群組 35">
              <a:extLst>
                <a:ext uri="{FF2B5EF4-FFF2-40B4-BE49-F238E27FC236}">
                  <a16:creationId xmlns="" xmlns:a16="http://schemas.microsoft.com/office/drawing/2014/main" id="{350B0746-07DA-4E68-B7BC-6A40ADE6D446}"/>
                </a:ext>
              </a:extLst>
            </p:cNvPr>
            <p:cNvGrpSpPr/>
            <p:nvPr/>
          </p:nvGrpSpPr>
          <p:grpSpPr>
            <a:xfrm>
              <a:off x="213568" y="4800658"/>
              <a:ext cx="5733176" cy="1949355"/>
              <a:chOff x="213568" y="4834214"/>
              <a:chExt cx="5733176" cy="1949355"/>
            </a:xfrm>
          </p:grpSpPr>
          <p:pic>
            <p:nvPicPr>
              <p:cNvPr id="24" name="Picture 2">
                <a:extLst>
                  <a:ext uri="{FF2B5EF4-FFF2-40B4-BE49-F238E27FC236}">
                    <a16:creationId xmlns="" xmlns:a16="http://schemas.microsoft.com/office/drawing/2014/main" id="{00F1AAA7-FB69-43C9-89E2-F84B8AE9E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034"/>
              <a:stretch/>
            </p:blipFill>
            <p:spPr bwMode="auto">
              <a:xfrm>
                <a:off x="213568" y="4834214"/>
                <a:ext cx="5733176" cy="1949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矩形 36">
                <a:extLst>
                  <a:ext uri="{FF2B5EF4-FFF2-40B4-BE49-F238E27FC236}">
                    <a16:creationId xmlns="" xmlns:a16="http://schemas.microsoft.com/office/drawing/2014/main" id="{008B0D0A-B5D1-4B23-8DEF-50AE34B82710}"/>
                  </a:ext>
                </a:extLst>
              </p:cNvPr>
              <p:cNvSpPr/>
              <p:nvPr/>
            </p:nvSpPr>
            <p:spPr>
              <a:xfrm>
                <a:off x="2310535" y="5239011"/>
                <a:ext cx="1917516" cy="446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7"/>
                <a:endParaRPr lang="zh-TW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文字方塊 33">
                <a:extLst>
                  <a:ext uri="{FF2B5EF4-FFF2-40B4-BE49-F238E27FC236}">
                    <a16:creationId xmlns="" xmlns:a16="http://schemas.microsoft.com/office/drawing/2014/main" id="{78DD8DFF-B948-481A-9D46-8E028BBE0680}"/>
                  </a:ext>
                </a:extLst>
              </p:cNvPr>
              <p:cNvSpPr txBox="1"/>
              <p:nvPr/>
            </p:nvSpPr>
            <p:spPr>
              <a:xfrm>
                <a:off x="2186491" y="5161987"/>
                <a:ext cx="24577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77"/>
                <a:r>
                  <a:rPr lang="en-US" altLang="zh-TW" sz="11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Restoration of RBFOX3 or VAMP1</a:t>
                </a:r>
              </a:p>
              <a:p>
                <a:pPr defTabSz="457177"/>
                <a:r>
                  <a:rPr lang="en-US" altLang="zh-TW" sz="11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	or</a:t>
                </a:r>
              </a:p>
              <a:p>
                <a:pPr defTabSz="457177"/>
                <a:r>
                  <a:rPr lang="en-US" altLang="zh-TW" sz="11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Bumetanide (FDA-approved drug)</a:t>
                </a:r>
                <a:endParaRPr lang="zh-TW" altLang="en-US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群組 34">
              <a:extLst>
                <a:ext uri="{FF2B5EF4-FFF2-40B4-BE49-F238E27FC236}">
                  <a16:creationId xmlns="" xmlns:a16="http://schemas.microsoft.com/office/drawing/2014/main" id="{E2ABD0D1-21AC-4873-8671-5AB2D16F202D}"/>
                </a:ext>
              </a:extLst>
            </p:cNvPr>
            <p:cNvGrpSpPr/>
            <p:nvPr/>
          </p:nvGrpSpPr>
          <p:grpSpPr>
            <a:xfrm>
              <a:off x="157945" y="874395"/>
              <a:ext cx="5872293" cy="1887523"/>
              <a:chOff x="157945" y="949896"/>
              <a:chExt cx="5872293" cy="1887523"/>
            </a:xfrm>
          </p:grpSpPr>
          <p:grpSp>
            <p:nvGrpSpPr>
              <p:cNvPr id="6" name="群組 5">
                <a:extLst>
                  <a:ext uri="{FF2B5EF4-FFF2-40B4-BE49-F238E27FC236}">
                    <a16:creationId xmlns="" xmlns:a16="http://schemas.microsoft.com/office/drawing/2014/main" id="{751C18F7-EC48-41E5-82D0-C62E7EEF8165}"/>
                  </a:ext>
                </a:extLst>
              </p:cNvPr>
              <p:cNvGrpSpPr/>
              <p:nvPr/>
            </p:nvGrpSpPr>
            <p:grpSpPr>
              <a:xfrm>
                <a:off x="182880" y="1024929"/>
                <a:ext cx="5733176" cy="1737459"/>
                <a:chOff x="81791" y="1058485"/>
                <a:chExt cx="6845417" cy="2074527"/>
              </a:xfrm>
            </p:grpSpPr>
            <p:pic>
              <p:nvPicPr>
                <p:cNvPr id="17" name="Picture 2">
                  <a:extLst>
                    <a:ext uri="{FF2B5EF4-FFF2-40B4-BE49-F238E27FC236}">
                      <a16:creationId xmlns="" xmlns:a16="http://schemas.microsoft.com/office/drawing/2014/main" id="{A954AF2F-3E9C-4CE0-80EE-2543D8658F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139"/>
                <a:stretch/>
              </p:blipFill>
              <p:spPr bwMode="auto">
                <a:xfrm>
                  <a:off x="81791" y="1058485"/>
                  <a:ext cx="6845417" cy="20745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" name="矩形 4">
                  <a:extLst>
                    <a:ext uri="{FF2B5EF4-FFF2-40B4-BE49-F238E27FC236}">
                      <a16:creationId xmlns="" xmlns:a16="http://schemas.microsoft.com/office/drawing/2014/main" id="{A604CE37-7795-4EE1-A4BD-27ECFEF51A14}"/>
                    </a:ext>
                  </a:extLst>
                </p:cNvPr>
                <p:cNvSpPr/>
                <p:nvPr/>
              </p:nvSpPr>
              <p:spPr>
                <a:xfrm>
                  <a:off x="820371" y="1744909"/>
                  <a:ext cx="152752" cy="580415"/>
                </a:xfrm>
                <a:prstGeom prst="rect">
                  <a:avLst/>
                </a:prstGeom>
                <a:solidFill>
                  <a:srgbClr val="FFDF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77"/>
                  <a:endParaRPr lang="zh-TW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="" xmlns:a16="http://schemas.microsoft.com/office/drawing/2014/main" id="{6569414A-9F56-4B68-8981-DCEA2C38CC06}"/>
                    </a:ext>
                  </a:extLst>
                </p:cNvPr>
                <p:cNvSpPr/>
                <p:nvPr/>
              </p:nvSpPr>
              <p:spPr>
                <a:xfrm>
                  <a:off x="721453" y="2003572"/>
                  <a:ext cx="187003" cy="321752"/>
                </a:xfrm>
                <a:prstGeom prst="rect">
                  <a:avLst/>
                </a:prstGeom>
                <a:solidFill>
                  <a:srgbClr val="FFDF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77"/>
                  <a:endParaRPr lang="zh-TW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="" xmlns:a16="http://schemas.microsoft.com/office/drawing/2014/main" id="{DB566266-19AB-46E7-AAC2-9C7FD7143057}"/>
                    </a:ext>
                  </a:extLst>
                </p:cNvPr>
                <p:cNvSpPr/>
                <p:nvPr/>
              </p:nvSpPr>
              <p:spPr>
                <a:xfrm>
                  <a:off x="5561901" y="1248204"/>
                  <a:ext cx="302004" cy="6858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77"/>
                  <a:endParaRPr lang="zh-TW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" name="矩形 6">
                <a:extLst>
                  <a:ext uri="{FF2B5EF4-FFF2-40B4-BE49-F238E27FC236}">
                    <a16:creationId xmlns="" xmlns:a16="http://schemas.microsoft.com/office/drawing/2014/main" id="{8C78EACC-ADF6-4735-BF82-87FE54AD0639}"/>
                  </a:ext>
                </a:extLst>
              </p:cNvPr>
              <p:cNvSpPr/>
              <p:nvPr/>
            </p:nvSpPr>
            <p:spPr>
              <a:xfrm>
                <a:off x="157945" y="949896"/>
                <a:ext cx="5872293" cy="18875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7"/>
                <a:endParaRPr lang="zh-TW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170" name="Picture 2">
              <a:extLst>
                <a:ext uri="{FF2B5EF4-FFF2-40B4-BE49-F238E27FC236}">
                  <a16:creationId xmlns="" xmlns:a16="http://schemas.microsoft.com/office/drawing/2014/main" id="{E954D780-820B-4649-849D-822081DB48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74"/>
            <a:stretch/>
          </p:blipFill>
          <p:spPr bwMode="auto">
            <a:xfrm>
              <a:off x="178615" y="2892724"/>
              <a:ext cx="5733176" cy="174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9B074431-C66D-4AD5-95E3-313D49D41BE3}"/>
                </a:ext>
              </a:extLst>
            </p:cNvPr>
            <p:cNvSpPr/>
            <p:nvPr/>
          </p:nvSpPr>
          <p:spPr>
            <a:xfrm>
              <a:off x="144010" y="2795785"/>
              <a:ext cx="5872293" cy="39877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/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0" name="圖形 9" descr="關閉 以實心填滿">
              <a:extLst>
                <a:ext uri="{FF2B5EF4-FFF2-40B4-BE49-F238E27FC236}">
                  <a16:creationId xmlns="" xmlns:a16="http://schemas.microsoft.com/office/drawing/2014/main" id="{49A69211-5E57-45A1-9187-93235E5D2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0107" y="3293299"/>
              <a:ext cx="608201" cy="608201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="" xmlns:a16="http://schemas.microsoft.com/office/drawing/2014/main" id="{EA029006-A9E2-4781-B6FE-A86BE7CE2F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64" y="4501903"/>
              <a:ext cx="2033717" cy="39726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="" xmlns:a16="http://schemas.microsoft.com/office/drawing/2014/main" id="{AD3E2F71-9606-4552-96E3-12992E41B0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5837" y="4599012"/>
              <a:ext cx="672025" cy="58966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文字方塊 41">
              <a:extLst>
                <a:ext uri="{FF2B5EF4-FFF2-40B4-BE49-F238E27FC236}">
                  <a16:creationId xmlns="" xmlns:a16="http://schemas.microsoft.com/office/drawing/2014/main" id="{D6C9B4DF-47AA-455E-B0B7-DF6EFEF00F8E}"/>
                </a:ext>
              </a:extLst>
            </p:cNvPr>
            <p:cNvSpPr txBox="1"/>
            <p:nvPr/>
          </p:nvSpPr>
          <p:spPr>
            <a:xfrm>
              <a:off x="4343014" y="4619560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77"/>
              <a:r>
                <a:rPr lang="en-US" altLang="zh-TW" sz="11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excitability</a:t>
              </a:r>
              <a:endParaRPr lang="zh-TW" alt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群組 44">
              <a:extLst>
                <a:ext uri="{FF2B5EF4-FFF2-40B4-BE49-F238E27FC236}">
                  <a16:creationId xmlns="" xmlns:a16="http://schemas.microsoft.com/office/drawing/2014/main" id="{ABFE8AA8-1867-4E44-B78F-216B258F00E8}"/>
                </a:ext>
              </a:extLst>
            </p:cNvPr>
            <p:cNvGrpSpPr/>
            <p:nvPr/>
          </p:nvGrpSpPr>
          <p:grpSpPr>
            <a:xfrm>
              <a:off x="4980258" y="4473953"/>
              <a:ext cx="306420" cy="511728"/>
              <a:chOff x="6387079" y="3118211"/>
              <a:chExt cx="306420" cy="511728"/>
            </a:xfrm>
          </p:grpSpPr>
          <p:pic>
            <p:nvPicPr>
              <p:cNvPr id="43" name="Picture 2">
                <a:extLst>
                  <a:ext uri="{FF2B5EF4-FFF2-40B4-BE49-F238E27FC236}">
                    <a16:creationId xmlns="" xmlns:a16="http://schemas.microsoft.com/office/drawing/2014/main" id="{B5000C15-3512-4F34-8F45-AA6FD55863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CFFFD"/>
                  </a:clrFrom>
                  <a:clrTo>
                    <a:srgbClr val="FCFFFD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863" t="63522" r="16261" b="24149"/>
              <a:stretch/>
            </p:blipFill>
            <p:spPr bwMode="auto">
              <a:xfrm flipV="1">
                <a:off x="6471178" y="3118211"/>
                <a:ext cx="222321" cy="511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矩形 43">
                <a:extLst>
                  <a:ext uri="{FF2B5EF4-FFF2-40B4-BE49-F238E27FC236}">
                    <a16:creationId xmlns="" xmlns:a16="http://schemas.microsoft.com/office/drawing/2014/main" id="{66D0BA46-141C-43A5-9369-27568424541E}"/>
                  </a:ext>
                </a:extLst>
              </p:cNvPr>
              <p:cNvSpPr/>
              <p:nvPr/>
            </p:nvSpPr>
            <p:spPr>
              <a:xfrm rot="1629589">
                <a:off x="6387079" y="3149707"/>
                <a:ext cx="124151" cy="121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7"/>
                <a:endParaRPr lang="zh-TW" altLang="en-US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1042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367638"/>
            <a:ext cx="8922670" cy="1325563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Acknowledgements</a:t>
            </a:r>
            <a:endParaRPr lang="zh-TW" altLang="en-US" sz="2400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8F1304B4-5785-4A0B-B8DE-C92CE88F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55EA10C-030C-4253-B370-9D26B7626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2" y="2147341"/>
            <a:ext cx="5145568" cy="38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形 13">
            <a:extLst>
              <a:ext uri="{FF2B5EF4-FFF2-40B4-BE49-F238E27FC236}">
                <a16:creationId xmlns="" xmlns:a16="http://schemas.microsoft.com/office/drawing/2014/main" id="{6E5FFAE2-8D5E-4327-9737-F275FADD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8274" y="1156558"/>
            <a:ext cx="1639279" cy="8400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59B0DBBD-16D3-4F4D-90F8-E7840A77AD78}"/>
              </a:ext>
            </a:extLst>
          </p:cNvPr>
          <p:cNvSpPr txBox="1"/>
          <p:nvPr/>
        </p:nvSpPr>
        <p:spPr>
          <a:xfrm>
            <a:off x="595619" y="882423"/>
            <a:ext cx="184709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457177"/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D02A5B17-3505-436D-9F48-D3FD423AA6AD}"/>
              </a:ext>
            </a:extLst>
          </p:cNvPr>
          <p:cNvSpPr txBox="1"/>
          <p:nvPr/>
        </p:nvSpPr>
        <p:spPr>
          <a:xfrm>
            <a:off x="281031" y="513092"/>
            <a:ext cx="3997354" cy="654986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National Taiwan University:</a:t>
            </a:r>
          </a:p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	Dr. Hsien-Sung Huang (</a:t>
            </a:r>
            <a:r>
              <a: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黃憲松教授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)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0532C550-EDD6-475A-BFF4-78A77F7F2B3E}"/>
              </a:ext>
            </a:extLst>
          </p:cNvPr>
          <p:cNvSpPr txBox="1"/>
          <p:nvPr/>
        </p:nvSpPr>
        <p:spPr>
          <a:xfrm>
            <a:off x="5406001" y="3209148"/>
            <a:ext cx="3699545" cy="654986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National Yang Ming Chiao Tung University:</a:t>
            </a:r>
          </a:p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	Dr. Cheng-Chang Lien (</a:t>
            </a:r>
            <a:r>
              <a: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連正章教授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)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1B9A2126-77A3-48FD-BEF1-C778B9EE5222}"/>
              </a:ext>
            </a:extLst>
          </p:cNvPr>
          <p:cNvSpPr txBox="1"/>
          <p:nvPr/>
        </p:nvSpPr>
        <p:spPr>
          <a:xfrm>
            <a:off x="5406002" y="4648858"/>
            <a:ext cx="3699545" cy="654986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Academia </a:t>
            </a:r>
            <a:r>
              <a:rPr lang="en-US" altLang="zh-TW" dirty="0" err="1">
                <a:solidFill>
                  <a:prstClr val="black"/>
                </a:solidFill>
                <a:latin typeface="Franklin Gothic Medium Cond" panose="020B0606030402020204" pitchFamily="34" charset="0"/>
              </a:rPr>
              <a:t>Sinica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:</a:t>
            </a:r>
          </a:p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	Dr. Yi-</a:t>
            </a:r>
            <a:r>
              <a:rPr lang="en-US" altLang="zh-TW" dirty="0" err="1">
                <a:solidFill>
                  <a:prstClr val="black"/>
                </a:solidFill>
                <a:latin typeface="Franklin Gothic Medium Cond" panose="020B0606030402020204" pitchFamily="34" charset="0"/>
              </a:rPr>
              <a:t>Shuian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 Huang (</a:t>
            </a:r>
            <a:r>
              <a: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黃怡萱研究員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)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id="{F317AE1F-5C13-45BF-B9C7-F35619881D77}"/>
              </a:ext>
            </a:extLst>
          </p:cNvPr>
          <p:cNvSpPr txBox="1"/>
          <p:nvPr/>
        </p:nvSpPr>
        <p:spPr>
          <a:xfrm>
            <a:off x="5423488" y="508855"/>
            <a:ext cx="3997354" cy="936313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National Taiwan University:</a:t>
            </a:r>
          </a:p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	Dr. Susan </a:t>
            </a:r>
            <a:r>
              <a:rPr lang="en-US" altLang="zh-TW" dirty="0" err="1">
                <a:solidFill>
                  <a:prstClr val="black"/>
                </a:solidFill>
                <a:latin typeface="Franklin Gothic Medium Cond" panose="020B0606030402020204" pitchFamily="34" charset="0"/>
              </a:rPr>
              <a:t>Shur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-Fen </a:t>
            </a:r>
            <a:r>
              <a:rPr lang="en-US" altLang="zh-TW" dirty="0" err="1">
                <a:solidFill>
                  <a:prstClr val="black"/>
                </a:solidFill>
                <a:latin typeface="Franklin Gothic Medium Cond" panose="020B0606030402020204" pitchFamily="34" charset="0"/>
              </a:rPr>
              <a:t>Gau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 (</a:t>
            </a:r>
            <a:r>
              <a: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高淑芬教授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)</a:t>
            </a:r>
          </a:p>
          <a:p>
            <a:pPr defTabSz="457177"/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	Dr. Hsiang-Po Huang</a:t>
            </a:r>
            <a:r>
              <a:rPr lang="zh-TW" altLang="en-US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(</a:t>
            </a:r>
            <a:r>
              <a: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黃祥博副教授</a:t>
            </a:r>
            <a:r>
              <a:rPr lang="en-US" altLang="zh-TW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6C2BE48F-E5A5-4ED7-9DA3-3B4D5DC4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44" y="1156557"/>
            <a:ext cx="807178" cy="80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FD7E4DDA-4BEA-47B5-A0C5-F9A2376A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32" y="1388807"/>
            <a:ext cx="2305124" cy="17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="" xmlns:a16="http://schemas.microsoft.com/office/drawing/2014/main" id="{B9B376EA-92B6-4707-9688-4E7036111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58" y="3797266"/>
            <a:ext cx="807596" cy="80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CA36600A-2B55-4CBA-B662-7D0D893A2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58" y="5210865"/>
            <a:ext cx="596740" cy="795653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CB1906B8-C3BB-4286-A9F1-0DB5C6DC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7" y="6190124"/>
            <a:ext cx="5142457" cy="5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44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="" xmlns:a16="http://schemas.microsoft.com/office/drawing/2014/main" id="{9DA32230-3CAD-495B-B1A3-69D2C684C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56" y="4748311"/>
            <a:ext cx="3135683" cy="207372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Cell-type-specific deletion of </a:t>
            </a:r>
            <a:r>
              <a:rPr lang="en-US" altLang="zh-TW" sz="2400" i="1" dirty="0"/>
              <a:t>Rbfox3</a:t>
            </a:r>
            <a:r>
              <a:rPr lang="en-US" altLang="zh-TW" sz="2400" dirty="0"/>
              <a:t> in the hippocampal dentate gyrus</a:t>
            </a:r>
            <a:endParaRPr lang="zh-TW" altLang="en-US" sz="2400" dirty="0"/>
          </a:p>
        </p:txBody>
      </p:sp>
      <p:pic>
        <p:nvPicPr>
          <p:cNvPr id="44" name="內容版面配置區 43">
            <a:extLst>
              <a:ext uri="{FF2B5EF4-FFF2-40B4-BE49-F238E27FC236}">
                <a16:creationId xmlns="" xmlns:a16="http://schemas.microsoft.com/office/drawing/2014/main" id="{7FBF479F-DCF7-4000-B862-B98908B61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27" y="1130451"/>
            <a:ext cx="4582958" cy="5708360"/>
          </a:xfrm>
        </p:spPr>
      </p:pic>
      <p:sp>
        <p:nvSpPr>
          <p:cNvPr id="45" name="投影片編號版面配置區 44">
            <a:extLst>
              <a:ext uri="{FF2B5EF4-FFF2-40B4-BE49-F238E27FC236}">
                <a16:creationId xmlns="" xmlns:a16="http://schemas.microsoft.com/office/drawing/2014/main" id="{2D5BE267-C1EF-4210-A676-09432344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="" xmlns:a16="http://schemas.microsoft.com/office/drawing/2014/main" id="{93C83B52-B8A1-4667-8D6F-A20FD9B7EC1A}"/>
              </a:ext>
            </a:extLst>
          </p:cNvPr>
          <p:cNvSpPr txBox="1"/>
          <p:nvPr/>
        </p:nvSpPr>
        <p:spPr>
          <a:xfrm>
            <a:off x="109057" y="3510858"/>
            <a:ext cx="2638338" cy="215444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sz="8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Mukherjee, A., &amp; </a:t>
            </a:r>
            <a:r>
              <a:rPr lang="en-US" altLang="zh-TW" sz="800" dirty="0" err="1">
                <a:solidFill>
                  <a:prstClr val="black"/>
                </a:solidFill>
                <a:latin typeface="Franklin Gothic Medium Cond" panose="020B0606030402020204" pitchFamily="34" charset="0"/>
              </a:rPr>
              <a:t>Nongthomba</a:t>
            </a:r>
            <a:r>
              <a:rPr lang="en-US" altLang="zh-TW" sz="8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, U. (2023).</a:t>
            </a:r>
            <a:endParaRPr lang="zh-TW" altLang="en-US" sz="800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83040C9C-ABEF-422E-A350-954AC62E5AA3}"/>
              </a:ext>
            </a:extLst>
          </p:cNvPr>
          <p:cNvSpPr/>
          <p:nvPr/>
        </p:nvSpPr>
        <p:spPr>
          <a:xfrm>
            <a:off x="109058" y="1273064"/>
            <a:ext cx="4110605" cy="24532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 dirty="0">
              <a:solidFill>
                <a:prstClr val="white"/>
              </a:solidFill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="" xmlns:a16="http://schemas.microsoft.com/office/drawing/2014/main" id="{CBFFF1E4-7031-4171-93B1-F6741DA28433}"/>
              </a:ext>
            </a:extLst>
          </p:cNvPr>
          <p:cNvGrpSpPr/>
          <p:nvPr/>
        </p:nvGrpSpPr>
        <p:grpSpPr>
          <a:xfrm>
            <a:off x="196503" y="1350357"/>
            <a:ext cx="3935712" cy="2214714"/>
            <a:chOff x="-1438013" y="427842"/>
            <a:chExt cx="5819164" cy="3274574"/>
          </a:xfrm>
        </p:grpSpPr>
        <p:pic>
          <p:nvPicPr>
            <p:cNvPr id="63" name="Picture 4">
              <a:extLst>
                <a:ext uri="{FF2B5EF4-FFF2-40B4-BE49-F238E27FC236}">
                  <a16:creationId xmlns="" xmlns:a16="http://schemas.microsoft.com/office/drawing/2014/main" id="{E1C89F3D-F87F-4FF7-998D-7F747020DA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8" t="51487" r="1415" b="1796"/>
            <a:stretch/>
          </p:blipFill>
          <p:spPr bwMode="auto">
            <a:xfrm>
              <a:off x="1428226" y="427842"/>
              <a:ext cx="2952925" cy="3203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="" xmlns:a16="http://schemas.microsoft.com/office/drawing/2014/main" id="{EE060FB9-7ECB-4539-8777-0B216736B3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8" t="956" r="1415" b="51296"/>
            <a:stretch/>
          </p:blipFill>
          <p:spPr bwMode="auto">
            <a:xfrm>
              <a:off x="-1438013" y="427842"/>
              <a:ext cx="2952925" cy="3274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文字方塊 65">
            <a:extLst>
              <a:ext uri="{FF2B5EF4-FFF2-40B4-BE49-F238E27FC236}">
                <a16:creationId xmlns="" xmlns:a16="http://schemas.microsoft.com/office/drawing/2014/main" id="{14016712-DA3D-4029-882C-A688698A2734}"/>
              </a:ext>
            </a:extLst>
          </p:cNvPr>
          <p:cNvSpPr txBox="1"/>
          <p:nvPr/>
        </p:nvSpPr>
        <p:spPr>
          <a:xfrm>
            <a:off x="8364" y="3837037"/>
            <a:ext cx="4370618" cy="1077218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Wang HY, Hsieh PF, </a:t>
            </a:r>
            <a:r>
              <a:rPr lang="en-US" altLang="zh-TW" sz="800" b="1" dirty="0">
                <a:solidFill>
                  <a:srgbClr val="1B1B1B"/>
                </a:solidFill>
                <a:latin typeface="Arial" panose="020B0604020202020204" pitchFamily="34" charset="0"/>
              </a:rPr>
              <a:t>Huang DF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, Chin PS, Chou CH, Tung CC, Chen SY, Lee LJ, </a:t>
            </a:r>
            <a:r>
              <a:rPr lang="en-US" altLang="zh-TW" sz="800" dirty="0" err="1">
                <a:solidFill>
                  <a:srgbClr val="1B1B1B"/>
                </a:solidFill>
                <a:latin typeface="Arial" panose="020B0604020202020204" pitchFamily="34" charset="0"/>
              </a:rPr>
              <a:t>Gau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 SS, </a:t>
            </a:r>
            <a:r>
              <a:rPr lang="en-US" altLang="zh-TW" sz="800" b="1" dirty="0">
                <a:solidFill>
                  <a:srgbClr val="1B1B1B"/>
                </a:solidFill>
                <a:latin typeface="Arial" panose="020B0604020202020204" pitchFamily="34" charset="0"/>
              </a:rPr>
              <a:t>Huang HS. 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(2015) </a:t>
            </a:r>
          </a:p>
          <a:p>
            <a:pPr defTabSz="457177"/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RBFOX3/</a:t>
            </a:r>
            <a:r>
              <a:rPr lang="en-US" altLang="zh-TW" sz="800" dirty="0" err="1">
                <a:solidFill>
                  <a:srgbClr val="1B1B1B"/>
                </a:solidFill>
                <a:latin typeface="Arial" panose="020B0604020202020204" pitchFamily="34" charset="0"/>
              </a:rPr>
              <a:t>NeuN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 is required for </a:t>
            </a:r>
            <a:r>
              <a:rPr lang="en-US" altLang="zh-TW" sz="800" u="sng" dirty="0">
                <a:solidFill>
                  <a:srgbClr val="1B1B1B"/>
                </a:solidFill>
                <a:latin typeface="Arial" panose="020B0604020202020204" pitchFamily="34" charset="0"/>
              </a:rPr>
              <a:t>hippocampal circuit balance and function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.</a:t>
            </a:r>
            <a:r>
              <a:rPr lang="en-US" altLang="zh-TW" sz="800" i="1" dirty="0">
                <a:solidFill>
                  <a:srgbClr val="1B1B1B"/>
                </a:solidFill>
                <a:latin typeface="Arial" panose="020B0604020202020204" pitchFamily="34" charset="0"/>
              </a:rPr>
              <a:t> </a:t>
            </a:r>
            <a:r>
              <a:rPr lang="en-US" altLang="zh-TW" sz="800" b="1" i="1" dirty="0">
                <a:solidFill>
                  <a:srgbClr val="1B1B1B"/>
                </a:solidFill>
                <a:latin typeface="Arial" panose="020B0604020202020204" pitchFamily="34" charset="0"/>
              </a:rPr>
              <a:t>Scientific Reports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.</a:t>
            </a:r>
          </a:p>
          <a:p>
            <a:pPr defTabSz="457177"/>
            <a:endParaRPr lang="en-US" altLang="zh-TW" sz="800" dirty="0">
              <a:solidFill>
                <a:srgbClr val="1B1B1B"/>
              </a:solidFill>
              <a:latin typeface="Arial" panose="020B0604020202020204" pitchFamily="34" charset="0"/>
            </a:endParaRPr>
          </a:p>
          <a:p>
            <a:pPr defTabSz="457177"/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Lin YS, Wang HY, </a:t>
            </a:r>
            <a:r>
              <a:rPr lang="en-US" altLang="zh-TW" sz="800" b="1" dirty="0">
                <a:solidFill>
                  <a:srgbClr val="1B1B1B"/>
                </a:solidFill>
                <a:latin typeface="Arial" panose="020B0604020202020204" pitchFamily="34" charset="0"/>
              </a:rPr>
              <a:t>Huang DF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, Hsieh PF, Lin MY, Chou CH, Wu IJ, Huang GJ, </a:t>
            </a:r>
            <a:r>
              <a:rPr lang="en-US" altLang="zh-TW" sz="800" dirty="0" err="1">
                <a:solidFill>
                  <a:srgbClr val="1B1B1B"/>
                </a:solidFill>
                <a:latin typeface="Arial" panose="020B0604020202020204" pitchFamily="34" charset="0"/>
              </a:rPr>
              <a:t>Gau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 SS, </a:t>
            </a:r>
            <a:r>
              <a:rPr lang="en-US" altLang="zh-TW" sz="800" b="1" dirty="0">
                <a:solidFill>
                  <a:srgbClr val="1B1B1B"/>
                </a:solidFill>
                <a:latin typeface="Arial" panose="020B0604020202020204" pitchFamily="34" charset="0"/>
              </a:rPr>
              <a:t>Huang HS. 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(2016) </a:t>
            </a:r>
          </a:p>
          <a:p>
            <a:pPr defTabSz="457177"/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Neuronal Splicing Regulator RBFOX3 (</a:t>
            </a:r>
            <a:r>
              <a:rPr lang="en-US" altLang="zh-TW" sz="800" dirty="0" err="1">
                <a:solidFill>
                  <a:srgbClr val="1B1B1B"/>
                </a:solidFill>
                <a:latin typeface="Arial" panose="020B0604020202020204" pitchFamily="34" charset="0"/>
              </a:rPr>
              <a:t>NeuN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) Regulates </a:t>
            </a:r>
            <a:r>
              <a:rPr lang="en-US" altLang="zh-TW" sz="800" u="sng" dirty="0">
                <a:solidFill>
                  <a:srgbClr val="1B1B1B"/>
                </a:solidFill>
                <a:latin typeface="Arial" panose="020B0604020202020204" pitchFamily="34" charset="0"/>
              </a:rPr>
              <a:t>Adult Hippocampal Neurogenesis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 and </a:t>
            </a:r>
            <a:r>
              <a:rPr lang="en-US" altLang="zh-TW" sz="800" u="sng" dirty="0">
                <a:solidFill>
                  <a:srgbClr val="1B1B1B"/>
                </a:solidFill>
                <a:latin typeface="Arial" panose="020B0604020202020204" pitchFamily="34" charset="0"/>
              </a:rPr>
              <a:t>Synaptogenesis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. </a:t>
            </a:r>
            <a:r>
              <a:rPr lang="en-US" altLang="zh-TW" sz="800" b="1" i="1" dirty="0">
                <a:solidFill>
                  <a:srgbClr val="1B1B1B"/>
                </a:solidFill>
                <a:latin typeface="Arial" panose="020B0604020202020204" pitchFamily="34" charset="0"/>
              </a:rPr>
              <a:t>PLOS ONE</a:t>
            </a:r>
            <a:r>
              <a:rPr lang="en-US" altLang="zh-TW" sz="800" dirty="0">
                <a:solidFill>
                  <a:srgbClr val="1B1B1B"/>
                </a:solidFill>
                <a:latin typeface="Arial" panose="020B0604020202020204" pitchFamily="34" charset="0"/>
              </a:rPr>
              <a:t>.</a:t>
            </a:r>
            <a:endParaRPr lang="zh-TW" alt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4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Selective deletion of </a:t>
            </a:r>
            <a:r>
              <a:rPr lang="en-US" altLang="zh-TW" sz="2400" i="1" dirty="0"/>
              <a:t>Rbfox3</a:t>
            </a:r>
            <a:r>
              <a:rPr lang="en-US" altLang="zh-TW" sz="2400" dirty="0"/>
              <a:t> in GABAergic but not glutamatergic neurons causes spontaneous seizures and higher mortality in mice</a:t>
            </a:r>
            <a:endParaRPr lang="zh-TW" altLang="en-US" sz="24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86CB538E-EE03-4298-8ADC-199E32D0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B3A361A2-6510-4913-A8F8-5957FAD3DA8D}"/>
              </a:ext>
            </a:extLst>
          </p:cNvPr>
          <p:cNvGrpSpPr/>
          <p:nvPr/>
        </p:nvGrpSpPr>
        <p:grpSpPr>
          <a:xfrm>
            <a:off x="2958912" y="4840653"/>
            <a:ext cx="2262368" cy="1665681"/>
            <a:chOff x="8856956" y="3649212"/>
            <a:chExt cx="2262368" cy="1665681"/>
          </a:xfrm>
        </p:grpSpPr>
        <p:pic>
          <p:nvPicPr>
            <p:cNvPr id="6" name="pnas.2203632119.sm01">
              <a:hlinkClick r:id="" action="ppaction://media"/>
              <a:extLst>
                <a:ext uri="{FF2B5EF4-FFF2-40B4-BE49-F238E27FC236}">
                  <a16:creationId xmlns="" xmlns:a16="http://schemas.microsoft.com/office/drawing/2014/main" id="{D64A15D4-7302-4CA8-B019-916D2235F223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8918446" y="3710352"/>
              <a:ext cx="2139388" cy="1604541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="" xmlns:a16="http://schemas.microsoft.com/office/drawing/2014/main" id="{0C9C1F11-7844-49E7-BFF9-66725B2B0A64}"/>
                </a:ext>
              </a:extLst>
            </p:cNvPr>
            <p:cNvSpPr txBox="1"/>
            <p:nvPr/>
          </p:nvSpPr>
          <p:spPr>
            <a:xfrm>
              <a:off x="10662661" y="3657818"/>
              <a:ext cx="456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77"/>
              <a:r>
                <a:rPr lang="en-US" altLang="zh-TW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</a:t>
              </a:r>
              <a:endPara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BD3316A8-5F03-4E51-A679-F1577DBF6D5F}"/>
                </a:ext>
              </a:extLst>
            </p:cNvPr>
            <p:cNvSpPr txBox="1"/>
            <p:nvPr/>
          </p:nvSpPr>
          <p:spPr>
            <a:xfrm>
              <a:off x="8856956" y="3649212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77"/>
              <a:r>
                <a:rPr lang="en-US" altLang="zh-TW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Ctrl</a:t>
              </a:r>
              <a:endPara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="" xmlns:a16="http://schemas.microsoft.com/office/drawing/2014/main" id="{DC2C403D-0029-4C34-B9E1-F30BF5CCEDCD}"/>
              </a:ext>
            </a:extLst>
          </p:cNvPr>
          <p:cNvGrpSpPr/>
          <p:nvPr/>
        </p:nvGrpSpPr>
        <p:grpSpPr>
          <a:xfrm>
            <a:off x="343949" y="1184428"/>
            <a:ext cx="8456103" cy="4933625"/>
            <a:chOff x="151002" y="1343818"/>
            <a:chExt cx="8841995" cy="5158770"/>
          </a:xfrm>
        </p:grpSpPr>
        <p:pic>
          <p:nvPicPr>
            <p:cNvPr id="17" name="圖片 16">
              <a:extLst>
                <a:ext uri="{FF2B5EF4-FFF2-40B4-BE49-F238E27FC236}">
                  <a16:creationId xmlns="" xmlns:a16="http://schemas.microsoft.com/office/drawing/2014/main" id="{B81C862D-AD11-4A29-89EE-3CE079C4B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865"/>
            <a:stretch/>
          </p:blipFill>
          <p:spPr>
            <a:xfrm>
              <a:off x="151002" y="1343818"/>
              <a:ext cx="2399249" cy="51587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="" xmlns:a16="http://schemas.microsoft.com/office/drawing/2014/main" id="{8956EDC1-ED25-4587-9A9C-F0A9B9B37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75"/>
            <a:stretch/>
          </p:blipFill>
          <p:spPr>
            <a:xfrm>
              <a:off x="5595457" y="1343818"/>
              <a:ext cx="3397540" cy="51587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5B49F556-5CB0-4FD0-A861-DD4D0790B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2" t="53958" r="47059" b="22788"/>
            <a:stretch/>
          </p:blipFill>
          <p:spPr>
            <a:xfrm>
              <a:off x="4072855" y="4127385"/>
              <a:ext cx="937738" cy="103950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="" xmlns:a16="http://schemas.microsoft.com/office/drawing/2014/main" id="{5E2CB82E-56EA-4DD9-975E-7F69B9197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5" r="38425" b="46746"/>
            <a:stretch/>
          </p:blipFill>
          <p:spPr>
            <a:xfrm>
              <a:off x="2550252" y="1380143"/>
              <a:ext cx="3045205" cy="274724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="" xmlns:a16="http://schemas.microsoft.com/office/drawing/2014/main" id="{48D2662F-CC7A-4A55-8515-130BD03EA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5" t="53958" r="59298" b="22788"/>
            <a:stretch/>
          </p:blipFill>
          <p:spPr>
            <a:xfrm>
              <a:off x="2789423" y="4127385"/>
              <a:ext cx="1039511" cy="1039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3321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Increased evoked postsynaptic potential (</a:t>
            </a:r>
            <a:r>
              <a:rPr lang="en-US" altLang="zh-TW" sz="2400" dirty="0" err="1"/>
              <a:t>ePSP</a:t>
            </a:r>
            <a:r>
              <a:rPr lang="en-US" altLang="zh-TW" sz="2400" dirty="0"/>
              <a:t>) in hippocampal granule cells following selective deletion of </a:t>
            </a:r>
            <a:r>
              <a:rPr lang="en-US" altLang="zh-TW" sz="2400" i="1" dirty="0"/>
              <a:t>Rbfox3</a:t>
            </a:r>
            <a:r>
              <a:rPr lang="en-US" altLang="zh-TW" sz="2400" dirty="0"/>
              <a:t> in GABAergic neurons</a:t>
            </a:r>
            <a:endParaRPr lang="zh-TW" altLang="en-US" sz="2400" dirty="0"/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="" xmlns:a16="http://schemas.microsoft.com/office/drawing/2014/main" id="{84DDCEA0-886F-4107-B2C5-28D50DBC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E0383222-768F-4C15-A0DB-4CFD3DB14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19" b="42159"/>
          <a:stretch/>
        </p:blipFill>
        <p:spPr>
          <a:xfrm>
            <a:off x="239087" y="1112332"/>
            <a:ext cx="2546057" cy="293456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6E2A8956-E8FE-4E65-BD72-AD92EEB1F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1" r="71491"/>
          <a:stretch/>
        </p:blipFill>
        <p:spPr>
          <a:xfrm>
            <a:off x="239086" y="4194495"/>
            <a:ext cx="2470558" cy="213894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9A2D47AB-5D31-489F-9ECC-AA0DCF0D2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8" b="42159"/>
          <a:stretch/>
        </p:blipFill>
        <p:spPr>
          <a:xfrm>
            <a:off x="2902589" y="1112332"/>
            <a:ext cx="3015841" cy="2934567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9E7B730C-CDE2-40DD-B7F1-94296B9E2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8" t="57841" b="4050"/>
          <a:stretch/>
        </p:blipFill>
        <p:spPr>
          <a:xfrm>
            <a:off x="3126995" y="4901640"/>
            <a:ext cx="2791434" cy="193341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="" xmlns:a16="http://schemas.microsoft.com/office/drawing/2014/main" id="{61975DC9-A9A4-4BB0-905D-E8300345F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69601" r="32285" b="3550"/>
          <a:stretch/>
        </p:blipFill>
        <p:spPr>
          <a:xfrm>
            <a:off x="3239199" y="4194495"/>
            <a:ext cx="2531797" cy="10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4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11E7E5C5-0C92-4736-B875-B70F56C4B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8"/>
          <a:stretch/>
        </p:blipFill>
        <p:spPr>
          <a:xfrm>
            <a:off x="182880" y="4358106"/>
            <a:ext cx="8961120" cy="23121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Selective deletion of </a:t>
            </a:r>
            <a:r>
              <a:rPr lang="en-US" altLang="zh-TW" sz="2400" i="1" dirty="0"/>
              <a:t>Rbfox3</a:t>
            </a:r>
            <a:r>
              <a:rPr lang="en-US" altLang="zh-TW" sz="2400" dirty="0"/>
              <a:t> in GABAergic increased neuronal excitability but not intrinsic excitability in hippocampal granule cells</a:t>
            </a:r>
            <a:endParaRPr lang="zh-TW" altLang="en-US" sz="2400" dirty="0"/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="" xmlns:a16="http://schemas.microsoft.com/office/drawing/2014/main" id="{11F5A94F-CFAA-4282-B203-DC46AAB7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0E97C8C3-EFA5-4EC8-86C9-CCB35E432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8"/>
          <a:stretch/>
        </p:blipFill>
        <p:spPr>
          <a:xfrm>
            <a:off x="182880" y="1540997"/>
            <a:ext cx="8961120" cy="231215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7A4BE254-C440-4194-A10F-672CA58E8D13}"/>
              </a:ext>
            </a:extLst>
          </p:cNvPr>
          <p:cNvSpPr txBox="1"/>
          <p:nvPr/>
        </p:nvSpPr>
        <p:spPr>
          <a:xfrm>
            <a:off x="182880" y="1233220"/>
            <a:ext cx="2638338" cy="307777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sz="1400" u="sng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With neurotransmission</a:t>
            </a:r>
            <a:endParaRPr lang="zh-TW" altLang="en-US" sz="1400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02D86165-07B0-497E-8FCC-10FC8F585951}"/>
              </a:ext>
            </a:extLst>
          </p:cNvPr>
          <p:cNvSpPr txBox="1"/>
          <p:nvPr/>
        </p:nvSpPr>
        <p:spPr>
          <a:xfrm>
            <a:off x="182880" y="4050329"/>
            <a:ext cx="2638338" cy="307777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457177"/>
            <a:r>
              <a:rPr lang="en-US" altLang="zh-TW" sz="1400" u="sng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Without neurotransmission</a:t>
            </a:r>
            <a:endParaRPr lang="zh-TW" altLang="en-US" sz="1400" u="sng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11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RBFOX3 mediates excitation/inhibition balance in a cell type–specific manner</a:t>
            </a:r>
            <a:endParaRPr lang="zh-TW" altLang="en-US" sz="2400" dirty="0"/>
          </a:p>
        </p:txBody>
      </p:sp>
      <p:sp>
        <p:nvSpPr>
          <p:cNvPr id="32" name="投影片編號版面配置區 31">
            <a:extLst>
              <a:ext uri="{FF2B5EF4-FFF2-40B4-BE49-F238E27FC236}">
                <a16:creationId xmlns="" xmlns:a16="http://schemas.microsoft.com/office/drawing/2014/main" id="{08290CF3-7B5E-42B6-944A-676E8346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="" xmlns:a16="http://schemas.microsoft.com/office/drawing/2014/main" id="{260068A7-047B-4DB8-A414-4596DB3C3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1" y="1070350"/>
            <a:ext cx="7118058" cy="366478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="" xmlns:a16="http://schemas.microsoft.com/office/drawing/2014/main" id="{FD6B911D-5D28-4BD3-8FE9-278A7C93C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2"/>
          <a:stretch/>
        </p:blipFill>
        <p:spPr>
          <a:xfrm>
            <a:off x="1012972" y="4734931"/>
            <a:ext cx="3097635" cy="2104606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="" xmlns:a16="http://schemas.microsoft.com/office/drawing/2014/main" id="{2C19C8BC-CC51-46AA-BBC8-0687980E3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1"/>
          <a:stretch/>
        </p:blipFill>
        <p:spPr>
          <a:xfrm>
            <a:off x="4823670" y="4734931"/>
            <a:ext cx="3877811" cy="2104606"/>
          </a:xfrm>
          <a:prstGeom prst="rect">
            <a:avLst/>
          </a:prstGeom>
        </p:spPr>
      </p:pic>
      <p:grpSp>
        <p:nvGrpSpPr>
          <p:cNvPr id="40" name="群組 39">
            <a:extLst>
              <a:ext uri="{FF2B5EF4-FFF2-40B4-BE49-F238E27FC236}">
                <a16:creationId xmlns="" xmlns:a16="http://schemas.microsoft.com/office/drawing/2014/main" id="{989FC30E-7A80-4F82-AF0B-C1D274BBA52C}"/>
              </a:ext>
            </a:extLst>
          </p:cNvPr>
          <p:cNvGrpSpPr/>
          <p:nvPr/>
        </p:nvGrpSpPr>
        <p:grpSpPr>
          <a:xfrm>
            <a:off x="4244831" y="4819920"/>
            <a:ext cx="1823904" cy="559011"/>
            <a:chOff x="4244831" y="4903809"/>
            <a:chExt cx="1823904" cy="559011"/>
          </a:xfrm>
        </p:grpSpPr>
        <p:pic>
          <p:nvPicPr>
            <p:cNvPr id="4098" name="Picture 2">
              <a:extLst>
                <a:ext uri="{FF2B5EF4-FFF2-40B4-BE49-F238E27FC236}">
                  <a16:creationId xmlns="" xmlns:a16="http://schemas.microsoft.com/office/drawing/2014/main" id="{E228C9E1-77EE-4DCB-8EF1-E727D12D4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4" r="6514" b="64105"/>
            <a:stretch/>
          </p:blipFill>
          <p:spPr bwMode="auto">
            <a:xfrm>
              <a:off x="4244831" y="4903809"/>
              <a:ext cx="1823904" cy="530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 45">
              <a:extLst>
                <a:ext uri="{FF2B5EF4-FFF2-40B4-BE49-F238E27FC236}">
                  <a16:creationId xmlns="" xmlns:a16="http://schemas.microsoft.com/office/drawing/2014/main" id="{00290B46-6E9C-4271-A6A8-2638FD8FBE22}"/>
                </a:ext>
              </a:extLst>
            </p:cNvPr>
            <p:cNvSpPr/>
            <p:nvPr/>
          </p:nvSpPr>
          <p:spPr>
            <a:xfrm>
              <a:off x="4957895" y="5255835"/>
              <a:ext cx="394281" cy="206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469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Premature mortality and neuronal excitability are rescued by postnatal restoration of VAMP1 in mice with </a:t>
            </a:r>
            <a:r>
              <a:rPr lang="en-US" altLang="zh-TW" sz="2400" i="1" dirty="0"/>
              <a:t>Rbfox3</a:t>
            </a:r>
            <a:r>
              <a:rPr lang="en-US" altLang="zh-TW" sz="2400" dirty="0"/>
              <a:t> deletion in GABAergic neurons</a:t>
            </a:r>
            <a:endParaRPr lang="zh-TW" altLang="en-US" sz="2400" dirty="0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="" xmlns:a16="http://schemas.microsoft.com/office/drawing/2014/main" id="{D87854BB-4145-4D94-BD93-F3A9F962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F6DC17F0-1870-46A1-BF96-0C38317D4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2" y="1343819"/>
            <a:ext cx="8170877" cy="53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98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56"/>
            <a:ext cx="8449392" cy="1325563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Alterations in the number of hippocampal GABAergic neurons with deletion of </a:t>
            </a:r>
            <a:r>
              <a:rPr lang="en-US" altLang="zh-TW" sz="2400" i="1" dirty="0"/>
              <a:t>Rbfox3</a:t>
            </a:r>
            <a:endParaRPr lang="zh-TW" altLang="en-US" sz="2400" i="1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D6A62C4B-9FD6-4B0A-8568-AFF2D525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F0BE3158-A826-49F3-864B-040122C72DDF}"/>
              </a:ext>
            </a:extLst>
          </p:cNvPr>
          <p:cNvGrpSpPr/>
          <p:nvPr/>
        </p:nvGrpSpPr>
        <p:grpSpPr>
          <a:xfrm>
            <a:off x="218115" y="1545155"/>
            <a:ext cx="8707772" cy="3638541"/>
            <a:chOff x="218114" y="1343818"/>
            <a:chExt cx="8707772" cy="3638541"/>
          </a:xfrm>
        </p:grpSpPr>
        <p:pic>
          <p:nvPicPr>
            <p:cNvPr id="18" name="圖片 17">
              <a:extLst>
                <a:ext uri="{FF2B5EF4-FFF2-40B4-BE49-F238E27FC236}">
                  <a16:creationId xmlns="" xmlns:a16="http://schemas.microsoft.com/office/drawing/2014/main" id="{4970BCA6-E308-445A-842F-1DE7A4AC6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0"/>
            <a:stretch/>
          </p:blipFill>
          <p:spPr>
            <a:xfrm>
              <a:off x="218114" y="1535184"/>
              <a:ext cx="8707772" cy="3447175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="" xmlns:a16="http://schemas.microsoft.com/office/drawing/2014/main" id="{2A56282F-9B0B-461F-B694-AF1A55AD7B07}"/>
                </a:ext>
              </a:extLst>
            </p:cNvPr>
            <p:cNvSpPr/>
            <p:nvPr/>
          </p:nvSpPr>
          <p:spPr>
            <a:xfrm>
              <a:off x="218114" y="1343818"/>
              <a:ext cx="2669377" cy="468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50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5501E3C-CAE3-4131-B8BB-796D7E68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The most severe seizures were exhibited by mice with selective deletion of </a:t>
            </a:r>
            <a:r>
              <a:rPr lang="en-US" altLang="zh-TW" sz="2400" i="1" dirty="0"/>
              <a:t>Rbfox3</a:t>
            </a:r>
            <a:r>
              <a:rPr lang="en-US" altLang="zh-TW" sz="2400" dirty="0"/>
              <a:t> in NPY-expressing GABAergic neurons</a:t>
            </a:r>
            <a:endParaRPr lang="zh-TW" altLang="en-US" sz="2400" dirty="0"/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="" xmlns:a16="http://schemas.microsoft.com/office/drawing/2014/main" id="{FF0D0402-A816-4F41-9B2E-46B0E4A5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2DFA-ACFB-468E-AFA3-6E850AB3F5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" name="內容版面配置區 39">
            <a:extLst>
              <a:ext uri="{FF2B5EF4-FFF2-40B4-BE49-F238E27FC236}">
                <a16:creationId xmlns="" xmlns:a16="http://schemas.microsoft.com/office/drawing/2014/main" id="{ED7F4F87-59D0-4C31-9219-2DAD361A1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7" y="1218088"/>
            <a:ext cx="7886700" cy="1937165"/>
          </a:xfrm>
        </p:spPr>
      </p:pic>
      <p:sp>
        <p:nvSpPr>
          <p:cNvPr id="45" name="矩形 44">
            <a:extLst>
              <a:ext uri="{FF2B5EF4-FFF2-40B4-BE49-F238E27FC236}">
                <a16:creationId xmlns="" xmlns:a16="http://schemas.microsoft.com/office/drawing/2014/main" id="{0F8CBAC1-F694-461D-8D16-135925CBE618}"/>
              </a:ext>
            </a:extLst>
          </p:cNvPr>
          <p:cNvSpPr/>
          <p:nvPr/>
        </p:nvSpPr>
        <p:spPr>
          <a:xfrm>
            <a:off x="2923949" y="2713062"/>
            <a:ext cx="1220213" cy="56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="" xmlns:a16="http://schemas.microsoft.com/office/drawing/2014/main" id="{A5DE0F90-6CA6-4702-968F-679CEC58E8DF}"/>
              </a:ext>
            </a:extLst>
          </p:cNvPr>
          <p:cNvSpPr/>
          <p:nvPr/>
        </p:nvSpPr>
        <p:spPr>
          <a:xfrm>
            <a:off x="4144162" y="2774852"/>
            <a:ext cx="1220213" cy="56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="" xmlns:a16="http://schemas.microsoft.com/office/drawing/2014/main" id="{3565B920-1B67-42A3-A3C8-2CE0364F8890}"/>
              </a:ext>
            </a:extLst>
          </p:cNvPr>
          <p:cNvSpPr/>
          <p:nvPr/>
        </p:nvSpPr>
        <p:spPr>
          <a:xfrm>
            <a:off x="5562967" y="2651271"/>
            <a:ext cx="1220213" cy="56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="" xmlns:a16="http://schemas.microsoft.com/office/drawing/2014/main" id="{A0AEA37F-ED37-42C5-AA04-7B0DBA7BECA4}"/>
              </a:ext>
            </a:extLst>
          </p:cNvPr>
          <p:cNvSpPr/>
          <p:nvPr/>
        </p:nvSpPr>
        <p:spPr>
          <a:xfrm>
            <a:off x="6874073" y="2774852"/>
            <a:ext cx="1220213" cy="56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="" xmlns:a16="http://schemas.microsoft.com/office/drawing/2014/main" id="{8563D2C5-0B6D-48FE-BC60-DFD5B2AC1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8" y="3150484"/>
            <a:ext cx="8312727" cy="1672296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="" xmlns:a16="http://schemas.microsoft.com/office/drawing/2014/main" id="{34F14D82-121A-497B-BDC4-F0893DA580F8}"/>
              </a:ext>
            </a:extLst>
          </p:cNvPr>
          <p:cNvSpPr/>
          <p:nvPr/>
        </p:nvSpPr>
        <p:spPr>
          <a:xfrm>
            <a:off x="276838" y="4699981"/>
            <a:ext cx="729842" cy="25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="" xmlns:a16="http://schemas.microsoft.com/office/drawing/2014/main" id="{8B1938F5-499A-4786-8A61-B85476BF85AA}"/>
              </a:ext>
            </a:extLst>
          </p:cNvPr>
          <p:cNvSpPr/>
          <p:nvPr/>
        </p:nvSpPr>
        <p:spPr>
          <a:xfrm>
            <a:off x="3110410" y="4762616"/>
            <a:ext cx="729842" cy="25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="" xmlns:a16="http://schemas.microsoft.com/office/drawing/2014/main" id="{3CCB17BA-AF68-4B0B-8027-75A16F4E1529}"/>
              </a:ext>
            </a:extLst>
          </p:cNvPr>
          <p:cNvSpPr/>
          <p:nvPr/>
        </p:nvSpPr>
        <p:spPr>
          <a:xfrm>
            <a:off x="5857424" y="4734508"/>
            <a:ext cx="729842" cy="25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="" xmlns:a16="http://schemas.microsoft.com/office/drawing/2014/main" id="{09969554-B743-48CD-B884-60F257E65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8" y="5106369"/>
            <a:ext cx="8312727" cy="1632335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="" xmlns:a16="http://schemas.microsoft.com/office/drawing/2014/main" id="{3802C364-0630-41F8-AC0E-89EBCBAD1928}"/>
              </a:ext>
            </a:extLst>
          </p:cNvPr>
          <p:cNvSpPr/>
          <p:nvPr/>
        </p:nvSpPr>
        <p:spPr>
          <a:xfrm>
            <a:off x="315287" y="6524975"/>
            <a:ext cx="729842" cy="25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="" xmlns:a16="http://schemas.microsoft.com/office/drawing/2014/main" id="{063C77BA-00A2-4780-8274-A25F8DBB08F3}"/>
              </a:ext>
            </a:extLst>
          </p:cNvPr>
          <p:cNvSpPr/>
          <p:nvPr/>
        </p:nvSpPr>
        <p:spPr>
          <a:xfrm>
            <a:off x="3090295" y="6580166"/>
            <a:ext cx="729842" cy="25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="" xmlns:a16="http://schemas.microsoft.com/office/drawing/2014/main" id="{96E59FE1-11F4-4881-83C5-8DC44323A9D0}"/>
              </a:ext>
            </a:extLst>
          </p:cNvPr>
          <p:cNvSpPr/>
          <p:nvPr/>
        </p:nvSpPr>
        <p:spPr>
          <a:xfrm>
            <a:off x="5877539" y="6606856"/>
            <a:ext cx="729842" cy="25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8006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如螢幕大小 (4:3)</PresentationFormat>
  <Paragraphs>50</Paragraphs>
  <Slides>12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3_Office 佈景主題</vt:lpstr>
      <vt:lpstr>PowerPoint 簡報</vt:lpstr>
      <vt:lpstr>Cell-type-specific deletion of Rbfox3 in the hippocampal dentate gyrus</vt:lpstr>
      <vt:lpstr>Selective deletion of Rbfox3 in GABAergic but not glutamatergic neurons causes spontaneous seizures and higher mortality in mice</vt:lpstr>
      <vt:lpstr>Increased evoked postsynaptic potential (ePSP) in hippocampal granule cells following selective deletion of Rbfox3 in GABAergic neurons</vt:lpstr>
      <vt:lpstr>Selective deletion of Rbfox3 in GABAergic increased neuronal excitability but not intrinsic excitability in hippocampal granule cells</vt:lpstr>
      <vt:lpstr>RBFOX3 mediates excitation/inhibition balance in a cell type–specific manner</vt:lpstr>
      <vt:lpstr>Premature mortality and neuronal excitability are rescued by postnatal restoration of VAMP1 in mice with Rbfox3 deletion in GABAergic neurons</vt:lpstr>
      <vt:lpstr>Alterations in the number of hippocampal GABAergic neurons with deletion of Rbfox3</vt:lpstr>
      <vt:lpstr>The most severe seizures were exhibited by mice with selective deletion of Rbfox3 in NPY-expressing GABAergic neurons</vt:lpstr>
      <vt:lpstr>Selective loss of Rbfox3 in NPY-expressing GABAergic neurons decreases intrinsic excitability</vt:lpstr>
      <vt:lpstr>Conclusion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2024-01-16T23:23:00Z</dcterms:created>
  <dcterms:modified xsi:type="dcterms:W3CDTF">2024-01-16T23:23:59Z</dcterms:modified>
</cp:coreProperties>
</file>