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91B1E-B9AA-4570-967C-64EBC8F65AAA}" type="datetimeFigureOut">
              <a:rPr lang="zh-TW" altLang="en-US" smtClean="0"/>
              <a:t>2024/1/17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34DDA-5838-4765-98F4-E12EFE9492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14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GAD 是影響GABA合成的enzyme (glutamate轉成GABA)</a:t>
            </a:r>
          </a:p>
          <a:p>
            <a:r>
              <a:t>Anti-GAD AB: stiff-person syndrome, cerebellar ataxia, epilepsy, and limbic encephalitis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建志那篇：高的腦炎&gt;癲癇</a:t>
            </a:r>
          </a:p>
          <a:p>
            <a:r>
              <a:t>0 high 2020 NNN Neurologic syndromes related to anti-GAD65 Clinical and serologic response to treatment：成人腦炎 -&gt;放在discussion?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t>Hospitalized children with encephalitis and/or encephalopathy</a:t>
            </a:r>
          </a:p>
          <a:p>
            <a:pPr>
              <a:defRPr sz="1500"/>
            </a:pPr>
            <a:r>
              <a:t>Tested GAD positive</a:t>
            </a:r>
          </a:p>
          <a:p>
            <a:pPr>
              <a:defRPr sz="1500"/>
            </a:pPr>
            <a:r>
              <a:t>Excluded</a:t>
            </a:r>
          </a:p>
          <a:p>
            <a:pPr>
              <a:defRPr sz="1500"/>
            </a:pPr>
            <a:r>
              <a:t>Clinical data?</a:t>
            </a:r>
          </a:p>
          <a:p>
            <a:pPr marL="279400" indent="-279400">
              <a:buSzPct val="123000"/>
              <a:buChar char="•"/>
              <a:defRPr sz="1500"/>
            </a:pPr>
            <a:r>
              <a:t>Clinical symptoms, CSF analysis (not compulsory), EEG, neuroimaging, treatment, and clinical outcomes</a:t>
            </a:r>
          </a:p>
          <a:p>
            <a:pPr marL="279400" indent="-279400">
              <a:buSzPct val="123000"/>
              <a:buChar char="•"/>
              <a:defRPr sz="1500"/>
            </a:pPr>
            <a:r>
              <a:t>Pathogen survey</a:t>
            </a:r>
          </a:p>
          <a:p>
            <a:pPr marL="279400" indent="-279400">
              <a:buSzPct val="123000"/>
              <a:buChar char="•"/>
              <a:defRPr sz="1500"/>
            </a:pPr>
            <a:r>
              <a:t>Other autoantibodies</a:t>
            </a:r>
          </a:p>
          <a:p>
            <a:pPr>
              <a:defRPr sz="1500"/>
            </a:pPr>
            <a:r>
              <a:t>GAD &gt;100 &lt;100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Pre- and post-treatment samples were available in 14 patients. All of them had decreased anti-GAD Ab after immunotherapy.</a:t>
            </a:r>
          </a:p>
          <a:p>
            <a:pPr>
              <a:defRPr sz="1600"/>
            </a:pPr>
            <a:r>
              <a:t>The anti-GAD antibody titers decreased after immunotherapy in 14 patients. </a:t>
            </a:r>
          </a:p>
          <a:p>
            <a:pPr>
              <a:defRPr sz="1600"/>
            </a:pPr>
            <a:r>
              <a:t>The dashed lines represents the high-titer group. </a:t>
            </a:r>
          </a:p>
          <a:p>
            <a:pPr>
              <a:defRPr sz="1600"/>
            </a:pPr>
            <a:r>
              <a:t>Serum anti-GAD antibodies in the high-titer group (n = 6) showed a median reduction of 86% (range 58–99%). The median titer reduction in the low-titer group (n = 8) was 95% (range 36–99%).</a:t>
            </a:r>
          </a:p>
          <a:p>
            <a:pPr>
              <a:defRPr sz="1600"/>
            </a:pPr>
            <a:r>
              <a:t>The response to immunotherapy was variable. Half of the patients (7/14) had a near-complete or complete response to immunotherapy, while 6 (43%) had a partial response with some neurologic sequelae, and 1 (7%) died. </a:t>
            </a:r>
          </a:p>
          <a:p>
            <a:pPr>
              <a:defRPr sz="1600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Serial changes in the titers of serum anti-GAD antibodies during immunotherapy were measured in four patients. The titers were transiently elevated during immunotherapy, and then decreased after immunotherapy during follow-up. </a:t>
            </a:r>
          </a:p>
          <a:p>
            <a:pPr>
              <a:defRPr sz="1600"/>
            </a:pPr>
            <a:r>
              <a:t>The arrows indicated the start of immunotherapy (IVMP and IVIG in all of them). </a:t>
            </a:r>
          </a:p>
          <a:p>
            <a:pPr>
              <a:defRPr sz="1600"/>
            </a:pPr>
            <a:r>
              <a:t>No clinical worsening was observed during the transient elevation in titers.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5929934"/>
            <a:ext cx="8239126" cy="318490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263108">
              <a:lnSpc>
                <a:spcPct val="100000"/>
              </a:lnSpc>
              <a:spcBef>
                <a:spcPts val="0"/>
              </a:spcBef>
              <a:buSzTx/>
              <a:buNone/>
              <a:defRPr sz="1100" b="1"/>
            </a:lvl1pPr>
          </a:lstStyle>
          <a:p>
            <a:r>
              <a:t>作者和日期</a:t>
            </a:r>
          </a:p>
        </p:txBody>
      </p:sp>
      <p:sp>
        <p:nvSpPr>
          <p:cNvPr id="1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452437" y="1287496"/>
            <a:ext cx="8239127" cy="2324101"/>
          </a:xfrm>
          <a:prstGeom prst="rect">
            <a:avLst/>
          </a:prstGeom>
        </p:spPr>
        <p:txBody>
          <a:bodyPr anchor="b"/>
          <a:lstStyle>
            <a:lvl1pPr>
              <a:defRPr sz="4400" spc="-87"/>
            </a:lvl1pPr>
          </a:lstStyle>
          <a:p>
            <a:r>
              <a:t>簡報標題</a:t>
            </a:r>
          </a:p>
        </p:txBody>
      </p:sp>
      <p:sp>
        <p:nvSpPr>
          <p:cNvPr id="1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5" y="3611599"/>
            <a:ext cx="8239126" cy="952501"/>
          </a:xfrm>
          <a:prstGeom prst="rect">
            <a:avLst/>
          </a:prstGeom>
        </p:spPr>
        <p:txBody>
          <a:bodyPr/>
          <a:lstStyle>
            <a:lvl1pPr marL="0" indent="0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1pPr>
            <a:lvl2pPr marL="0" indent="171438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2pPr>
            <a:lvl3pPr marL="0" indent="342874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3pPr>
            <a:lvl4pPr marL="0" indent="514312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4pPr>
            <a:lvl5pPr marL="0" indent="685748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5pPr>
          </a:lstStyle>
          <a:p>
            <a:r>
              <a:t>簡報子標題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55489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460422"/>
            <a:ext cx="8239125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40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38" algn="ctr">
              <a:lnSpc>
                <a:spcPct val="80000"/>
              </a:lnSpc>
              <a:spcBef>
                <a:spcPts val="0"/>
              </a:spcBef>
              <a:buSzTx/>
              <a:buNone/>
              <a:defRPr sz="440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874" algn="ctr">
              <a:lnSpc>
                <a:spcPct val="80000"/>
              </a:lnSpc>
              <a:spcBef>
                <a:spcPts val="0"/>
              </a:spcBef>
              <a:buSzTx/>
              <a:buNone/>
              <a:defRPr sz="440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12" algn="ctr">
              <a:lnSpc>
                <a:spcPct val="80000"/>
              </a:lnSpc>
              <a:spcBef>
                <a:spcPts val="0"/>
              </a:spcBef>
              <a:buSzTx/>
              <a:buNone/>
              <a:defRPr sz="440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748" algn="ctr">
              <a:lnSpc>
                <a:spcPct val="80000"/>
              </a:lnSpc>
              <a:spcBef>
                <a:spcPts val="0"/>
              </a:spcBef>
              <a:buSzTx/>
              <a:buNone/>
              <a:defRPr sz="440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聲明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45914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537964"/>
            <a:ext cx="8239125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400" b="1" spc="-94"/>
            </a:lvl1pPr>
            <a:lvl2pPr marL="0" indent="171438" algn="ctr">
              <a:lnSpc>
                <a:spcPct val="80000"/>
              </a:lnSpc>
              <a:spcBef>
                <a:spcPts val="0"/>
              </a:spcBef>
              <a:buSzTx/>
              <a:buNone/>
              <a:defRPr sz="9400" b="1" spc="-94"/>
            </a:lvl2pPr>
            <a:lvl3pPr marL="0" indent="342874" algn="ctr">
              <a:lnSpc>
                <a:spcPct val="80000"/>
              </a:lnSpc>
              <a:spcBef>
                <a:spcPts val="0"/>
              </a:spcBef>
              <a:buSzTx/>
              <a:buNone/>
              <a:defRPr sz="9400" b="1" spc="-94"/>
            </a:lvl3pPr>
            <a:lvl4pPr marL="0" indent="514312" algn="ctr">
              <a:lnSpc>
                <a:spcPct val="80000"/>
              </a:lnSpc>
              <a:spcBef>
                <a:spcPts val="0"/>
              </a:spcBef>
              <a:buSzTx/>
              <a:buNone/>
              <a:defRPr sz="9400" b="1" spc="-94"/>
            </a:lvl4pPr>
            <a:lvl5pPr marL="0" indent="685748" algn="ctr">
              <a:lnSpc>
                <a:spcPct val="80000"/>
              </a:lnSpc>
              <a:spcBef>
                <a:spcPts val="0"/>
              </a:spcBef>
              <a:buSzTx/>
              <a:buNone/>
              <a:defRPr sz="9400" b="1" spc="-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詳細資訊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4131090"/>
            <a:ext cx="8239125" cy="467390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algn="ctr" defTabSz="272395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詳細資訊</a:t>
            </a:r>
          </a:p>
        </p:txBody>
      </p:sp>
      <p:sp>
        <p:nvSpPr>
          <p:cNvPr id="10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20346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出處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60" y="5337729"/>
            <a:ext cx="7575020" cy="318490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263108">
              <a:lnSpc>
                <a:spcPct val="100000"/>
              </a:lnSpc>
              <a:spcBef>
                <a:spcPts val="0"/>
              </a:spcBef>
              <a:buSzTx/>
              <a:buNone/>
              <a:defRPr sz="1100" b="1"/>
            </a:lvl1pPr>
          </a:lstStyle>
          <a:p>
            <a:r>
              <a:t>出處</a:t>
            </a:r>
          </a:p>
        </p:txBody>
      </p:sp>
      <p:sp>
        <p:nvSpPr>
          <p:cNvPr id="115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2" y="2469931"/>
            <a:ext cx="7828558" cy="1918140"/>
          </a:xfrm>
          <a:prstGeom prst="rect">
            <a:avLst/>
          </a:prstGeom>
        </p:spPr>
        <p:txBody>
          <a:bodyPr/>
          <a:lstStyle>
            <a:lvl1pPr marL="239578" indent="-176199">
              <a:spcBef>
                <a:spcPts val="0"/>
              </a:spcBef>
              <a:buSzTx/>
              <a:buNone/>
              <a:defRPr sz="3200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78" indent="-4763">
              <a:spcBef>
                <a:spcPts val="0"/>
              </a:spcBef>
              <a:buSzTx/>
              <a:buNone/>
              <a:defRPr sz="3200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78" indent="166675">
              <a:spcBef>
                <a:spcPts val="0"/>
              </a:spcBef>
              <a:buSzTx/>
              <a:buNone/>
              <a:defRPr sz="3200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78" indent="338112">
              <a:spcBef>
                <a:spcPts val="0"/>
              </a:spcBef>
              <a:buSzTx/>
              <a:buNone/>
              <a:defRPr sz="3200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78" indent="509549">
              <a:spcBef>
                <a:spcPts val="0"/>
              </a:spcBef>
              <a:buSzTx/>
              <a:buNone/>
              <a:defRPr sz="3200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「著名的引言」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01732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一碗沙拉搭配炒飯、水煮蛋和筷子"/>
          <p:cNvSpPr>
            <a:spLocks noGrp="1"/>
          </p:cNvSpPr>
          <p:nvPr>
            <p:ph type="pic" sz="quarter" idx="21"/>
          </p:nvPr>
        </p:nvSpPr>
        <p:spPr>
          <a:xfrm>
            <a:off x="5910264" y="508001"/>
            <a:ext cx="2789662" cy="2974839"/>
          </a:xfrm>
          <a:prstGeom prst="rect">
            <a:avLst/>
          </a:prstGeom>
        </p:spPr>
        <p:txBody>
          <a:bodyPr lIns="45718" tIns="22858" rIns="45718" bIns="22858">
            <a:noAutofit/>
          </a:bodyPr>
          <a:lstStyle/>
          <a:p>
            <a:endParaRPr/>
          </a:p>
        </p:txBody>
      </p:sp>
      <p:sp>
        <p:nvSpPr>
          <p:cNvPr id="124" name="一碗鮭魚餅、沙拉和鷹嘴豆泥 "/>
          <p:cNvSpPr>
            <a:spLocks noGrp="1"/>
          </p:cNvSpPr>
          <p:nvPr>
            <p:ph type="pic" sz="half" idx="22"/>
          </p:nvPr>
        </p:nvSpPr>
        <p:spPr>
          <a:xfrm>
            <a:off x="5062539" y="1989141"/>
            <a:ext cx="3914775" cy="6075091"/>
          </a:xfrm>
          <a:prstGeom prst="rect">
            <a:avLst/>
          </a:prstGeom>
        </p:spPr>
        <p:txBody>
          <a:bodyPr lIns="45718" tIns="22858" rIns="45718" bIns="22858">
            <a:noAutofit/>
          </a:bodyPr>
          <a:lstStyle/>
          <a:p>
            <a:endParaRPr/>
          </a:p>
        </p:txBody>
      </p:sp>
      <p:sp>
        <p:nvSpPr>
          <p:cNvPr id="125" name="一碗搭配洋香菜奶油、烤榛子和刨絲帕瑪森起司的特寬麵"/>
          <p:cNvSpPr>
            <a:spLocks noGrp="1"/>
          </p:cNvSpPr>
          <p:nvPr>
            <p:ph type="pic" idx="23"/>
          </p:nvPr>
        </p:nvSpPr>
        <p:spPr>
          <a:xfrm>
            <a:off x="-52388" y="247650"/>
            <a:ext cx="6229350" cy="6229350"/>
          </a:xfrm>
          <a:prstGeom prst="rect">
            <a:avLst/>
          </a:prstGeom>
        </p:spPr>
        <p:txBody>
          <a:bodyPr lIns="45718" tIns="22858" rIns="45718" bIns="22858">
            <a:noAutofit/>
          </a:bodyPr>
          <a:lstStyle/>
          <a:p>
            <a:endParaRPr/>
          </a:p>
        </p:txBody>
      </p:sp>
      <p:sp>
        <p:nvSpPr>
          <p:cNvPr id="12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1597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一碗沙拉搭配炒飯、水煮蛋和筷子"/>
          <p:cNvSpPr>
            <a:spLocks noGrp="1"/>
          </p:cNvSpPr>
          <p:nvPr>
            <p:ph type="pic" idx="21"/>
          </p:nvPr>
        </p:nvSpPr>
        <p:spPr>
          <a:xfrm>
            <a:off x="-500063" y="-2762250"/>
            <a:ext cx="10144125" cy="10820400"/>
          </a:xfrm>
          <a:prstGeom prst="rect">
            <a:avLst/>
          </a:prstGeom>
        </p:spPr>
        <p:txBody>
          <a:bodyPr lIns="45718" tIns="22858" rIns="45718" bIns="22858">
            <a:noAutofit/>
          </a:bodyPr>
          <a:lstStyle/>
          <a:p>
            <a:endParaRPr/>
          </a:p>
        </p:txBody>
      </p:sp>
      <p:sp>
        <p:nvSpPr>
          <p:cNvPr id="13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8880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9495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酪梨與萊姆"/>
          <p:cNvSpPr>
            <a:spLocks noGrp="1"/>
          </p:cNvSpPr>
          <p:nvPr>
            <p:ph type="pic" idx="21"/>
          </p:nvPr>
        </p:nvSpPr>
        <p:spPr>
          <a:xfrm>
            <a:off x="-433387" y="-647700"/>
            <a:ext cx="10029825" cy="8009467"/>
          </a:xfrm>
          <a:prstGeom prst="rect">
            <a:avLst/>
          </a:prstGeom>
        </p:spPr>
        <p:txBody>
          <a:bodyPr lIns="45718" tIns="22858" rIns="45718" bIns="22858">
            <a:noAutofit/>
          </a:bodyPr>
          <a:lstStyle/>
          <a:p>
            <a:endParaRPr/>
          </a:p>
        </p:txBody>
      </p:sp>
      <p:sp>
        <p:nvSpPr>
          <p:cNvPr id="2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452439" y="3562350"/>
            <a:ext cx="8239125" cy="2324100"/>
          </a:xfrm>
          <a:prstGeom prst="rect">
            <a:avLst/>
          </a:prstGeom>
        </p:spPr>
        <p:txBody>
          <a:bodyPr anchor="b"/>
          <a:lstStyle>
            <a:lvl1pPr>
              <a:defRPr sz="4400" spc="-87"/>
            </a:lvl1pPr>
          </a:lstStyle>
          <a:p>
            <a:r>
              <a:t>簡報標題</a:t>
            </a:r>
          </a:p>
        </p:txBody>
      </p:sp>
      <p:sp>
        <p:nvSpPr>
          <p:cNvPr id="23" name="作者和日期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4" y="553071"/>
            <a:ext cx="8238233" cy="318490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263108">
              <a:lnSpc>
                <a:spcPct val="100000"/>
              </a:lnSpc>
              <a:spcBef>
                <a:spcPts val="0"/>
              </a:spcBef>
              <a:buSzTx/>
              <a:buNone/>
              <a:defRPr sz="1100" b="1"/>
            </a:lvl1pPr>
          </a:lstStyle>
          <a:p>
            <a:r>
              <a:t>作者和日期</a:t>
            </a:r>
          </a:p>
        </p:txBody>
      </p:sp>
      <p:sp>
        <p:nvSpPr>
          <p:cNvPr id="24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5804955"/>
            <a:ext cx="8239125" cy="558476"/>
          </a:xfrm>
          <a:prstGeom prst="rect">
            <a:avLst/>
          </a:prstGeom>
        </p:spPr>
        <p:txBody>
          <a:bodyPr/>
          <a:lstStyle>
            <a:lvl1pPr marL="0" indent="0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1pPr>
            <a:lvl2pPr marL="0" indent="171438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2pPr>
            <a:lvl3pPr marL="0" indent="342874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3pPr>
            <a:lvl4pPr marL="0" indent="514312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4pPr>
            <a:lvl5pPr marL="0" indent="685748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5pPr>
          </a:lstStyle>
          <a:p>
            <a:r>
              <a:t>簡報子標題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3576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一碗鮭魚餅、沙拉和鷹嘴豆泥"/>
          <p:cNvSpPr>
            <a:spLocks noGrp="1"/>
          </p:cNvSpPr>
          <p:nvPr>
            <p:ph type="pic" idx="21"/>
          </p:nvPr>
        </p:nvSpPr>
        <p:spPr>
          <a:xfrm>
            <a:off x="4114801" y="-101600"/>
            <a:ext cx="4554314" cy="7067550"/>
          </a:xfrm>
          <a:prstGeom prst="rect">
            <a:avLst/>
          </a:prstGeom>
        </p:spPr>
        <p:txBody>
          <a:bodyPr lIns="45718" tIns="22858" rIns="45718" bIns="22858">
            <a:noAutofit/>
          </a:bodyPr>
          <a:lstStyle/>
          <a:p>
            <a:endParaRPr/>
          </a:p>
        </p:txBody>
      </p:sp>
      <p:sp>
        <p:nvSpPr>
          <p:cNvPr id="33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452439" y="635001"/>
            <a:ext cx="3667125" cy="2941137"/>
          </a:xfrm>
          <a:prstGeom prst="rect">
            <a:avLst/>
          </a:prstGeom>
        </p:spPr>
        <p:txBody>
          <a:bodyPr anchor="b"/>
          <a:lstStyle/>
          <a:p>
            <a:r>
              <a:t>幻燈片標題</a:t>
            </a:r>
          </a:p>
        </p:txBody>
      </p:sp>
      <p:sp>
        <p:nvSpPr>
          <p:cNvPr id="34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3530288"/>
            <a:ext cx="3667125" cy="2692712"/>
          </a:xfrm>
          <a:prstGeom prst="rect">
            <a:avLst/>
          </a:prstGeom>
        </p:spPr>
        <p:txBody>
          <a:bodyPr/>
          <a:lstStyle>
            <a:lvl1pPr marL="0" indent="0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1pPr>
            <a:lvl2pPr marL="0" indent="171438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2pPr>
            <a:lvl3pPr marL="0" indent="342874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3pPr>
            <a:lvl4pPr marL="0" indent="514312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4pPr>
            <a:lvl5pPr marL="0" indent="685748" defTabSz="309539">
              <a:lnSpc>
                <a:spcPct val="100000"/>
              </a:lnSpc>
              <a:spcBef>
                <a:spcPts val="0"/>
              </a:spcBef>
              <a:buSzTx/>
              <a:buNone/>
              <a:defRPr sz="2100" b="1"/>
            </a:lvl5pPr>
          </a:lstStyle>
          <a:p>
            <a:r>
              <a:t>幻燈片子標題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89509" y="6570901"/>
            <a:ext cx="160301" cy="159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3568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43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0934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47"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80278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幻燈片子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3667125" cy="467390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272395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幻燈片子標題</a:t>
            </a:r>
          </a:p>
        </p:txBody>
      </p:sp>
      <p:sp>
        <p:nvSpPr>
          <p:cNvPr id="60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124253"/>
            <a:ext cx="3667125" cy="4128315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一碗搭配洋香菜奶油、烤榛子和刨絲帕瑪森起司的特寬麵"/>
          <p:cNvSpPr>
            <a:spLocks noGrp="1"/>
          </p:cNvSpPr>
          <p:nvPr>
            <p:ph type="pic" idx="22"/>
          </p:nvPr>
        </p:nvSpPr>
        <p:spPr>
          <a:xfrm>
            <a:off x="4572002" y="-203633"/>
            <a:ext cx="4093828" cy="7277916"/>
          </a:xfrm>
          <a:prstGeom prst="rect">
            <a:avLst/>
          </a:prstGeom>
        </p:spPr>
        <p:txBody>
          <a:bodyPr lIns="45718" tIns="22858" rIns="45718" bIns="22858">
            <a:noAutofit/>
          </a:bodyPr>
          <a:lstStyle/>
          <a:p>
            <a:endParaRPr/>
          </a:p>
        </p:txBody>
      </p:sp>
      <p:sp>
        <p:nvSpPr>
          <p:cNvPr id="62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3667125" cy="71755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6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05930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章節標題"/>
          <p:cNvSpPr txBox="1">
            <a:spLocks noGrp="1"/>
          </p:cNvSpPr>
          <p:nvPr>
            <p:ph type="title" hasCustomPrompt="1"/>
          </p:nvPr>
        </p:nvSpPr>
        <p:spPr>
          <a:xfrm>
            <a:off x="452437" y="2266951"/>
            <a:ext cx="8239127" cy="2324100"/>
          </a:xfrm>
          <a:prstGeom prst="rect">
            <a:avLst/>
          </a:prstGeom>
        </p:spPr>
        <p:txBody>
          <a:bodyPr anchor="ctr"/>
          <a:lstStyle>
            <a:lvl1pPr>
              <a:defRPr sz="440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章節標題</a:t>
            </a:r>
          </a:p>
        </p:txBody>
      </p:sp>
      <p:sp>
        <p:nvSpPr>
          <p:cNvPr id="7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89509" y="6570901"/>
            <a:ext cx="160301" cy="15901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0417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1"/>
            <a:ext cx="8239125" cy="717475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79" name="幻燈片子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272395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幻燈片子標題</a:t>
            </a:r>
          </a:p>
        </p:txBody>
      </p:sp>
      <p:sp>
        <p:nvSpPr>
          <p:cNvPr id="8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00273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議程標題"/>
          <p:cNvSpPr txBox="1">
            <a:spLocks noGrp="1"/>
          </p:cNvSpPr>
          <p:nvPr>
            <p:ph type="title" hasCustomPrompt="1"/>
          </p:nvPr>
        </p:nvSpPr>
        <p:spPr>
          <a:xfrm>
            <a:off x="452439" y="539750"/>
            <a:ext cx="8239125" cy="717550"/>
          </a:xfrm>
          <a:prstGeom prst="rect">
            <a:avLst/>
          </a:prstGeom>
        </p:spPr>
        <p:txBody>
          <a:bodyPr/>
          <a:lstStyle/>
          <a:p>
            <a:r>
              <a:t>議程標題</a:t>
            </a:r>
          </a:p>
        </p:txBody>
      </p:sp>
      <p:sp>
        <p:nvSpPr>
          <p:cNvPr id="88" name="議程副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1186481"/>
            <a:ext cx="8239125" cy="467390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272395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議程副標題</a:t>
            </a:r>
          </a:p>
        </p:txBody>
      </p:sp>
      <p:sp>
        <p:nvSpPr>
          <p:cNvPr id="89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39">
              <a:lnSpc>
                <a:spcPct val="100000"/>
              </a:lnSpc>
              <a:spcBef>
                <a:spcPts val="675"/>
              </a:spcBef>
              <a:buSzTx/>
              <a:buNone/>
              <a:defRPr sz="2100" spc="-21"/>
            </a:lvl1pPr>
            <a:lvl2pPr marL="0" indent="171438" defTabSz="309539">
              <a:lnSpc>
                <a:spcPct val="100000"/>
              </a:lnSpc>
              <a:spcBef>
                <a:spcPts val="675"/>
              </a:spcBef>
              <a:buSzTx/>
              <a:buNone/>
              <a:defRPr sz="2100" spc="-21"/>
            </a:lvl2pPr>
            <a:lvl3pPr marL="0" indent="342874" defTabSz="309539">
              <a:lnSpc>
                <a:spcPct val="100000"/>
              </a:lnSpc>
              <a:spcBef>
                <a:spcPts val="675"/>
              </a:spcBef>
              <a:buSzTx/>
              <a:buNone/>
              <a:defRPr sz="2100" spc="-21"/>
            </a:lvl3pPr>
            <a:lvl4pPr marL="0" indent="514312" defTabSz="309539">
              <a:lnSpc>
                <a:spcPct val="100000"/>
              </a:lnSpc>
              <a:spcBef>
                <a:spcPts val="675"/>
              </a:spcBef>
              <a:buSzTx/>
              <a:buNone/>
              <a:defRPr sz="2100" spc="-21"/>
            </a:lvl4pPr>
            <a:lvl5pPr marL="0" indent="685748" defTabSz="309539">
              <a:lnSpc>
                <a:spcPct val="100000"/>
              </a:lnSpc>
              <a:spcBef>
                <a:spcPts val="675"/>
              </a:spcBef>
              <a:buSzTx/>
              <a:buNone/>
              <a:defRPr sz="2100" spc="-21"/>
            </a:lvl5pPr>
          </a:lstStyle>
          <a:p>
            <a:r>
              <a:t>議程主題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1317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>
            <a:spLocks noGrp="1"/>
          </p:cNvSpPr>
          <p:nvPr>
            <p:ph type="title"/>
          </p:nvPr>
        </p:nvSpPr>
        <p:spPr>
          <a:xfrm>
            <a:off x="452439" y="539752"/>
            <a:ext cx="8239125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9" tIns="25399" rIns="25399" bIns="25399">
            <a:normAutofit/>
          </a:bodyPr>
          <a:lstStyle/>
          <a:p>
            <a:r>
              <a:t>幻燈片標題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452439" y="2124252"/>
            <a:ext cx="8239125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9" tIns="25399" rIns="25399" bIns="25399">
            <a:normAutofit/>
          </a:bodyPr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89509" y="6568785"/>
            <a:ext cx="160301" cy="159018"/>
          </a:xfrm>
          <a:prstGeom prst="rect">
            <a:avLst/>
          </a:prstGeom>
          <a:ln w="12700">
            <a:miter lim="400000"/>
          </a:ln>
        </p:spPr>
        <p:txBody>
          <a:bodyPr wrap="none" lIns="25399" tIns="25399" rIns="25399" bIns="25399" anchor="b">
            <a:spAutoFit/>
          </a:bodyPr>
          <a:lstStyle>
            <a:lvl1pPr defTabSz="219059">
              <a:defRPr sz="700">
                <a:solidFill>
                  <a:srgbClr val="000000"/>
                </a:solidFill>
              </a:defRPr>
            </a:lvl1pPr>
          </a:lstStyle>
          <a:p>
            <a:pPr algn="ctr" hangingPunct="0"/>
            <a:fld id="{86CB4B4D-7CA3-9044-876B-883B54F8677D}" type="slidenum">
              <a:rPr kern="0">
                <a:sym typeface="Helvetica Neue"/>
              </a:rPr>
              <a:pPr algn="ctr" hangingPunct="0"/>
              <a:t>‹#›</a:t>
            </a:fld>
            <a:endParaRPr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marL="0" marR="0" indent="0" algn="l" defTabSz="91430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38" algn="l" defTabSz="91430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874" algn="l" defTabSz="91430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12" algn="l" defTabSz="91430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748" algn="l" defTabSz="91430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185" algn="l" defTabSz="91430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621" algn="l" defTabSz="91430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059" algn="l" defTabSz="91430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496" algn="l" defTabSz="91430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583" marR="0" indent="-228583" algn="l" defTabSz="914308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165" marR="0" indent="-228583" algn="l" defTabSz="914308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748" marR="0" indent="-228583" algn="l" defTabSz="914308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330" marR="0" indent="-228583" algn="l" defTabSz="914308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2914" marR="0" indent="-228583" algn="l" defTabSz="914308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496" marR="0" indent="-228583" algn="l" defTabSz="914308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078" marR="0" indent="-228583" algn="l" defTabSz="914308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661" marR="0" indent="-228583" algn="l" defTabSz="914308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244" marR="0" indent="-228583" algn="l" defTabSz="914308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38" algn="ctr" defTabSz="219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874" algn="ctr" defTabSz="219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12" algn="ctr" defTabSz="219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748" algn="ctr" defTabSz="219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185" algn="ctr" defTabSz="219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621" algn="ctr" defTabSz="219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059" algn="ctr" defTabSz="219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496" algn="ctr" defTabSz="2190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"/>
          <p:cNvSpPr/>
          <p:nvPr/>
        </p:nvSpPr>
        <p:spPr>
          <a:xfrm>
            <a:off x="-63550" y="0"/>
            <a:ext cx="9271100" cy="1686930"/>
          </a:xfrm>
          <a:prstGeom prst="rect">
            <a:avLst/>
          </a:prstGeom>
          <a:solidFill>
            <a:srgbClr val="C9B5D8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1" name="作者和日期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endParaRPr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2" name="Anti-glutamic Acid Decarboxylase抗體…"/>
          <p:cNvSpPr txBox="1">
            <a:spLocks noGrp="1"/>
          </p:cNvSpPr>
          <p:nvPr>
            <p:ph type="ctrTitle"/>
          </p:nvPr>
        </p:nvSpPr>
        <p:spPr>
          <a:xfrm>
            <a:off x="452439" y="2504949"/>
            <a:ext cx="8239127" cy="836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7500" spc="-150"/>
            </a:pPr>
            <a:r>
              <a:rPr lang="en" sz="23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The clinical relevance of anti-glutamic acid decarboxylase antibodies in children with encephalitis/encephalopathy</a:t>
            </a:r>
            <a:endParaRPr sz="230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3" name="侯如盈、林光麟、周怡君、洪伯誠、劉欣威、林建志、謝孟穎、郭政諺、劉懿萱、王煇雄 林口長庚兒童神經科 兒童重症加護科…"/>
          <p:cNvSpPr txBox="1">
            <a:spLocks noGrp="1"/>
          </p:cNvSpPr>
          <p:nvPr>
            <p:ph type="subTitle" sz="quarter" idx="1"/>
          </p:nvPr>
        </p:nvSpPr>
        <p:spPr>
          <a:xfrm>
            <a:off x="452440" y="3834074"/>
            <a:ext cx="8239125" cy="71437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91914">
              <a:defRPr sz="3409"/>
            </a:pPr>
            <a:r>
              <a:rPr sz="1400" b="0" u="sng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侯如盈</a:t>
            </a:r>
            <a:r>
              <a:rPr sz="1400" b="0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、林光麟、周怡君、洪伯誠、劉欣威、林建志、謝孟穎、郭政諺、劉懿萱、王煇雄</a:t>
            </a:r>
            <a:r>
              <a:rPr sz="14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/>
            </a:r>
            <a:br>
              <a:rPr sz="14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sz="1400" b="0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林口長庚兒童神經科</a:t>
            </a:r>
            <a:r>
              <a:rPr sz="14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sz="1400" b="0" dirty="0" err="1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兒童重症加護科</a:t>
            </a:r>
            <a:endParaRPr sz="1400" b="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defTabSz="191914">
              <a:defRPr sz="3409"/>
            </a:pPr>
            <a:r>
              <a:rPr sz="14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2023/</a:t>
            </a:r>
            <a:r>
              <a:rPr lang="en-US" sz="1400" b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10/28</a:t>
            </a:r>
            <a:endParaRPr sz="1400" b="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4" name="台灣小兒神經醫學會第十屆第一次年會暨第二十七屆學術演講會"/>
          <p:cNvSpPr txBox="1"/>
          <p:nvPr/>
        </p:nvSpPr>
        <p:spPr>
          <a:xfrm>
            <a:off x="449366" y="1987706"/>
            <a:ext cx="3896099" cy="269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 defTabSz="457200">
              <a:defRPr sz="4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/>
            <a:r>
              <a:rPr lang="en-US" altLang="zh-TW" sz="1500" kern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2023 </a:t>
            </a:r>
            <a:r>
              <a:rPr lang="zh-TW" altLang="en-US" sz="1500" kern="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全國兒童神經精神科學 勵翔獎 科學論壇</a:t>
            </a:r>
            <a:endParaRPr sz="1500" kern="0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5" name="矩形"/>
          <p:cNvSpPr/>
          <p:nvPr/>
        </p:nvSpPr>
        <p:spPr>
          <a:xfrm>
            <a:off x="-63550" y="4796388"/>
            <a:ext cx="9271100" cy="2061613"/>
          </a:xfrm>
          <a:prstGeom prst="rect">
            <a:avLst/>
          </a:prstGeom>
          <a:solidFill>
            <a:srgbClr val="C9B5D8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6" name="矩形"/>
          <p:cNvSpPr/>
          <p:nvPr/>
        </p:nvSpPr>
        <p:spPr>
          <a:xfrm>
            <a:off x="-63550" y="1668837"/>
            <a:ext cx="366667" cy="3468746"/>
          </a:xfrm>
          <a:prstGeom prst="rect">
            <a:avLst/>
          </a:prstGeom>
          <a:solidFill>
            <a:srgbClr val="C9B5D8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7" name="矩形"/>
          <p:cNvSpPr/>
          <p:nvPr/>
        </p:nvSpPr>
        <p:spPr>
          <a:xfrm>
            <a:off x="8828285" y="1531548"/>
            <a:ext cx="376192" cy="3468746"/>
          </a:xfrm>
          <a:prstGeom prst="rect">
            <a:avLst/>
          </a:prstGeom>
          <a:solidFill>
            <a:srgbClr val="C9B5D8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58555FD5-659F-4090-A8C9-A6D878BC6BDF}"/>
              </a:ext>
            </a:extLst>
          </p:cNvPr>
          <p:cNvSpPr txBox="1"/>
          <p:nvPr/>
        </p:nvSpPr>
        <p:spPr>
          <a:xfrm>
            <a:off x="452436" y="3333753"/>
            <a:ext cx="787241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45718" tIns="22858" rIns="45718" bIns="22858">
            <a:spAutoFit/>
          </a:bodyPr>
          <a:lstStyle/>
          <a:p>
            <a:pPr defTabSz="1219106" hangingPunct="0">
              <a:defRPr sz="7500" spc="-150"/>
            </a:pPr>
            <a:r>
              <a:rPr lang="en" altLang="zh-TW" sz="1500" b="1" kern="0" spc="-75" dirty="0">
                <a:solidFill>
                  <a:srgbClr val="D5D5D5">
                    <a:lumMod val="10000"/>
                  </a:srgb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Helvetica Neue"/>
              </a:rPr>
              <a:t>Anti-glutamic Acid Decarboxylase</a:t>
            </a:r>
            <a:r>
              <a:rPr lang="zh-TW" altLang="en-US" sz="1500" b="1" kern="0" spc="-75" dirty="0">
                <a:solidFill>
                  <a:srgbClr val="D5D5D5">
                    <a:lumMod val="10000"/>
                  </a:srgb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Helvetica Neue"/>
              </a:rPr>
              <a:t>抗體在兒童腦炎</a:t>
            </a:r>
            <a:r>
              <a:rPr lang="en-US" altLang="zh-TW" sz="1500" b="1" kern="0" spc="-75" dirty="0">
                <a:solidFill>
                  <a:srgbClr val="D5D5D5">
                    <a:lumMod val="10000"/>
                  </a:srgb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Helvetica Neue"/>
              </a:rPr>
              <a:t>/</a:t>
            </a:r>
            <a:r>
              <a:rPr lang="zh-TW" altLang="en-US" sz="1500" b="1" kern="0" spc="-75" dirty="0">
                <a:solidFill>
                  <a:srgbClr val="D5D5D5">
                    <a:lumMod val="10000"/>
                  </a:srgb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Helvetica Neue"/>
              </a:rPr>
              <a:t>腦病變的臨床相關性及血中抗體濃度變化 </a:t>
            </a:r>
            <a:endParaRPr lang="zh-TW" altLang="en-US" sz="4300" b="1" kern="0" spc="-75" dirty="0">
              <a:solidFill>
                <a:srgbClr val="D5D5D5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954826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矩形"/>
          <p:cNvSpPr/>
          <p:nvPr/>
        </p:nvSpPr>
        <p:spPr>
          <a:xfrm>
            <a:off x="1174219" y="4948958"/>
            <a:ext cx="2288221" cy="476251"/>
          </a:xfrm>
          <a:prstGeom prst="rect">
            <a:avLst/>
          </a:prstGeom>
          <a:solidFill>
            <a:srgbClr val="F6CADC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5" name="矩形"/>
          <p:cNvSpPr/>
          <p:nvPr/>
        </p:nvSpPr>
        <p:spPr>
          <a:xfrm>
            <a:off x="1172405" y="5485016"/>
            <a:ext cx="6848424" cy="476251"/>
          </a:xfrm>
          <a:prstGeom prst="rect">
            <a:avLst/>
          </a:prstGeom>
          <a:solidFill>
            <a:srgbClr val="C9B5D8">
              <a:alpha val="60125"/>
            </a:srgb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6" name="矩形"/>
          <p:cNvSpPr/>
          <p:nvPr/>
        </p:nvSpPr>
        <p:spPr>
          <a:xfrm>
            <a:off x="1885483" y="999647"/>
            <a:ext cx="5210764" cy="476251"/>
          </a:xfrm>
          <a:prstGeom prst="rect">
            <a:avLst/>
          </a:prstGeom>
          <a:solidFill>
            <a:srgbClr val="ACD1FB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297" name="截圖 2023-04-05 下午5.44.34.png" descr="截圖 2023-04-05 下午5.44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04" y="1436888"/>
            <a:ext cx="7632742" cy="344470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No clinical worsening was observed during the transient elevation in titers."/>
          <p:cNvSpPr txBox="1"/>
          <p:nvPr/>
        </p:nvSpPr>
        <p:spPr>
          <a:xfrm>
            <a:off x="1299521" y="5455038"/>
            <a:ext cx="6667158" cy="536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9" tIns="19049" rIns="19049" bIns="19049" anchor="ctr">
            <a:spAutoFit/>
          </a:bodyPr>
          <a:lstStyle>
            <a:lvl1pPr algn="l" defTabSz="457200"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</a:rPr>
              <a:t>No clinical worsening was observed during the transient elevation in titers. </a:t>
            </a:r>
          </a:p>
        </p:txBody>
      </p:sp>
      <p:sp>
        <p:nvSpPr>
          <p:cNvPr id="299" name="Serial anti-GAD Ab changes were available in 4 patients"/>
          <p:cNvSpPr txBox="1"/>
          <p:nvPr/>
        </p:nvSpPr>
        <p:spPr>
          <a:xfrm>
            <a:off x="1962089" y="1094103"/>
            <a:ext cx="5182609" cy="28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 defTabSz="457200"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</a:rPr>
              <a:t>Serial anti-GAD Ab changes were available in 4 patients</a:t>
            </a:r>
          </a:p>
        </p:txBody>
      </p:sp>
      <p:sp>
        <p:nvSpPr>
          <p:cNvPr id="300" name="Elevation in acute stage"/>
          <p:cNvSpPr txBox="1"/>
          <p:nvPr/>
        </p:nvSpPr>
        <p:spPr>
          <a:xfrm>
            <a:off x="1260812" y="5044738"/>
            <a:ext cx="2215350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 defTabSz="457200"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</a:rPr>
              <a:t>Elevation in acute stage</a:t>
            </a:r>
          </a:p>
        </p:txBody>
      </p:sp>
      <p:sp>
        <p:nvSpPr>
          <p:cNvPr id="301" name="Decreasing during follow up"/>
          <p:cNvSpPr txBox="1"/>
          <p:nvPr/>
        </p:nvSpPr>
        <p:spPr>
          <a:xfrm>
            <a:off x="4193933" y="5043416"/>
            <a:ext cx="2592506" cy="28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 defTabSz="457200"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</a:rPr>
              <a:t>Decreasing during follow up</a:t>
            </a:r>
          </a:p>
        </p:txBody>
      </p:sp>
      <p:sp>
        <p:nvSpPr>
          <p:cNvPr id="302" name="箭頭"/>
          <p:cNvSpPr/>
          <p:nvPr/>
        </p:nvSpPr>
        <p:spPr>
          <a:xfrm>
            <a:off x="3561192" y="5048970"/>
            <a:ext cx="476251" cy="276226"/>
          </a:xfrm>
          <a:prstGeom prst="rightArrow">
            <a:avLst>
              <a:gd name="adj1" fmla="val 32000"/>
              <a:gd name="adj2" fmla="val 11034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03" name="The start of immunotherapy"/>
          <p:cNvSpPr txBox="1"/>
          <p:nvPr/>
        </p:nvSpPr>
        <p:spPr>
          <a:xfrm>
            <a:off x="2798866" y="1837681"/>
            <a:ext cx="3116664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9" tIns="19049" rIns="19049" bIns="19049" anchor="ctr">
            <a:spAutoFit/>
          </a:bodyPr>
          <a:lstStyle>
            <a:lvl1pPr algn="l" defTabSz="457200"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</a:rPr>
              <a:t>The start of immunotherapy</a:t>
            </a:r>
          </a:p>
        </p:txBody>
      </p:sp>
    </p:spTree>
    <p:extLst>
      <p:ext uri="{BB962C8B-B14F-4D97-AF65-F5344CB8AC3E}">
        <p14:creationId xmlns:p14="http://schemas.microsoft.com/office/powerpoint/2010/main" val="41690178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ummaries of our stud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Summaries of our study</a:t>
            </a:r>
          </a:p>
        </p:txBody>
      </p:sp>
      <p:sp>
        <p:nvSpPr>
          <p:cNvPr id="392" name="矩形"/>
          <p:cNvSpPr/>
          <p:nvPr/>
        </p:nvSpPr>
        <p:spPr>
          <a:xfrm>
            <a:off x="205835" y="3253958"/>
            <a:ext cx="2047875" cy="955798"/>
          </a:xfrm>
          <a:prstGeom prst="rect">
            <a:avLst/>
          </a:prstGeom>
          <a:solidFill>
            <a:srgbClr val="ACD1FB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93" name="矩形"/>
          <p:cNvSpPr/>
          <p:nvPr/>
        </p:nvSpPr>
        <p:spPr>
          <a:xfrm>
            <a:off x="4403442" y="2138951"/>
            <a:ext cx="3840130" cy="727684"/>
          </a:xfrm>
          <a:prstGeom prst="rect">
            <a:avLst/>
          </a:prstGeom>
          <a:solidFill>
            <a:srgbClr val="C9B5D8">
              <a:alpha val="30476"/>
            </a:srgb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94" name="Anti-GAD Ab titer"/>
          <p:cNvSpPr txBox="1"/>
          <p:nvPr/>
        </p:nvSpPr>
        <p:spPr>
          <a:xfrm>
            <a:off x="310538" y="3571959"/>
            <a:ext cx="1838468" cy="31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 algn="ctr" defTabSz="1219106" hangingPunct="0"/>
            <a:r>
              <a:rPr sz="18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Anti-GAD Ab titer</a:t>
            </a:r>
          </a:p>
        </p:txBody>
      </p:sp>
      <p:sp>
        <p:nvSpPr>
          <p:cNvPr id="395" name="Initial symptoms of"/>
          <p:cNvSpPr txBox="1"/>
          <p:nvPr/>
        </p:nvSpPr>
        <p:spPr>
          <a:xfrm>
            <a:off x="4441074" y="2360450"/>
            <a:ext cx="1796967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1219106"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Initial symptoms of </a:t>
            </a:r>
          </a:p>
        </p:txBody>
      </p:sp>
      <p:sp>
        <p:nvSpPr>
          <p:cNvPr id="396" name="language difficulty"/>
          <p:cNvSpPr txBox="1"/>
          <p:nvPr/>
        </p:nvSpPr>
        <p:spPr>
          <a:xfrm>
            <a:off x="6235972" y="2169802"/>
            <a:ext cx="1695325" cy="28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1219106"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language difficulty</a:t>
            </a:r>
          </a:p>
        </p:txBody>
      </p:sp>
      <p:sp>
        <p:nvSpPr>
          <p:cNvPr id="397" name="ataxia"/>
          <p:cNvSpPr txBox="1"/>
          <p:nvPr/>
        </p:nvSpPr>
        <p:spPr>
          <a:xfrm>
            <a:off x="6246119" y="2508035"/>
            <a:ext cx="585097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1219106"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ataxia</a:t>
            </a:r>
          </a:p>
        </p:txBody>
      </p:sp>
      <p:sp>
        <p:nvSpPr>
          <p:cNvPr id="398" name="線條"/>
          <p:cNvSpPr/>
          <p:nvPr/>
        </p:nvSpPr>
        <p:spPr>
          <a:xfrm flipH="1">
            <a:off x="2348531" y="3647675"/>
            <a:ext cx="1960090" cy="1"/>
          </a:xfrm>
          <a:prstGeom prst="line">
            <a:avLst/>
          </a:prstGeom>
          <a:ln w="101600">
            <a:solidFill>
              <a:srgbClr val="5E5E5E"/>
            </a:solidFill>
            <a:custDash>
              <a:ds d="200000" sp="200000"/>
            </a:custDash>
            <a:miter lim="400000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99" name="矩形"/>
          <p:cNvSpPr/>
          <p:nvPr/>
        </p:nvSpPr>
        <p:spPr>
          <a:xfrm>
            <a:off x="4403442" y="3253606"/>
            <a:ext cx="3840130" cy="727684"/>
          </a:xfrm>
          <a:prstGeom prst="rect">
            <a:avLst/>
          </a:prstGeom>
          <a:solidFill>
            <a:srgbClr val="C9B5D8">
              <a:alpha val="30476"/>
            </a:srgb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00" name="Severity or outcomes"/>
          <p:cNvSpPr txBox="1"/>
          <p:nvPr/>
        </p:nvSpPr>
        <p:spPr>
          <a:xfrm>
            <a:off x="5363897" y="3495981"/>
            <a:ext cx="1966885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1219106"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Severity or outcomes</a:t>
            </a:r>
          </a:p>
        </p:txBody>
      </p:sp>
      <p:sp>
        <p:nvSpPr>
          <p:cNvPr id="401" name="Statistically associated with"/>
          <p:cNvSpPr txBox="1"/>
          <p:nvPr/>
        </p:nvSpPr>
        <p:spPr>
          <a:xfrm rot="20700000">
            <a:off x="2176196" y="2711267"/>
            <a:ext cx="221054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 algn="ctr" defTabSz="1219106" hangingPunct="0"/>
            <a:r>
              <a:rPr sz="14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Statistically associated with</a:t>
            </a:r>
          </a:p>
        </p:txBody>
      </p:sp>
      <p:sp>
        <p:nvSpPr>
          <p:cNvPr id="402" name="Not associated with"/>
          <p:cNvSpPr txBox="1"/>
          <p:nvPr/>
        </p:nvSpPr>
        <p:spPr>
          <a:xfrm>
            <a:off x="2532683" y="3375496"/>
            <a:ext cx="159178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pPr algn="ctr" defTabSz="1219106" hangingPunct="0"/>
            <a:r>
              <a:rPr sz="14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Not associated with</a:t>
            </a:r>
          </a:p>
        </p:txBody>
      </p:sp>
      <p:pic>
        <p:nvPicPr>
          <p:cNvPr id="403" name="線條 線條" descr="線條 線條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1700000">
            <a:off x="2312678" y="4326910"/>
            <a:ext cx="2161663" cy="57151"/>
          </a:xfrm>
          <a:prstGeom prst="rect">
            <a:avLst/>
          </a:prstGeom>
        </p:spPr>
      </p:pic>
      <p:pic>
        <p:nvPicPr>
          <p:cNvPr id="405" name="線條 線條" descr="線條 線條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9900000">
            <a:off x="2295371" y="2964908"/>
            <a:ext cx="2161663" cy="57151"/>
          </a:xfrm>
          <a:prstGeom prst="rect">
            <a:avLst/>
          </a:prstGeom>
        </p:spPr>
      </p:pic>
      <p:sp>
        <p:nvSpPr>
          <p:cNvPr id="407" name="矩形"/>
          <p:cNvSpPr/>
          <p:nvPr/>
        </p:nvSpPr>
        <p:spPr>
          <a:xfrm>
            <a:off x="4403442" y="4306187"/>
            <a:ext cx="3840130" cy="727684"/>
          </a:xfrm>
          <a:prstGeom prst="rect">
            <a:avLst/>
          </a:prstGeom>
          <a:solidFill>
            <a:srgbClr val="C9B5D8">
              <a:alpha val="30476"/>
            </a:srgb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08" name="Elevation in acute stage"/>
          <p:cNvSpPr txBox="1"/>
          <p:nvPr/>
        </p:nvSpPr>
        <p:spPr>
          <a:xfrm>
            <a:off x="5239665" y="4556584"/>
            <a:ext cx="2215351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pPr algn="ctr" defTabSz="1219106"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Elevation in acute stage</a:t>
            </a:r>
          </a:p>
        </p:txBody>
      </p:sp>
    </p:spTree>
    <p:extLst>
      <p:ext uri="{BB962C8B-B14F-4D97-AF65-F5344CB8AC3E}">
        <p14:creationId xmlns:p14="http://schemas.microsoft.com/office/powerpoint/2010/main" val="29684506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ackgrou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67" name="Glutamic acid decarboxylase (GAD):…"/>
          <p:cNvSpPr txBox="1">
            <a:spLocks noGrp="1"/>
          </p:cNvSpPr>
          <p:nvPr>
            <p:ph type="body" sz="half" idx="1"/>
          </p:nvPr>
        </p:nvSpPr>
        <p:spPr>
          <a:xfrm>
            <a:off x="452438" y="2234502"/>
            <a:ext cx="4721946" cy="331194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SzTx/>
              <a:buNone/>
            </a:pPr>
            <a:r>
              <a:rPr dirty="0">
                <a:solidFill>
                  <a:srgbClr val="D37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Glutamic acid decarboxylase (GAD):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rate-limiting enzyme in the synthesis of the inhibitory neurotransmitter</a:t>
            </a:r>
            <a:endParaRPr sz="1600" dirty="0">
              <a:solidFill>
                <a:srgbClr val="E8B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Tx/>
              <a:buNone/>
            </a:pPr>
            <a:endParaRPr dirty="0">
              <a:solidFill>
                <a:srgbClr val="E8B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Tx/>
              <a:buNone/>
              <a:defRPr>
                <a:solidFill>
                  <a:srgbClr val="7E9FCC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Anti-GAD antibody: </a:t>
            </a:r>
          </a:p>
          <a:p>
            <a:pPr marL="0" indent="0">
              <a:spcBef>
                <a:spcPts val="0"/>
              </a:spcBef>
              <a:buSzTx/>
              <a:buNone/>
              <a:defRPr sz="3600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associated with a wide range of neurological conditions</a:t>
            </a:r>
          </a:p>
          <a:p>
            <a:pPr marL="0" indent="0">
              <a:spcBef>
                <a:spcPts val="0"/>
              </a:spcBef>
              <a:buSzTx/>
              <a:buNone/>
              <a:defRPr sz="36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Tx/>
              <a:buNone/>
              <a:defRPr sz="36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Tx/>
              <a:buNone/>
              <a:defRPr sz="36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Tx/>
              <a:buNone/>
              <a:defRPr sz="36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SzTx/>
              <a:buNone/>
              <a:defRPr sz="3600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The pathogenic role of anti-GAD Ab is still unclear</a:t>
            </a:r>
          </a:p>
        </p:txBody>
      </p:sp>
      <p:sp>
        <p:nvSpPr>
          <p:cNvPr id="168" name="Autoimmune targets at the inhibitory synapse and the associated neurological disorders"/>
          <p:cNvSpPr txBox="1"/>
          <p:nvPr/>
        </p:nvSpPr>
        <p:spPr>
          <a:xfrm>
            <a:off x="4784302" y="5683465"/>
            <a:ext cx="4068419" cy="16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 defTabSz="457200"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/>
            <a:r>
              <a:rPr sz="800" kern="0">
                <a:latin typeface="Arial" panose="020B0604020202020204" pitchFamily="34" charset="0"/>
                <a:cs typeface="Arial" panose="020B0604020202020204" pitchFamily="34" charset="0"/>
              </a:rPr>
              <a:t>Autoimmune targets at the inhibitory synapse and the associated neurological disorders </a:t>
            </a:r>
          </a:p>
        </p:txBody>
      </p:sp>
      <p:pic>
        <p:nvPicPr>
          <p:cNvPr id="169" name="截圖 2023-04-07 上午10.55.09.png" descr="截圖 2023-04-07 上午10.55.09.png"/>
          <p:cNvPicPr>
            <a:picLocks noChangeAspect="1"/>
          </p:cNvPicPr>
          <p:nvPr/>
        </p:nvPicPr>
        <p:blipFill>
          <a:blip r:embed="rId3"/>
          <a:srcRect t="14649" b="12172"/>
          <a:stretch>
            <a:fillRect/>
          </a:stretch>
        </p:blipFill>
        <p:spPr>
          <a:xfrm>
            <a:off x="5174386" y="1947941"/>
            <a:ext cx="3890383" cy="374290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raus et al 2020"/>
          <p:cNvSpPr txBox="1"/>
          <p:nvPr/>
        </p:nvSpPr>
        <p:spPr>
          <a:xfrm>
            <a:off x="8046533" y="5839429"/>
            <a:ext cx="1012869" cy="16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9" tIns="19049" rIns="19049" bIns="19049" anchor="ctr">
            <a:spAutoFit/>
          </a:bodyPr>
          <a:lstStyle>
            <a:lvl1pPr algn="l" defTabSz="457200"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/>
            <a:r>
              <a:rPr sz="800" kern="0">
                <a:latin typeface="Arial" panose="020B0604020202020204" pitchFamily="34" charset="0"/>
                <a:cs typeface="Arial" panose="020B0604020202020204" pitchFamily="34" charset="0"/>
              </a:rPr>
              <a:t>Graus et al 2020</a:t>
            </a:r>
          </a:p>
        </p:txBody>
      </p:sp>
      <p:sp>
        <p:nvSpPr>
          <p:cNvPr id="173" name="GAD"/>
          <p:cNvSpPr txBox="1"/>
          <p:nvPr/>
        </p:nvSpPr>
        <p:spPr>
          <a:xfrm>
            <a:off x="6426548" y="2671834"/>
            <a:ext cx="428002" cy="2323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rgbClr val="D37E6E"/>
                </a:solidFill>
              </a:defRPr>
            </a:lvl1pPr>
          </a:lstStyle>
          <a:p>
            <a:pPr defTabSz="1219106" hangingPunct="0">
              <a:defRPr>
                <a:solidFill>
                  <a:srgbClr val="000000"/>
                </a:solidFill>
              </a:defRPr>
            </a:pPr>
            <a:r>
              <a:rPr sz="1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GAD</a:t>
            </a:r>
          </a:p>
        </p:txBody>
      </p:sp>
      <p:sp>
        <p:nvSpPr>
          <p:cNvPr id="174" name="GABA"/>
          <p:cNvSpPr txBox="1"/>
          <p:nvPr/>
        </p:nvSpPr>
        <p:spPr>
          <a:xfrm>
            <a:off x="2865816" y="2737434"/>
            <a:ext cx="536205" cy="23237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rgbClr val="D29F56"/>
                </a:solidFill>
              </a:defRPr>
            </a:lvl1pPr>
          </a:lstStyle>
          <a:p>
            <a:pPr defTabSz="1219106" hangingPunct="0">
              <a:defRPr sz="4800"/>
            </a:pPr>
            <a:r>
              <a:rPr sz="1400" kern="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GABA</a:t>
            </a:r>
          </a:p>
        </p:txBody>
      </p:sp>
      <p:sp>
        <p:nvSpPr>
          <p:cNvPr id="175" name="GABA"/>
          <p:cNvSpPr txBox="1"/>
          <p:nvPr/>
        </p:nvSpPr>
        <p:spPr>
          <a:xfrm>
            <a:off x="6274997" y="3668072"/>
            <a:ext cx="536205" cy="23237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rgbClr val="D29F56"/>
                </a:solidFill>
              </a:defRPr>
            </a:lvl1pPr>
          </a:lstStyle>
          <a:p>
            <a:pPr defTabSz="1219106" hangingPunct="0">
              <a:defRPr sz="4800"/>
            </a:pPr>
            <a:r>
              <a:rPr sz="14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GABA</a:t>
            </a:r>
          </a:p>
        </p:txBody>
      </p:sp>
      <p:sp>
        <p:nvSpPr>
          <p:cNvPr id="176" name="矩形"/>
          <p:cNvSpPr/>
          <p:nvPr/>
        </p:nvSpPr>
        <p:spPr>
          <a:xfrm>
            <a:off x="5797941" y="2234756"/>
            <a:ext cx="146133" cy="281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77" name="矩形"/>
          <p:cNvSpPr/>
          <p:nvPr/>
        </p:nvSpPr>
        <p:spPr>
          <a:xfrm>
            <a:off x="5836038" y="2606091"/>
            <a:ext cx="120138" cy="3222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78" name="矩形"/>
          <p:cNvSpPr/>
          <p:nvPr/>
        </p:nvSpPr>
        <p:spPr>
          <a:xfrm>
            <a:off x="5898309" y="3481939"/>
            <a:ext cx="45770" cy="238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179" name="圓角矩形 圓角矩形" descr="圓角矩形 圓角矩形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12" y="2155037"/>
            <a:ext cx="812137" cy="16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55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Backgrou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85" name="In children…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41163">
              <a:spcBef>
                <a:spcPts val="1538"/>
              </a:spcBef>
              <a:buSzTx/>
              <a:buNone/>
              <a:defRPr sz="44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 children…</a:t>
            </a:r>
          </a:p>
          <a:p>
            <a:pPr marL="210297" indent="-210297" defTabSz="841163">
              <a:spcBef>
                <a:spcPts val="1538"/>
              </a:spcBef>
              <a:defRPr sz="44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Anti-GAD Ab titers have been reported to be significantly higher in children with </a:t>
            </a:r>
            <a:r>
              <a:rPr sz="2000" dirty="0">
                <a:solidFill>
                  <a:srgbClr val="AE9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encephalitis and status epilepticus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than in those of control children with therapy-resistant epilepsy</a:t>
            </a:r>
          </a:p>
          <a:p>
            <a:pPr marL="210297" indent="-210297" defTabSz="841163">
              <a:spcBef>
                <a:spcPts val="1538"/>
              </a:spcBef>
              <a:defRPr sz="4416"/>
            </a:pPr>
            <a:r>
              <a:rPr sz="2000" dirty="0">
                <a:solidFill>
                  <a:srgbClr val="A39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Presumed infectious etiologies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may account for pediatric encephalitis with anti-GAD antibodies, suggesting a possible immune-mediated mechanism after a severe febrile infection.</a:t>
            </a:r>
          </a:p>
          <a:p>
            <a:pPr marL="0" indent="0" defTabSz="841163">
              <a:spcBef>
                <a:spcPts val="1538"/>
              </a:spcBef>
              <a:buSzTx/>
              <a:buNone/>
              <a:defRPr sz="4416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41163">
              <a:spcBef>
                <a:spcPts val="1538"/>
              </a:spcBef>
              <a:buSzTx/>
              <a:buNone/>
              <a:defRPr sz="44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However, few studies have investigated the association between anti-GAD antibody titers and clinical presentation in children with encephalitis/encephalopathy. </a:t>
            </a:r>
          </a:p>
        </p:txBody>
      </p:sp>
      <p:sp>
        <p:nvSpPr>
          <p:cNvPr id="186" name="(Lin et al., 2012)"/>
          <p:cNvSpPr txBox="1"/>
          <p:nvPr/>
        </p:nvSpPr>
        <p:spPr>
          <a:xfrm>
            <a:off x="7391539" y="3437614"/>
            <a:ext cx="1235916" cy="204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200" i="1">
                <a:solidFill>
                  <a:srgbClr val="000000"/>
                </a:solidFill>
              </a:defRPr>
            </a:lvl1pPr>
          </a:lstStyle>
          <a:p>
            <a:pPr defTabSz="1219106" hangingPunct="0"/>
            <a:r>
              <a:rPr sz="12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(Lin et al., 2012) </a:t>
            </a:r>
          </a:p>
        </p:txBody>
      </p:sp>
      <p:sp>
        <p:nvSpPr>
          <p:cNvPr id="187" name="(Lin et al., 2014)"/>
          <p:cNvSpPr txBox="1"/>
          <p:nvPr/>
        </p:nvSpPr>
        <p:spPr>
          <a:xfrm>
            <a:off x="7391539" y="4326597"/>
            <a:ext cx="1235916" cy="204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200" i="1">
                <a:solidFill>
                  <a:srgbClr val="000000"/>
                </a:solidFill>
              </a:defRPr>
            </a:lvl1pPr>
          </a:lstStyle>
          <a:p>
            <a:pPr defTabSz="1219106" hangingPunct="0"/>
            <a:r>
              <a:rPr sz="12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(Lin et al., 2014) </a:t>
            </a:r>
          </a:p>
        </p:txBody>
      </p:sp>
    </p:spTree>
    <p:extLst>
      <p:ext uri="{BB962C8B-B14F-4D97-AF65-F5344CB8AC3E}">
        <p14:creationId xmlns:p14="http://schemas.microsoft.com/office/powerpoint/2010/main" val="4369797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im of the stud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Aim of the study</a:t>
            </a:r>
          </a:p>
        </p:txBody>
      </p:sp>
      <p:sp>
        <p:nvSpPr>
          <p:cNvPr id="191" name="To evaluate whether serum anti-GAD antibody titers were associated with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100000"/>
              </a:lnSpc>
              <a:buSzTx/>
              <a:buNone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 evaluate whether serum anti-GAD antibody titers were associated with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initial symptoms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clinical severity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outcomes </a:t>
            </a:r>
          </a:p>
          <a:p>
            <a:pPr marL="0" lvl="1" indent="171438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 children with encephalitis/encephalopathy. </a:t>
            </a:r>
          </a:p>
        </p:txBody>
      </p:sp>
    </p:spTree>
    <p:extLst>
      <p:ext uri="{BB962C8B-B14F-4D97-AF65-F5344CB8AC3E}">
        <p14:creationId xmlns:p14="http://schemas.microsoft.com/office/powerpoint/2010/main" val="30842076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Metho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01" name="矩形"/>
          <p:cNvSpPr/>
          <p:nvPr/>
        </p:nvSpPr>
        <p:spPr>
          <a:xfrm>
            <a:off x="152041" y="2111834"/>
            <a:ext cx="4567835" cy="1814087"/>
          </a:xfrm>
          <a:prstGeom prst="rect">
            <a:avLst/>
          </a:prstGeom>
          <a:solidFill>
            <a:srgbClr val="C4DFFB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2" name="矩形"/>
          <p:cNvSpPr/>
          <p:nvPr/>
        </p:nvSpPr>
        <p:spPr>
          <a:xfrm>
            <a:off x="138643" y="1416426"/>
            <a:ext cx="4567835" cy="591389"/>
          </a:xfrm>
          <a:prstGeom prst="rect">
            <a:avLst/>
          </a:prstGeom>
          <a:solidFill>
            <a:srgbClr val="ACD1FB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3" name="矩形"/>
          <p:cNvSpPr/>
          <p:nvPr/>
        </p:nvSpPr>
        <p:spPr>
          <a:xfrm>
            <a:off x="4779877" y="1416426"/>
            <a:ext cx="4179480" cy="2506415"/>
          </a:xfrm>
          <a:prstGeom prst="rect">
            <a:avLst/>
          </a:prstGeom>
          <a:solidFill>
            <a:srgbClr val="C9B5D8">
              <a:alpha val="60125"/>
            </a:srgb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4" name="Eligible criteria:…"/>
          <p:cNvSpPr/>
          <p:nvPr/>
        </p:nvSpPr>
        <p:spPr>
          <a:xfrm>
            <a:off x="228282" y="2303500"/>
            <a:ext cx="4478196" cy="152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9" tIns="19049" rIns="19049" bIns="19049" anchor="ctr"/>
          <a:lstStyle/>
          <a:p>
            <a:pPr defTabSz="309539" hangingPunct="0">
              <a:defRPr sz="3600" b="1">
                <a:solidFill>
                  <a:srgbClr val="000000"/>
                </a:solidFill>
              </a:defRPr>
            </a:pPr>
            <a:r>
              <a:rPr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Eligible criteria:</a:t>
            </a:r>
          </a:p>
          <a:p>
            <a:pPr defTabSz="309539" hangingPunct="0">
              <a:defRPr sz="3200">
                <a:solidFill>
                  <a:srgbClr val="000000"/>
                </a:solidFill>
              </a:defRPr>
            </a:pPr>
            <a:r>
              <a:rPr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Hospitalized children with </a:t>
            </a:r>
            <a:r>
              <a:rPr sz="11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encephalitis and/or encephalopathy</a:t>
            </a:r>
            <a:endParaRPr sz="11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309539" hangingPunct="0">
              <a:defRPr sz="3200">
                <a:solidFill>
                  <a:srgbClr val="000000"/>
                </a:solidFill>
              </a:defRPr>
            </a:pPr>
            <a:r>
              <a:rPr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Positive anti-GAD antibodies in serum and/or CSF via </a:t>
            </a:r>
            <a:r>
              <a:rPr sz="11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ELISA</a:t>
            </a:r>
            <a:endParaRPr sz="11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309539" hangingPunct="0">
              <a:defRPr sz="3200">
                <a:solidFill>
                  <a:srgbClr val="000000"/>
                </a:solidFill>
              </a:defRPr>
            </a:pPr>
            <a:r>
              <a:rPr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Negative for NMDA-R encephalitis</a:t>
            </a:r>
          </a:p>
          <a:p>
            <a:pPr defTabSz="309539" hangingPunct="0">
              <a:defRPr sz="3200">
                <a:solidFill>
                  <a:srgbClr val="000000"/>
                </a:solidFill>
              </a:defRPr>
            </a:pPr>
            <a:r>
              <a:rPr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No pathogen detected in CSF</a:t>
            </a:r>
          </a:p>
        </p:txBody>
      </p:sp>
      <p:sp>
        <p:nvSpPr>
          <p:cNvPr id="205" name="Encephalopathy: signs of brain parenchyma dysfunction…"/>
          <p:cNvSpPr txBox="1"/>
          <p:nvPr/>
        </p:nvSpPr>
        <p:spPr>
          <a:xfrm>
            <a:off x="4867056" y="1619518"/>
            <a:ext cx="4048665" cy="1084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49" tIns="19049" rIns="19049" bIns="19049" anchor="ctr">
            <a:spAutoFit/>
          </a:bodyPr>
          <a:lstStyle/>
          <a:p>
            <a:pPr defTabSz="171438" hangingPunct="0">
              <a:defRPr sz="3200">
                <a:solidFill>
                  <a:srgbClr val="000000"/>
                </a:solidFill>
              </a:defRPr>
            </a:pPr>
            <a:r>
              <a:rPr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Encephalopathy:</a:t>
            </a:r>
            <a:r>
              <a:rPr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signs of brain parenchyma dysfunction </a:t>
            </a:r>
          </a:p>
          <a:p>
            <a:pPr defTabSz="171438" hangingPunct="0">
              <a:defRPr sz="3200">
                <a:solidFill>
                  <a:srgbClr val="000000"/>
                </a:solidFill>
              </a:defRPr>
            </a:pPr>
            <a:r>
              <a:rPr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Encephalitis:</a:t>
            </a:r>
            <a:r>
              <a:rPr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encephalopathy plus at least 2 findings: </a:t>
            </a:r>
          </a:p>
          <a:p>
            <a:pPr defTabSz="171438" hangingPunct="0">
              <a:defRPr sz="2800">
                <a:solidFill>
                  <a:srgbClr val="000000"/>
                </a:solidFill>
              </a:defRPr>
            </a:pPr>
            <a:r>
              <a:rPr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(1) fever (body temperature &gt; 38C)</a:t>
            </a:r>
          </a:p>
          <a:p>
            <a:pPr defTabSz="171438" hangingPunct="0">
              <a:defRPr sz="2800">
                <a:solidFill>
                  <a:srgbClr val="000000"/>
                </a:solidFill>
              </a:defRPr>
            </a:pPr>
            <a:r>
              <a:rPr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(2) abnormal CSF examination</a:t>
            </a:r>
          </a:p>
          <a:p>
            <a:pPr defTabSz="171438" hangingPunct="0">
              <a:defRPr sz="2800">
                <a:solidFill>
                  <a:srgbClr val="000000"/>
                </a:solidFill>
              </a:defRPr>
            </a:pPr>
            <a:r>
              <a:rPr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(3) abnormal EEG findings compatible with encephalitis</a:t>
            </a:r>
          </a:p>
          <a:p>
            <a:pPr defTabSz="171438" hangingPunct="0">
              <a:defRPr sz="2800">
                <a:solidFill>
                  <a:srgbClr val="000000"/>
                </a:solidFill>
              </a:defRPr>
            </a:pPr>
            <a:r>
              <a:rPr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(4) abnormal results of neuroimaging</a:t>
            </a:r>
          </a:p>
        </p:txBody>
      </p:sp>
      <p:sp>
        <p:nvSpPr>
          <p:cNvPr id="206" name="Enzyme-linked immunosorbent assay (ELISA)…"/>
          <p:cNvSpPr txBox="1"/>
          <p:nvPr/>
        </p:nvSpPr>
        <p:spPr>
          <a:xfrm>
            <a:off x="4867058" y="2840460"/>
            <a:ext cx="3824507" cy="915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49" tIns="19049" rIns="19049" bIns="19049" anchor="ctr">
            <a:spAutoFit/>
          </a:bodyPr>
          <a:lstStyle/>
          <a:p>
            <a:pPr defTabSz="171438" hangingPunct="0">
              <a:defRPr sz="2600">
                <a:solidFill>
                  <a:srgbClr val="000000"/>
                </a:solidFill>
              </a:defRPr>
            </a:pPr>
            <a:r>
              <a:rPr sz="13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Enzyme-linked immunosorbent assay (ELISA) </a:t>
            </a:r>
          </a:p>
          <a:p>
            <a:pPr algn="r" defTabSz="171438" hangingPunct="0">
              <a:defRPr sz="2600">
                <a:solidFill>
                  <a:srgbClr val="000000"/>
                </a:solidFill>
              </a:defRPr>
            </a:pPr>
            <a:r>
              <a:rPr sz="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(RSR Ltd., Cardiff, Wales, United Kingdom)</a:t>
            </a:r>
            <a:endParaRPr lang="en" sz="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lvl="1" indent="26193" defTabSz="171438" hangingPunct="0">
              <a:defRPr sz="2600">
                <a:solidFill>
                  <a:srgbClr val="000000"/>
                </a:solidFill>
              </a:defRPr>
            </a:pPr>
            <a:r>
              <a:rPr lang="en" altLang="zh-TW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If available:</a:t>
            </a:r>
          </a:p>
          <a:p>
            <a:pPr marL="0" lvl="1" indent="228588" defTabSz="171438" hangingPunct="0">
              <a:defRPr sz="2600">
                <a:solidFill>
                  <a:srgbClr val="000000"/>
                </a:solidFill>
              </a:defRPr>
            </a:pPr>
            <a:r>
              <a:rPr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Radioimmunoassay (RIA)</a:t>
            </a:r>
            <a:r>
              <a:rPr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sz="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(RSR Ltd., Cardiff, Wales, United Kingdom)</a:t>
            </a:r>
          </a:p>
          <a:p>
            <a:pPr marL="0" lvl="1" indent="228588" defTabSz="171438" hangingPunct="0">
              <a:defRPr sz="2600">
                <a:solidFill>
                  <a:srgbClr val="000000"/>
                </a:solidFill>
              </a:defRPr>
            </a:pPr>
            <a:r>
              <a:rPr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Cell-based assay (CBA)</a:t>
            </a:r>
            <a:r>
              <a:rPr sz="1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sz="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</a:t>
            </a:r>
            <a:r>
              <a:rPr sz="5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Euroimmun</a:t>
            </a:r>
            <a:r>
              <a:rPr sz="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, Lübeck, Germany)</a:t>
            </a:r>
          </a:p>
        </p:txBody>
      </p:sp>
      <p:sp>
        <p:nvSpPr>
          <p:cNvPr id="207" name="37 Eligible children"/>
          <p:cNvSpPr/>
          <p:nvPr/>
        </p:nvSpPr>
        <p:spPr>
          <a:xfrm>
            <a:off x="3381376" y="4305140"/>
            <a:ext cx="2381250" cy="476251"/>
          </a:xfrm>
          <a:prstGeom prst="rect">
            <a:avLst/>
          </a:prstGeom>
          <a:solidFill>
            <a:srgbClr val="F6CAD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825500"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hangingPunct="0"/>
            <a:r>
              <a:rPr sz="1400" kern="0">
                <a:latin typeface="Arial" panose="020B0604020202020204" pitchFamily="34" charset="0"/>
                <a:cs typeface="Arial" panose="020B0604020202020204" pitchFamily="34" charset="0"/>
              </a:rPr>
              <a:t>37 Eligible children</a:t>
            </a:r>
          </a:p>
        </p:txBody>
      </p:sp>
      <p:sp>
        <p:nvSpPr>
          <p:cNvPr id="208" name="Anti-GAD Ab ≥ 100 U/mL (n=17)"/>
          <p:cNvSpPr/>
          <p:nvPr/>
        </p:nvSpPr>
        <p:spPr>
          <a:xfrm>
            <a:off x="4632149" y="5180430"/>
            <a:ext cx="2381251" cy="591389"/>
          </a:xfrm>
          <a:prstGeom prst="rect">
            <a:avLst/>
          </a:prstGeom>
          <a:solidFill>
            <a:srgbClr val="F6CAD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825500"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hangingPunct="0"/>
            <a:r>
              <a:rPr sz="1400" kern="0">
                <a:latin typeface="Arial" panose="020B0604020202020204" pitchFamily="34" charset="0"/>
                <a:cs typeface="Arial" panose="020B0604020202020204" pitchFamily="34" charset="0"/>
              </a:rPr>
              <a:t>Anti-GAD Ab ≥ 100 U/mL (n=17)</a:t>
            </a:r>
          </a:p>
        </p:txBody>
      </p:sp>
      <p:sp>
        <p:nvSpPr>
          <p:cNvPr id="209" name="Anti-GAD Ab &lt; 100 U/mL (n=20)"/>
          <p:cNvSpPr/>
          <p:nvPr/>
        </p:nvSpPr>
        <p:spPr>
          <a:xfrm>
            <a:off x="2130607" y="5180430"/>
            <a:ext cx="2381251" cy="591389"/>
          </a:xfrm>
          <a:prstGeom prst="rect">
            <a:avLst/>
          </a:prstGeom>
          <a:solidFill>
            <a:srgbClr val="F6CAD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825500"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hangingPunct="0"/>
            <a:r>
              <a:rPr sz="1400" kern="0">
                <a:latin typeface="Arial" panose="020B0604020202020204" pitchFamily="34" charset="0"/>
                <a:cs typeface="Arial" panose="020B0604020202020204" pitchFamily="34" charset="0"/>
              </a:rPr>
              <a:t>Anti-GAD Ab &lt; 100 U/mL (n=20)</a:t>
            </a:r>
          </a:p>
        </p:txBody>
      </p:sp>
      <p:sp>
        <p:nvSpPr>
          <p:cNvPr id="210" name="Single-center retrospective cohort study…"/>
          <p:cNvSpPr txBox="1"/>
          <p:nvPr/>
        </p:nvSpPr>
        <p:spPr>
          <a:xfrm>
            <a:off x="830715" y="1514613"/>
            <a:ext cx="3191579" cy="426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/>
          <a:p>
            <a:pPr defTabSz="1219106" hangingPunct="0">
              <a:lnSpc>
                <a:spcPct val="90000"/>
              </a:lnSpc>
              <a:defRPr sz="3600">
                <a:solidFill>
                  <a:srgbClr val="000000"/>
                </a:solidFill>
              </a:defRPr>
            </a:pPr>
            <a:r>
              <a:rPr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Single-center retrospective cohort study</a:t>
            </a:r>
          </a:p>
          <a:p>
            <a:pPr defTabSz="1219106" hangingPunct="0">
              <a:lnSpc>
                <a:spcPct val="90000"/>
              </a:lnSpc>
              <a:defRPr sz="3600">
                <a:solidFill>
                  <a:srgbClr val="000000"/>
                </a:solidFill>
              </a:defRPr>
            </a:pPr>
            <a:r>
              <a:rPr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From February 2010 to October 2021</a:t>
            </a:r>
          </a:p>
        </p:txBody>
      </p:sp>
      <p:sp>
        <p:nvSpPr>
          <p:cNvPr id="211" name="線條"/>
          <p:cNvSpPr/>
          <p:nvPr/>
        </p:nvSpPr>
        <p:spPr>
          <a:xfrm flipH="1">
            <a:off x="4367686" y="4809287"/>
            <a:ext cx="212953" cy="37195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2" name="線條"/>
          <p:cNvSpPr/>
          <p:nvPr/>
        </p:nvSpPr>
        <p:spPr>
          <a:xfrm>
            <a:off x="4568640" y="4809903"/>
            <a:ext cx="207678" cy="37231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3" name="線條"/>
          <p:cNvSpPr/>
          <p:nvPr/>
        </p:nvSpPr>
        <p:spPr>
          <a:xfrm>
            <a:off x="4572004" y="3933617"/>
            <a:ext cx="1" cy="37811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08530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aphicFrame>
        <p:nvGraphicFramePr>
          <p:cNvPr id="259" name="表格"/>
          <p:cNvGraphicFramePr/>
          <p:nvPr>
            <p:extLst>
              <p:ext uri="{D42A27DB-BD31-4B8C-83A1-F6EECF244321}">
                <p14:modId xmlns:p14="http://schemas.microsoft.com/office/powerpoint/2010/main" val="3448187158"/>
              </p:ext>
            </p:extLst>
          </p:nvPr>
        </p:nvGraphicFramePr>
        <p:xfrm>
          <a:off x="633375" y="1905000"/>
          <a:ext cx="7877250" cy="4284000"/>
        </p:xfrm>
        <a:graphic>
          <a:graphicData uri="http://schemas.openxmlformats.org/drawingml/2006/table">
            <a:tbl>
              <a:tblPr/>
              <a:tblGrid>
                <a:gridCol w="27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defTabSz="457200">
                        <a:defRPr sz="3000">
                          <a:solidFill>
                            <a:srgbClr val="FFFFFF"/>
                          </a:solidFill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Anti-GAD Ab &lt;100 U/mL 
(n=20)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Anti-GAD Ab ≥100 U/mL 
(n=17)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 b="1">
                          <a:solidFill>
                            <a:srgbClr val="FFFFFF"/>
                          </a:solidFill>
                          <a:sym typeface="Times New Roman"/>
                        </a:defRPr>
                      </a:pPr>
                      <a:r>
                        <a:rPr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Sex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1.000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Male (%)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9 (45%)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7 (41.2%)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Female (%)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11 (55%)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10 (58.8%)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Age at onset (years), median (IQR)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6.3 (4.5-9.8)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7.1 (2.9-11.9)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1.000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Possible pathogen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14 (70%)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10 (58.8%)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0.512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indent="203200"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Mycoplasma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4 (20%)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4 (23.5%)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indent="203200"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Influenza A, B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6 (30%)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 (11.8%)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indent="203200"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Herpetic simplex virus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 (5%)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 (5.9%)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203200"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Other pathogens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3 (15%)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3 (17.6%)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Seizure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18 (90%)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12 (70.6%)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0.212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Initial symptoms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203200"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Language difficulty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 (5%)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7 (41.2%)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 b="1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Times New Roman"/>
                        </a:defRPr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 </a:t>
                      </a:r>
                      <a:r>
                        <a:rPr sz="1400" baseline="31999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203200"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Ataxia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 (5.3%)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6 (35.3%)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 b="1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sym typeface="Times New Roman"/>
                        </a:defRPr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 </a:t>
                      </a:r>
                      <a:r>
                        <a:rPr sz="1400" baseline="31999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203200"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Psychiatric symptoms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 (10%)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5 (29.4%)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0.212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4584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表格"/>
          <p:cNvGraphicFramePr/>
          <p:nvPr>
            <p:extLst>
              <p:ext uri="{D42A27DB-BD31-4B8C-83A1-F6EECF244321}">
                <p14:modId xmlns:p14="http://schemas.microsoft.com/office/powerpoint/2010/main" val="3932915070"/>
              </p:ext>
            </p:extLst>
          </p:nvPr>
        </p:nvGraphicFramePr>
        <p:xfrm>
          <a:off x="633375" y="1905000"/>
          <a:ext cx="7877250" cy="3474000"/>
        </p:xfrm>
        <a:graphic>
          <a:graphicData uri="http://schemas.openxmlformats.org/drawingml/2006/table">
            <a:tbl>
              <a:tblPr/>
              <a:tblGrid>
                <a:gridCol w="27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defTabSz="457200">
                        <a:defRPr sz="3000">
                          <a:solidFill>
                            <a:srgbClr val="FFFFFF"/>
                          </a:solidFill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Anti-GAD Ab &lt;100 U/mL (n=20)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Anti-GAD Ab ≥100 U/mL (n=17)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 b="1">
                          <a:solidFill>
                            <a:srgbClr val="F9F9F9"/>
                          </a:solidFill>
                          <a:sym typeface="Times New Roman"/>
                        </a:defRPr>
                      </a:pPr>
                      <a:r>
                        <a:rPr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CSF abnormal findings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8/14 (57.1%)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4/8 (50%)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1.000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CSF pleocytosis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1/14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2/8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Elevated CSF protein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5/14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2/8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Elevated CSF IgG index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0/4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2/3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CSF oligoclonal band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1/4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0/2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EEG abnormalities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17/18 (94.4%)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13/16 (81.3%)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0.326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Cortical dysfunction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16/18 (88.9%)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8/16 (50%)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Epileptiform discharge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9/18 (50%)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8/16 (50%)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MRI abnormalities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12/19 (63.2%)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10/15 (66.7%)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1.000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autoantibodies </a:t>
                      </a:r>
                      <a:r>
                        <a:rPr sz="1400" baseline="31999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3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1.000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Hospitalization days, median (IQR)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21 (13-29)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17.5 (13.75-31)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0.402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573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表格"/>
          <p:cNvGraphicFramePr/>
          <p:nvPr>
            <p:extLst>
              <p:ext uri="{D42A27DB-BD31-4B8C-83A1-F6EECF244321}">
                <p14:modId xmlns:p14="http://schemas.microsoft.com/office/powerpoint/2010/main" val="2549272819"/>
              </p:ext>
            </p:extLst>
          </p:nvPr>
        </p:nvGraphicFramePr>
        <p:xfrm>
          <a:off x="633375" y="519112"/>
          <a:ext cx="7877250" cy="5634000"/>
        </p:xfrm>
        <a:graphic>
          <a:graphicData uri="http://schemas.openxmlformats.org/drawingml/2006/table">
            <a:tbl>
              <a:tblPr/>
              <a:tblGrid>
                <a:gridCol w="27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defTabSz="457200">
                        <a:defRPr sz="3000" b="1">
                          <a:solidFill>
                            <a:srgbClr val="FFFFFF"/>
                          </a:solidFill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Anti-GAD Ab &lt;100 U/mL (n=20)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Anti-GAD Ab ≥100 U/mL (n=17)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 b="1">
                          <a:solidFill>
                            <a:srgbClr val="F9F9F9"/>
                          </a:solidFill>
                          <a:sym typeface="Times New Roman"/>
                        </a:defRPr>
                      </a:pPr>
                      <a:r>
                        <a:rPr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Clinical severity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CASE score, median (IQR)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19 (5.5-23)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9 (4-23)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0.842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Initial GCS, median (IQR)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7 (6-9.5)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8 (6-12)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0.333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indent="203200" algn="l" defTabSz="457200">
                        <a:defRPr sz="3000" u="sng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defRPr>
                      </a:pPr>
                      <a:r>
                        <a:rPr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sz="1200" u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14 (70%)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9 (52.9%)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0.328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&gt;8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6 (30%)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8 (47.1%)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ICU stay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19 (95%)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15 (88.2%)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0.584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ICU duration, days, median (IQR)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9 (5-13.5)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8 (5.5-9.5)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0.383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Endotracheal tube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13 (65%)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6 (35.3%)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0.103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Types of initial ASMs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2.0 ± 1.7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1.3 ± 1.4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0.151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Treatment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Immunotherapy use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18 (90%)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16 (94.1%)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1.000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IVMP only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 (5%)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 (5.9%)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IVIG only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 (5%)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6 (35.3%)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IVMP + IVIG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15 (75%)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9 (52.9%)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  IVMP, IVIG, and rituximab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 (5%)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Outcome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mRS at follow-up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0.462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239395" indent="634" algn="l" defTabSz="457200"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defRPr>
                      </a:pPr>
                      <a:r>
                        <a:rPr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functional status (mRS </a:t>
                      </a:r>
                      <a:r>
                        <a:rPr sz="1200" u="sng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14 (70%)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14 (82.4%)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121920" indent="120014" algn="l" defTabSz="457200">
                        <a:defRPr sz="3000">
                          <a:uFill>
                            <a:solidFill>
                              <a:srgbClr val="000000"/>
                            </a:solidFill>
                          </a:uFill>
                          <a:sym typeface="Times New Roman"/>
                        </a:defRPr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functional status (</a:t>
                      </a:r>
                      <a:r>
                        <a:rPr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6 (30%)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/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imes New Roman"/>
                        </a:rPr>
                        <a:t>3 (17.6%)</a:t>
                      </a: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3000">
                          <a:sym typeface="Times New Roman"/>
                        </a:defRPr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0599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矩形"/>
          <p:cNvSpPr/>
          <p:nvPr/>
        </p:nvSpPr>
        <p:spPr>
          <a:xfrm>
            <a:off x="4867297" y="5153166"/>
            <a:ext cx="3975195" cy="727684"/>
          </a:xfrm>
          <a:prstGeom prst="rect">
            <a:avLst/>
          </a:prstGeom>
          <a:solidFill>
            <a:srgbClr val="C9B5D8">
              <a:alpha val="30476"/>
            </a:srgb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75" name="矩形"/>
          <p:cNvSpPr/>
          <p:nvPr/>
        </p:nvSpPr>
        <p:spPr>
          <a:xfrm>
            <a:off x="976441" y="5278883"/>
            <a:ext cx="3571393" cy="476251"/>
          </a:xfrm>
          <a:prstGeom prst="rect">
            <a:avLst/>
          </a:prstGeom>
          <a:solidFill>
            <a:srgbClr val="C9B5D8">
              <a:alpha val="60125"/>
            </a:srgb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000000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76" name="矩形"/>
          <p:cNvSpPr/>
          <p:nvPr/>
        </p:nvSpPr>
        <p:spPr>
          <a:xfrm>
            <a:off x="1359056" y="999647"/>
            <a:ext cx="5896716" cy="476251"/>
          </a:xfrm>
          <a:prstGeom prst="rect">
            <a:avLst/>
          </a:prstGeom>
          <a:solidFill>
            <a:srgbClr val="ACD1FB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algn="ctr" defTabSz="309539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277" name="截圖 2023-04-05 下午5.41.52.png" descr="截圖 2023-04-05 下午5.41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2" y="1604224"/>
            <a:ext cx="3382218" cy="3496869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線條"/>
          <p:cNvSpPr/>
          <p:nvPr/>
        </p:nvSpPr>
        <p:spPr>
          <a:xfrm flipV="1">
            <a:off x="5326028" y="1705416"/>
            <a:ext cx="1" cy="26398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79" name="線條"/>
          <p:cNvSpPr/>
          <p:nvPr/>
        </p:nvSpPr>
        <p:spPr>
          <a:xfrm>
            <a:off x="5059822" y="1701443"/>
            <a:ext cx="264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0" name="線條"/>
          <p:cNvSpPr/>
          <p:nvPr/>
        </p:nvSpPr>
        <p:spPr>
          <a:xfrm>
            <a:off x="5059822" y="4349257"/>
            <a:ext cx="264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1" name="High titer (n=6)…"/>
          <p:cNvSpPr txBox="1"/>
          <p:nvPr/>
        </p:nvSpPr>
        <p:spPr>
          <a:xfrm>
            <a:off x="5529694" y="2575461"/>
            <a:ext cx="1819409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/>
          <a:p>
            <a:pPr algn="ctr" defTabSz="1219106" hangingPunct="0">
              <a:defRPr sz="3600"/>
            </a:pPr>
            <a:r>
              <a:rPr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High titer (n=6)</a:t>
            </a:r>
          </a:p>
          <a:p>
            <a:pPr algn="ctr" defTabSz="1219106" hangingPunct="0">
              <a:defRPr sz="3600"/>
            </a:pPr>
            <a:r>
              <a:rPr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Median reduction 86%</a:t>
            </a:r>
          </a:p>
        </p:txBody>
      </p:sp>
      <p:sp>
        <p:nvSpPr>
          <p:cNvPr id="282" name="Low titer (n=8)…"/>
          <p:cNvSpPr txBox="1"/>
          <p:nvPr/>
        </p:nvSpPr>
        <p:spPr>
          <a:xfrm>
            <a:off x="5529694" y="4253263"/>
            <a:ext cx="1819409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/>
          <a:p>
            <a:pPr algn="ctr" defTabSz="1219106" hangingPunct="0">
              <a:defRPr sz="3600"/>
            </a:pPr>
            <a:r>
              <a:rPr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Low titer (n=8)</a:t>
            </a:r>
          </a:p>
          <a:p>
            <a:pPr algn="ctr" defTabSz="1219106" hangingPunct="0">
              <a:defRPr sz="3600"/>
            </a:pPr>
            <a:r>
              <a:rPr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Median reduction 95%</a:t>
            </a:r>
          </a:p>
        </p:txBody>
      </p:sp>
      <p:sp>
        <p:nvSpPr>
          <p:cNvPr id="283" name="線條"/>
          <p:cNvSpPr/>
          <p:nvPr/>
        </p:nvSpPr>
        <p:spPr>
          <a:xfrm flipV="1">
            <a:off x="5326028" y="4404499"/>
            <a:ext cx="1" cy="31931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4" name="線條"/>
          <p:cNvSpPr/>
          <p:nvPr/>
        </p:nvSpPr>
        <p:spPr>
          <a:xfrm>
            <a:off x="5059822" y="4409264"/>
            <a:ext cx="264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5" name="線條"/>
          <p:cNvSpPr/>
          <p:nvPr/>
        </p:nvSpPr>
        <p:spPr>
          <a:xfrm>
            <a:off x="5059822" y="4721234"/>
            <a:ext cx="2641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6" name="(50%, n=7) near-complete or complete response…"/>
          <p:cNvSpPr txBox="1"/>
          <p:nvPr/>
        </p:nvSpPr>
        <p:spPr>
          <a:xfrm>
            <a:off x="4908062" y="5165656"/>
            <a:ext cx="3880871" cy="68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49" tIns="19049" rIns="19049" bIns="19049" anchor="ctr">
            <a:spAutoFit/>
          </a:bodyPr>
          <a:lstStyle/>
          <a:p>
            <a:pPr defTabSz="1219106" hangingPunct="0">
              <a:defRPr sz="3600"/>
            </a:pPr>
            <a:r>
              <a:rPr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(50%, n=7) near-complete or complete response</a:t>
            </a:r>
          </a:p>
          <a:p>
            <a:pPr defTabSz="1219106" hangingPunct="0">
              <a:defRPr sz="3600"/>
            </a:pPr>
            <a:r>
              <a:rPr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(43%, n=6) partial response</a:t>
            </a:r>
          </a:p>
          <a:p>
            <a:pPr defTabSz="1219106" hangingPunct="0">
              <a:defRPr sz="3600"/>
            </a:pPr>
            <a:r>
              <a:rPr sz="1400" kern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(7%, n=1) died</a:t>
            </a:r>
          </a:p>
        </p:txBody>
      </p:sp>
      <p:sp>
        <p:nvSpPr>
          <p:cNvPr id="287" name="Variable response to immunotherapy"/>
          <p:cNvSpPr txBox="1"/>
          <p:nvPr/>
        </p:nvSpPr>
        <p:spPr>
          <a:xfrm>
            <a:off x="774540" y="5352507"/>
            <a:ext cx="3975194" cy="3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9" tIns="19049" rIns="19049" bIns="19049" anchor="ctr">
            <a:spAutoFit/>
          </a:bodyPr>
          <a:lstStyle>
            <a:lvl1pPr defTabSz="457200">
              <a:lnSpc>
                <a:spcPct val="117999"/>
              </a:lnSpc>
              <a:defRPr sz="4200">
                <a:solidFill>
                  <a:srgbClr val="000000"/>
                </a:solidFill>
              </a:defRPr>
            </a:lvl1pPr>
          </a:lstStyle>
          <a:p>
            <a:pPr algn="ctr"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Variable response to immunotherapy</a:t>
            </a:r>
          </a:p>
        </p:txBody>
      </p:sp>
      <p:sp>
        <p:nvSpPr>
          <p:cNvPr id="288" name="Pre- and post-treatment samples were available in 14 patients"/>
          <p:cNvSpPr txBox="1"/>
          <p:nvPr/>
        </p:nvSpPr>
        <p:spPr>
          <a:xfrm>
            <a:off x="1485510" y="1088525"/>
            <a:ext cx="5992383" cy="3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49" tIns="19049" rIns="19049" bIns="19049" anchor="ctr">
            <a:spAutoFit/>
          </a:bodyPr>
          <a:lstStyle>
            <a:lvl1pPr algn="l" defTabSz="457200">
              <a:lnSpc>
                <a:spcPct val="117999"/>
              </a:lnSpc>
              <a:defRPr sz="4200">
                <a:solidFill>
                  <a:srgbClr val="000000"/>
                </a:solidFill>
              </a:defRPr>
            </a:lvl1pPr>
          </a:lstStyle>
          <a:p>
            <a:pPr hangingPunct="0"/>
            <a:r>
              <a:rPr sz="1600" kern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Pre- and post-treatment samples were available in 14 patients</a:t>
            </a:r>
          </a:p>
        </p:txBody>
      </p:sp>
      <p:sp>
        <p:nvSpPr>
          <p:cNvPr id="289" name="線條"/>
          <p:cNvSpPr/>
          <p:nvPr/>
        </p:nvSpPr>
        <p:spPr>
          <a:xfrm>
            <a:off x="4537282" y="5508059"/>
            <a:ext cx="3351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19049" tIns="19049" rIns="19049" bIns="19049" anchor="ctr"/>
          <a:lstStyle/>
          <a:p>
            <a:pPr algn="ctr" defTabSz="1219106" hangingPunct="0"/>
            <a:endParaRPr kern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23317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Microsoft Office PowerPoint</Application>
  <PresentationFormat>如螢幕大小 (4:3)</PresentationFormat>
  <Paragraphs>251</Paragraphs>
  <Slides>11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21_BasicWhite</vt:lpstr>
      <vt:lpstr>The clinical relevance of anti-glutamic acid decarboxylase antibodies in children with encephalitis/encephalopathy</vt:lpstr>
      <vt:lpstr>Background</vt:lpstr>
      <vt:lpstr>Background</vt:lpstr>
      <vt:lpstr>Aim of the study</vt:lpstr>
      <vt:lpstr>Methods</vt:lpstr>
      <vt:lpstr>Results</vt:lpstr>
      <vt:lpstr>PowerPoint 簡報</vt:lpstr>
      <vt:lpstr>PowerPoint 簡報</vt:lpstr>
      <vt:lpstr>PowerPoint 簡報</vt:lpstr>
      <vt:lpstr>PowerPoint 簡報</vt:lpstr>
      <vt:lpstr>Summaries of our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clinical relevance of anti-glutamic acid decarboxylase antibodies in children with encephalitis/encephalopathy</dc:title>
  <dc:creator>user</dc:creator>
  <cp:lastModifiedBy>user</cp:lastModifiedBy>
  <cp:revision>1</cp:revision>
  <dcterms:created xsi:type="dcterms:W3CDTF">2024-01-16T23:35:38Z</dcterms:created>
  <dcterms:modified xsi:type="dcterms:W3CDTF">2024-01-16T23:36:08Z</dcterms:modified>
</cp:coreProperties>
</file>