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35" rIns="91435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882" indent="0" algn="ctr">
              <a:buNone/>
              <a:defRPr sz="1800"/>
            </a:lvl2pPr>
            <a:lvl3pPr marL="685765" indent="0" algn="ctr">
              <a:buNone/>
              <a:defRPr sz="1800"/>
            </a:lvl3pPr>
            <a:lvl4pPr marL="1028647" indent="0" algn="ctr">
              <a:buNone/>
              <a:defRPr sz="1500"/>
            </a:lvl4pPr>
            <a:lvl5pPr marL="1371530" indent="0" algn="ctr">
              <a:buNone/>
              <a:defRPr sz="1500"/>
            </a:lvl5pPr>
            <a:lvl6pPr marL="1714412" indent="0" algn="ctr">
              <a:buNone/>
              <a:defRPr sz="1500"/>
            </a:lvl6pPr>
            <a:lvl7pPr marL="2057295" indent="0" algn="ctr">
              <a:buNone/>
              <a:defRPr sz="1500"/>
            </a:lvl7pPr>
            <a:lvl8pPr marL="2400177" indent="0" algn="ctr">
              <a:buNone/>
              <a:defRPr sz="1500"/>
            </a:lvl8pPr>
            <a:lvl9pPr marL="274306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20C-F286-46C9-BA97-4D92139D3C83}" type="datetimeFigureOut">
              <a:rPr lang="zh-TW" altLang="en-US" smtClean="0"/>
              <a:pPr/>
              <a:t>2024/1/17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917-9BCC-4312-8264-FC480421B6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4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18" tIns="0" rIns="45718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20C-F286-46C9-BA97-4D92139D3C83}" type="datetimeFigureOut">
              <a:rPr lang="zh-TW" altLang="en-US" smtClean="0"/>
              <a:pPr/>
              <a:t>2024/1/17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917-9BCC-4312-8264-FC480421B6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9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18" tIns="0" rIns="45718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20C-F286-46C9-BA97-4D92139D3C83}" type="datetimeFigureOut">
              <a:rPr lang="zh-TW" altLang="en-US" smtClean="0"/>
              <a:pPr/>
              <a:t>2024/1/17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917-9BCC-4312-8264-FC480421B6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78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20C-F286-46C9-BA97-4D92139D3C83}" type="datetimeFigureOut">
              <a:rPr lang="zh-TW" altLang="en-US" smtClean="0"/>
              <a:pPr/>
              <a:t>2024/1/17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917-9BCC-4312-8264-FC480421B6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57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35" rIns="91435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8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3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20C-F286-46C9-BA97-4D92139D3C83}" type="datetimeFigureOut">
              <a:rPr lang="zh-TW" altLang="en-US" smtClean="0"/>
              <a:pPr/>
              <a:t>2024/1/17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917-9BCC-4312-8264-FC480421B6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5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20C-F286-46C9-BA97-4D92139D3C83}" type="datetimeFigureOut">
              <a:rPr lang="zh-TW" altLang="en-US" smtClean="0"/>
              <a:pPr/>
              <a:t>2024/1/17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917-9BCC-4312-8264-FC480421B6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00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35" rIns="91435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82" indent="0">
              <a:buNone/>
              <a:defRPr sz="1500" b="1"/>
            </a:lvl2pPr>
            <a:lvl3pPr marL="685765" indent="0">
              <a:buNone/>
              <a:defRPr sz="1300" b="1"/>
            </a:lvl3pPr>
            <a:lvl4pPr marL="1028647" indent="0">
              <a:buNone/>
              <a:defRPr sz="1200" b="1"/>
            </a:lvl4pPr>
            <a:lvl5pPr marL="1371530" indent="0">
              <a:buNone/>
              <a:defRPr sz="1200" b="1"/>
            </a:lvl5pPr>
            <a:lvl6pPr marL="1714412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77" indent="0">
              <a:buNone/>
              <a:defRPr sz="1200" b="1"/>
            </a:lvl8pPr>
            <a:lvl9pPr marL="274306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35" rIns="91435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82" indent="0">
              <a:buNone/>
              <a:defRPr sz="1500" b="1"/>
            </a:lvl2pPr>
            <a:lvl3pPr marL="685765" indent="0">
              <a:buNone/>
              <a:defRPr sz="1300" b="1"/>
            </a:lvl3pPr>
            <a:lvl4pPr marL="1028647" indent="0">
              <a:buNone/>
              <a:defRPr sz="1200" b="1"/>
            </a:lvl4pPr>
            <a:lvl5pPr marL="1371530" indent="0">
              <a:buNone/>
              <a:defRPr sz="1200" b="1"/>
            </a:lvl5pPr>
            <a:lvl6pPr marL="1714412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77" indent="0">
              <a:buNone/>
              <a:defRPr sz="1200" b="1"/>
            </a:lvl8pPr>
            <a:lvl9pPr marL="274306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20C-F286-46C9-BA97-4D92139D3C83}" type="datetimeFigureOut">
              <a:rPr lang="zh-TW" altLang="en-US" smtClean="0"/>
              <a:pPr/>
              <a:t>2024/1/17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917-9BCC-4312-8264-FC480421B6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04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20C-F286-46C9-BA97-4D92139D3C83}" type="datetimeFigureOut">
              <a:rPr lang="zh-TW" altLang="en-US" smtClean="0"/>
              <a:pPr/>
              <a:t>2024/1/17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917-9BCC-4312-8264-FC480421B6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01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20C-F286-46C9-BA97-4D92139D3C83}" type="datetimeFigureOut">
              <a:rPr lang="zh-TW" altLang="en-US" smtClean="0"/>
              <a:pPr/>
              <a:t>2024/1/17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917-9BCC-4312-8264-FC480421B6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0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35" rIns="91435"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342882" indent="0">
              <a:buNone/>
              <a:defRPr sz="900"/>
            </a:lvl2pPr>
            <a:lvl3pPr marL="685765" indent="0">
              <a:buNone/>
              <a:defRPr sz="800"/>
            </a:lvl3pPr>
            <a:lvl4pPr marL="1028647" indent="0">
              <a:buNone/>
              <a:defRPr sz="700"/>
            </a:lvl4pPr>
            <a:lvl5pPr marL="1371530" indent="0">
              <a:buNone/>
              <a:defRPr sz="700"/>
            </a:lvl5pPr>
            <a:lvl6pPr marL="1714412" indent="0">
              <a:buNone/>
              <a:defRPr sz="700"/>
            </a:lvl6pPr>
            <a:lvl7pPr marL="2057295" indent="0">
              <a:buNone/>
              <a:defRPr sz="700"/>
            </a:lvl7pPr>
            <a:lvl8pPr marL="2400177" indent="0">
              <a:buNone/>
              <a:defRPr sz="700"/>
            </a:lvl8pPr>
            <a:lvl9pPr marL="2743060" indent="0">
              <a:buNone/>
              <a:defRPr sz="7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C53920C-F286-46C9-BA97-4D92139D3C83}" type="datetimeFigureOut">
              <a:rPr lang="zh-TW" altLang="en-US" smtClean="0"/>
              <a:pPr/>
              <a:t>2024/1/17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48A917-9BCC-4312-8264-FC480421B670}" type="slidenum">
              <a:rPr lang="zh-TW" altLang="en-US" smtClean="0">
                <a:solidFill>
                  <a:srgbClr val="444D26"/>
                </a:solidFill>
              </a:rPr>
              <a:pPr/>
              <a:t>‹#›</a:t>
            </a:fld>
            <a:endParaRPr lang="zh-TW" altLang="en-US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4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35" tIns="0" rIns="91435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177" tIns="457177" anchor="t"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5" indent="0">
              <a:buNone/>
              <a:defRPr sz="1800"/>
            </a:lvl3pPr>
            <a:lvl4pPr marL="1028647" indent="0">
              <a:buNone/>
              <a:defRPr sz="1500"/>
            </a:lvl4pPr>
            <a:lvl5pPr marL="1371530" indent="0">
              <a:buNone/>
              <a:defRPr sz="1500"/>
            </a:lvl5pPr>
            <a:lvl6pPr marL="1714412" indent="0">
              <a:buNone/>
              <a:defRPr sz="1500"/>
            </a:lvl6pPr>
            <a:lvl7pPr marL="2057295" indent="0">
              <a:buNone/>
              <a:defRPr sz="1500"/>
            </a:lvl7pPr>
            <a:lvl8pPr marL="2400177" indent="0">
              <a:buNone/>
              <a:defRPr sz="1500"/>
            </a:lvl8pPr>
            <a:lvl9pPr marL="274306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35" tIns="0" rIns="91435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00">
                <a:solidFill>
                  <a:srgbClr val="FFFFFF"/>
                </a:solidFill>
              </a:defRPr>
            </a:lvl1pPr>
            <a:lvl2pPr marL="342882" indent="0">
              <a:buNone/>
              <a:defRPr sz="900"/>
            </a:lvl2pPr>
            <a:lvl3pPr marL="685765" indent="0">
              <a:buNone/>
              <a:defRPr sz="800"/>
            </a:lvl3pPr>
            <a:lvl4pPr marL="1028647" indent="0">
              <a:buNone/>
              <a:defRPr sz="700"/>
            </a:lvl4pPr>
            <a:lvl5pPr marL="1371530" indent="0">
              <a:buNone/>
              <a:defRPr sz="700"/>
            </a:lvl5pPr>
            <a:lvl6pPr marL="1714412" indent="0">
              <a:buNone/>
              <a:defRPr sz="700"/>
            </a:lvl6pPr>
            <a:lvl7pPr marL="2057295" indent="0">
              <a:buNone/>
              <a:defRPr sz="700"/>
            </a:lvl7pPr>
            <a:lvl8pPr marL="2400177" indent="0">
              <a:buNone/>
              <a:defRPr sz="700"/>
            </a:lvl8pPr>
            <a:lvl9pPr marL="2743060" indent="0">
              <a:buNone/>
              <a:defRPr sz="7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20C-F286-46C9-BA97-4D92139D3C83}" type="datetimeFigureOut">
              <a:rPr lang="zh-TW" altLang="en-US" smtClean="0"/>
              <a:pPr/>
              <a:t>2024/1/17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917-9BCC-4312-8264-FC480421B6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19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450757"/>
          </a:xfrm>
          <a:prstGeom prst="rect">
            <a:avLst/>
          </a:prstGeom>
        </p:spPr>
        <p:txBody>
          <a:bodyPr vert="horz" lIns="91435" tIns="45718" rIns="91435" bIns="45718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18" rIns="0" bIns="457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7"/>
            <a:ext cx="1854203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700">
                <a:solidFill>
                  <a:srgbClr val="FFFFFF"/>
                </a:solidFill>
              </a:defRPr>
            </a:lvl1pPr>
          </a:lstStyle>
          <a:p>
            <a:pPr defTabSz="914353"/>
            <a:fld id="{9C53920C-F286-46C9-BA97-4D92139D3C83}" type="datetimeFigureOut">
              <a:rPr lang="zh-TW" altLang="en-US" smtClean="0"/>
              <a:pPr defTabSz="914353"/>
              <a:t>2024/1/17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7"/>
            <a:ext cx="3617103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700" cap="all" baseline="0">
                <a:solidFill>
                  <a:srgbClr val="FFFFFF"/>
                </a:solidFill>
              </a:defRPr>
            </a:lvl1pPr>
          </a:lstStyle>
          <a:p>
            <a:pPr defTabSz="914353"/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7"/>
            <a:ext cx="984019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defTabSz="914353"/>
            <a:fld id="{0848A917-9BCC-4312-8264-FC480421B670}" type="slidenum">
              <a:rPr lang="zh-TW" altLang="en-US" smtClean="0"/>
              <a:pPr defTabSz="914353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4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65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76" indent="-68576" algn="l" defTabSz="685765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1" indent="-137153" algn="l" defTabSz="68576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74" indent="-137153" algn="l" defTabSz="68576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27" indent="-137153" algn="l" defTabSz="68576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80" indent="-137153" algn="l" defTabSz="68576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58" indent="-171441" algn="l" defTabSz="68576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50" indent="-171441" algn="l" defTabSz="68576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42" indent="-171441" algn="l" defTabSz="68576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35" indent="-171441" algn="l" defTabSz="68576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C13F22A-BD1B-1F44-B308-69A721877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4" y="1658447"/>
            <a:ext cx="4887473" cy="398125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84525" y="2435287"/>
            <a:ext cx="7942952" cy="178510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/>
            <a:r>
              <a:rPr lang="en" altLang="zh-TW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2" charset="0"/>
                <a:ea typeface="Palatino" pitchFamily="2" charset="0"/>
                <a:cs typeface="Mongolian Baiti" panose="03000500000000000000" pitchFamily="66" charset="0"/>
              </a:rPr>
              <a:t>Childhood Trauma and Aggression</a:t>
            </a:r>
          </a:p>
          <a:p>
            <a:pPr defTabSz="914353"/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2" charset="0"/>
                <a:ea typeface="Palatino" pitchFamily="2" charset="0"/>
                <a:cs typeface="Mongolian Baiti" panose="03000500000000000000" pitchFamily="66" charset="0"/>
              </a:rPr>
              <a:t>  </a:t>
            </a:r>
            <a:r>
              <a:rPr lang="en" altLang="zh-TW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2" charset="0"/>
                <a:ea typeface="Palatino" pitchFamily="2" charset="0"/>
                <a:cs typeface="Mongolian Baiti" panose="03000500000000000000" pitchFamily="66" charset="0"/>
              </a:rPr>
              <a:t>in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2" charset="0"/>
                <a:ea typeface="Palatino" pitchFamily="2" charset="0"/>
                <a:cs typeface="Mongolian Baiti" panose="03000500000000000000" pitchFamily="66" charset="0"/>
              </a:rPr>
              <a:t> </a:t>
            </a:r>
            <a:r>
              <a:rPr lang="en" altLang="zh-TW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2" charset="0"/>
                <a:ea typeface="Palatino" pitchFamily="2" charset="0"/>
                <a:cs typeface="Mongolian Baiti" panose="03000500000000000000" pitchFamily="66" charset="0"/>
              </a:rPr>
              <a:t>Persons Convicted for Homicide: </a:t>
            </a:r>
          </a:p>
          <a:p>
            <a:pPr defTabSz="914353"/>
            <a:r>
              <a:rPr lang="en" altLang="zh-TW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2" charset="0"/>
                <a:ea typeface="Palatino" pitchFamily="2" charset="0"/>
                <a:cs typeface="Mongolian Baiti" panose="03000500000000000000" pitchFamily="66" charset="0"/>
              </a:rPr>
              <a:t>An Exploratory Study Examines the Role of Plasma Oxytocin</a:t>
            </a:r>
            <a:endParaRPr lang="zh-TW" alt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2" charset="0"/>
              <a:ea typeface="Palatino" pitchFamily="2" charset="0"/>
              <a:cs typeface="Mongolian Baiti" panose="03000500000000000000" pitchFamily="66" charset="0"/>
            </a:endParaRPr>
          </a:p>
          <a:p>
            <a:pPr defTabSz="914353"/>
            <a:endParaRPr lang="en-US" altLang="zh-TW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353"/>
            <a:r>
              <a:rPr lang="zh-TW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兒時創傷與殺人犯罪者之暴力</a:t>
            </a:r>
            <a:r>
              <a:rPr lang="en-US" altLang="zh-TW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探討血中催產素之角色</a:t>
            </a:r>
            <a:endParaRPr lang="en-US" altLang="zh-TW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317632" y="4464737"/>
            <a:ext cx="5049296" cy="146963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 defTabSz="914353"/>
            <a:r>
              <a:rPr lang="zh-TW" altLang="en-US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吳佳慶 助理教授</a:t>
            </a:r>
            <a:r>
              <a:rPr lang="en-US" altLang="zh-TW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kumimoji="1" lang="zh-TW" altLang="en-US" sz="11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臺北市立萬芳醫院精神科、臺北醫學大學醫學系</a:t>
            </a:r>
            <a:r>
              <a:rPr kumimoji="1" lang="en-US" altLang="zh-TW" sz="11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kumimoji="1" lang="en-US" altLang="zh-TW" sz="11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altLang="zh-TW" sz="1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defTabSz="914353"/>
            <a:r>
              <a:rPr lang="zh-TW" altLang="en-US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盧孟良 教授</a:t>
            </a:r>
            <a:endParaRPr lang="en-US" altLang="zh-TW" sz="1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defTabSz="914353"/>
            <a:r>
              <a:rPr kumimoji="1" lang="zh-TW" altLang="en-US" sz="11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臺北市立萬芳醫院精神科、臺北醫學大學醫學系</a:t>
            </a:r>
            <a:r>
              <a:rPr kumimoji="1" lang="en-US" altLang="zh-TW" sz="11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kumimoji="1" lang="en-US" altLang="zh-TW" sz="11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kumimoji="1" lang="en-US" altLang="zh-TW" sz="1100" baseline="30000" dirty="0">
              <a:solidFill>
                <a:prstClr val="black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defTabSz="914353"/>
            <a:r>
              <a:rPr lang="zh-TW" altLang="en-US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周愫嫻 教授</a:t>
            </a:r>
            <a:endParaRPr lang="en-US" altLang="zh-TW" sz="1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r" defTabSz="914353"/>
            <a:r>
              <a:rPr kumimoji="1" lang="zh-TW" altLang="en-US" sz="11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國立臺北大學犯罪學研究所</a:t>
            </a:r>
            <a:endParaRPr lang="en-US" altLang="zh-TW" sz="1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8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6FCF586-D28E-8B41-8B97-DC4EC203CB6F}"/>
              </a:ext>
            </a:extLst>
          </p:cNvPr>
          <p:cNvSpPr/>
          <p:nvPr/>
        </p:nvSpPr>
        <p:spPr>
          <a:xfrm>
            <a:off x="1357783" y="1226187"/>
            <a:ext cx="6428436" cy="52322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altLang="zh-C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Childhood trauma</a:t>
            </a: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and</a:t>
            </a: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Aggression</a:t>
            </a:r>
            <a:endParaRPr lang="zh-CN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C1BBEA3D-DC84-2049-B801-76FA647D18B8}"/>
              </a:ext>
            </a:extLst>
          </p:cNvPr>
          <p:cNvSpPr txBox="1"/>
          <p:nvPr/>
        </p:nvSpPr>
        <p:spPr>
          <a:xfrm>
            <a:off x="906234" y="2026836"/>
            <a:ext cx="7457180" cy="403090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adversities of childhood trauma may have prolonged into adulthood.</a:t>
            </a:r>
          </a:p>
          <a:p>
            <a:pPr defTabSz="914353"/>
            <a:endParaRPr lang="en-US" altLang="zh-TW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53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with childhood trauma have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risk for problematic behaviors 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smoking, heavy drinking, risky sexual behavior, and mental health adversities.</a:t>
            </a:r>
          </a:p>
          <a:p>
            <a:pPr defTabSz="914353"/>
            <a:endParaRPr kumimoji="1" lang="en" altLang="zh-TW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53"/>
            <a:r>
              <a:rPr kumimoji="1" lang="en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association of childhood trauma with aggression </a:t>
            </a: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shown in various medical and forensic settings</a:t>
            </a:r>
            <a:r>
              <a:rPr kumimoji="1"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</a:t>
            </a: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prevalence among the violent offenders.</a:t>
            </a:r>
          </a:p>
          <a:p>
            <a:pPr defTabSz="914353"/>
            <a:endParaRPr kumimoji="1" lang="en" altLang="zh-TW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53"/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kumimoji="1" lang="zh-TW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 circuits, including the amygdala and pre-frontal cortex, </a:t>
            </a:r>
            <a:r>
              <a:rPr kumimoji="1" lang="zh-TW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involved in aggression formulation</a:t>
            </a:r>
            <a:r>
              <a:rPr kumimoji="1"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these anatomical findings, neurotransmitter activity, such as serotonin, dopamine, norepinephrine, and </a:t>
            </a:r>
            <a:r>
              <a:rPr kumimoji="1" lang="el-GR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aminobutyric acid, is proposed to be positively correlated with aggression.</a:t>
            </a:r>
          </a:p>
        </p:txBody>
      </p:sp>
    </p:spTree>
    <p:extLst>
      <p:ext uri="{BB962C8B-B14F-4D97-AF65-F5344CB8AC3E}">
        <p14:creationId xmlns:p14="http://schemas.microsoft.com/office/powerpoint/2010/main" val="400723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6FCF586-D28E-8B41-8B97-DC4EC203CB6F}"/>
              </a:ext>
            </a:extLst>
          </p:cNvPr>
          <p:cNvSpPr/>
          <p:nvPr/>
        </p:nvSpPr>
        <p:spPr>
          <a:xfrm>
            <a:off x="2528576" y="1162809"/>
            <a:ext cx="4168918" cy="52322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altLang="zh-C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Impacts on Oxytocin </a:t>
            </a:r>
            <a:endParaRPr lang="zh-CN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EE69665-EEC4-F141-AA97-389AB494A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9" y="2192216"/>
            <a:ext cx="4379658" cy="318163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E6A4D579-96CC-A64A-A451-563CA0537C1A}"/>
              </a:ext>
            </a:extLst>
          </p:cNvPr>
          <p:cNvSpPr txBox="1"/>
          <p:nvPr/>
        </p:nvSpPr>
        <p:spPr>
          <a:xfrm>
            <a:off x="4613036" y="2238181"/>
            <a:ext cx="4363021" cy="346825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just" defTabSz="914353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levels of oxytocin 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adults exposed to early childhood maltreatment.</a:t>
            </a:r>
          </a:p>
          <a:p>
            <a:pPr algn="just" defTabSz="914353"/>
            <a:endParaRPr lang="en-US" altLang="zh-TW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53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less severe forms of childhood physical abuse was associated with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oxytocin concentration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healthy adults.</a:t>
            </a:r>
          </a:p>
          <a:p>
            <a:pPr algn="just" defTabSz="914353"/>
            <a:endParaRPr lang="en-US" altLang="zh-TW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53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Downregulation of HPA axis through cortisol release by oxytocin proposed to mediate the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hostility and situational aggression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context of reduced stress reactivity</a:t>
            </a:r>
          </a:p>
        </p:txBody>
      </p:sp>
      <p:pic>
        <p:nvPicPr>
          <p:cNvPr id="4" name="圖片 3" descr="一張含有 蜂巢, 室外物品 的圖片&#10;&#10;自動產生的描述">
            <a:extLst>
              <a:ext uri="{FF2B5EF4-FFF2-40B4-BE49-F238E27FC236}">
                <a16:creationId xmlns:a16="http://schemas.microsoft.com/office/drawing/2014/main" xmlns="" id="{34C87BAC-AA89-D72D-1A70-52B887549E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80" y="138559"/>
            <a:ext cx="2700912" cy="151853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DDFC7F2C-E586-E22C-C2FB-0B934948C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8" y="155884"/>
            <a:ext cx="2700912" cy="1453022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5653CBE0-1546-74C8-27D6-DD94F18F32DB}"/>
              </a:ext>
            </a:extLst>
          </p:cNvPr>
          <p:cNvSpPr txBox="1"/>
          <p:nvPr/>
        </p:nvSpPr>
        <p:spPr>
          <a:xfrm>
            <a:off x="69576" y="5654501"/>
            <a:ext cx="4422913" cy="3736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/>
            <a:r>
              <a:rPr lang="en" altLang="zh-TW" sz="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Grinevich</a:t>
            </a:r>
            <a:r>
              <a:rPr lang="en" altLang="zh-TW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V., &amp; Neumann, I. D. (2021). Brain oxytocin: how puzzle stones from animal studies translate into psychiatry. </a:t>
            </a:r>
            <a:r>
              <a:rPr lang="en" altLang="zh-TW" sz="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psychiatry</a:t>
            </a:r>
            <a:r>
              <a:rPr lang="en" altLang="zh-TW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" altLang="zh-TW" sz="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" altLang="zh-TW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(1), 265-279.</a:t>
            </a:r>
            <a:endParaRPr kumimoji="1" lang="zh-TW" altLang="en-US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2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6FCF586-D28E-8B41-8B97-DC4EC203CB6F}"/>
              </a:ext>
            </a:extLst>
          </p:cNvPr>
          <p:cNvSpPr/>
          <p:nvPr/>
        </p:nvSpPr>
        <p:spPr>
          <a:xfrm>
            <a:off x="3306302" y="1152173"/>
            <a:ext cx="2531396" cy="52322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altLang="zh-C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Study Design</a:t>
            </a:r>
            <a:endParaRPr lang="zh-CN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BBC70BFD-C99B-544B-BA01-1C98F4E5B4A5}"/>
              </a:ext>
            </a:extLst>
          </p:cNvPr>
          <p:cNvSpPr txBox="1"/>
          <p:nvPr/>
        </p:nvSpPr>
        <p:spPr>
          <a:xfrm>
            <a:off x="859342" y="1780652"/>
            <a:ext cx="8085366" cy="424731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oxytocin mediates the route to aggression from childhood trauma?</a:t>
            </a:r>
            <a:endParaRPr kumimoji="1" lang="en" altLang="zh-TW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53"/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</a:p>
          <a:p>
            <a:pPr marL="257162" indent="-257162" defTabSz="914353">
              <a:buFont typeface="Wingdings" pitchFamily="2" charset="2"/>
              <a:buChar char="Ø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Offenders who committed Offences of Homicide (Criminal Code </a:t>
            </a:r>
            <a:r>
              <a:rPr kumimoji="1" lang="en" altLang="zh-TW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§271</a:t>
            </a:r>
            <a:r>
              <a:rPr kumimoji="1" lang="en-US" altLang="zh-TW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" altLang="zh-TW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272</a:t>
            </a:r>
            <a:r>
              <a:rPr kumimoji="1" lang="en-US" altLang="zh-TW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" altLang="zh-TW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</a:t>
            </a:r>
            <a:r>
              <a:rPr kumimoji="1" lang="en-US" altLang="zh-TW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" altLang="zh-TW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</a:t>
            </a: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57162" indent="-257162" defTabSz="914353">
              <a:buFont typeface="Wingdings" pitchFamily="2" charset="2"/>
              <a:buChar char="Ø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participants without history of criminal conviction, illicit drugs use, mental disorder </a:t>
            </a:r>
          </a:p>
          <a:p>
            <a:pPr defTabSz="914353"/>
            <a:endParaRPr kumimoji="1" lang="en" altLang="zh-TW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53"/>
            <a:r>
              <a:rPr kumimoji="1"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</a:p>
          <a:p>
            <a:pPr marL="257162" indent="-257162" defTabSz="914353">
              <a:buFont typeface="Wingdings" pitchFamily="2" charset="2"/>
              <a:buChar char="Ø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kumimoji="1" lang="zh-TW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</a:p>
          <a:p>
            <a:pPr marL="600045" lvl="1" indent="-257162" defTabSz="914353">
              <a:buFont typeface="Wingdings" pitchFamily="2" charset="2"/>
              <a:buChar char="ü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at index offense, length of sentences, and length of imprisonment.</a:t>
            </a:r>
          </a:p>
          <a:p>
            <a:pPr marL="257162" indent="-257162" defTabSz="914353">
              <a:buFont typeface="Wingdings" pitchFamily="2" charset="2"/>
              <a:buChar char="Ø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Childhood trauma </a:t>
            </a:r>
          </a:p>
          <a:p>
            <a:pPr marL="600045" lvl="1" indent="-257162" defTabSz="914353">
              <a:buFont typeface="Wingdings" pitchFamily="2" charset="2"/>
              <a:buChar char="ü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Childhood Trauma Questionnaire - Short Form (CTQ-SF</a:t>
            </a:r>
            <a:r>
              <a:rPr kumimoji="1"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" altLang="zh-TW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2" indent="-257162" defTabSz="914353">
              <a:buFont typeface="Wingdings" pitchFamily="2" charset="2"/>
              <a:buChar char="Ø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Aggression</a:t>
            </a:r>
          </a:p>
          <a:p>
            <a:pPr marL="600045" lvl="1" indent="-257162" defTabSz="914353">
              <a:buFont typeface="Wingdings" pitchFamily="2" charset="2"/>
              <a:buChar char="ü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Overt Aggression Scale (MOAS) measuring verbal aggression, aggression against property, auto-aggression, and physical aggression.</a:t>
            </a:r>
          </a:p>
          <a:p>
            <a:pPr marL="257162" indent="-257162" defTabSz="914353">
              <a:buFont typeface="Wingdings" pitchFamily="2" charset="2"/>
              <a:buChar char="Ø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oxytocin (detection range at 0–100 ng/ml)</a:t>
            </a:r>
          </a:p>
        </p:txBody>
      </p:sp>
    </p:spTree>
    <p:extLst>
      <p:ext uri="{BB962C8B-B14F-4D97-AF65-F5344CB8AC3E}">
        <p14:creationId xmlns:p14="http://schemas.microsoft.com/office/powerpoint/2010/main" val="126831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F26EF65D-DD62-C5AD-3FBD-CD98599FC596}"/>
              </a:ext>
            </a:extLst>
          </p:cNvPr>
          <p:cNvGrpSpPr/>
          <p:nvPr/>
        </p:nvGrpSpPr>
        <p:grpSpPr>
          <a:xfrm>
            <a:off x="528691" y="105509"/>
            <a:ext cx="8086617" cy="6166045"/>
            <a:chOff x="528690" y="105508"/>
            <a:chExt cx="8086617" cy="6166045"/>
          </a:xfrm>
        </p:grpSpPr>
        <p:pic>
          <p:nvPicPr>
            <p:cNvPr id="3" name="圖片 2" descr="一張含有 文字, 螢幕擷取畫面, 功能表, 數字 的圖片&#10;&#10;自動產生的描述">
              <a:extLst>
                <a:ext uri="{FF2B5EF4-FFF2-40B4-BE49-F238E27FC236}">
                  <a16:creationId xmlns:a16="http://schemas.microsoft.com/office/drawing/2014/main" xmlns="" id="{B36D8FD5-31E6-A6B4-3DCF-E892F3B0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692" y="105508"/>
              <a:ext cx="8086615" cy="616604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2B97CAA0-03DD-6926-2EC6-3F981E82FA25}"/>
                </a:ext>
              </a:extLst>
            </p:cNvPr>
            <p:cNvSpPr/>
            <p:nvPr/>
          </p:nvSpPr>
          <p:spPr>
            <a:xfrm>
              <a:off x="528692" y="1512277"/>
              <a:ext cx="854631" cy="21101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kumimoji="1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966548-2899-DC3E-7D9A-EA6712386A01}"/>
                </a:ext>
              </a:extLst>
            </p:cNvPr>
            <p:cNvSpPr/>
            <p:nvPr/>
          </p:nvSpPr>
          <p:spPr>
            <a:xfrm>
              <a:off x="528692" y="2450123"/>
              <a:ext cx="1007031" cy="21101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kumimoji="1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EE360577-38FF-8437-5EA0-77659088137B}"/>
                </a:ext>
              </a:extLst>
            </p:cNvPr>
            <p:cNvSpPr/>
            <p:nvPr/>
          </p:nvSpPr>
          <p:spPr>
            <a:xfrm>
              <a:off x="528691" y="4665785"/>
              <a:ext cx="1651801" cy="21101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kumimoji="1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A5008B97-5297-C5F1-6C6C-FFA77076A9CE}"/>
                </a:ext>
              </a:extLst>
            </p:cNvPr>
            <p:cNvSpPr/>
            <p:nvPr/>
          </p:nvSpPr>
          <p:spPr>
            <a:xfrm>
              <a:off x="528691" y="3938953"/>
              <a:ext cx="1147709" cy="21101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kumimoji="1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AFB750D-D977-CC7A-F3BC-6D1BCFF39A8C}"/>
                </a:ext>
              </a:extLst>
            </p:cNvPr>
            <p:cNvSpPr/>
            <p:nvPr/>
          </p:nvSpPr>
          <p:spPr>
            <a:xfrm>
              <a:off x="528690" y="5791199"/>
              <a:ext cx="1276664" cy="21101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kumimoji="1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C60DE19E-BE99-B3C8-14A3-995A3E68A15D}"/>
                </a:ext>
              </a:extLst>
            </p:cNvPr>
            <p:cNvSpPr/>
            <p:nvPr/>
          </p:nvSpPr>
          <p:spPr>
            <a:xfrm>
              <a:off x="3060877" y="3341078"/>
              <a:ext cx="549831" cy="5978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kumimoji="1" lang="zh-TW" altLang="en-US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00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xmlns="" id="{01CA78AD-CE27-1674-AA23-FE2186540131}"/>
              </a:ext>
            </a:extLst>
          </p:cNvPr>
          <p:cNvGrpSpPr/>
          <p:nvPr/>
        </p:nvGrpSpPr>
        <p:grpSpPr>
          <a:xfrm>
            <a:off x="46893" y="575679"/>
            <a:ext cx="9026017" cy="5285669"/>
            <a:chOff x="46892" y="575679"/>
            <a:chExt cx="9026017" cy="5285669"/>
          </a:xfrm>
        </p:grpSpPr>
        <p:pic>
          <p:nvPicPr>
            <p:cNvPr id="5" name="圖片 4" descr="一張含有 文字, 螢幕擷取畫面, 功能表, 數字 的圖片&#10;&#10;自動產生的描述">
              <a:extLst>
                <a:ext uri="{FF2B5EF4-FFF2-40B4-BE49-F238E27FC236}">
                  <a16:creationId xmlns:a16="http://schemas.microsoft.com/office/drawing/2014/main" xmlns="" id="{977A6DB9-06D7-4D9B-9C8D-33786CED7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" b="2"/>
            <a:stretch/>
          </p:blipFill>
          <p:spPr>
            <a:xfrm>
              <a:off x="46892" y="575679"/>
              <a:ext cx="9026017" cy="5285669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EE40E3D5-8496-8683-FD92-E1F0C932B63D}"/>
                </a:ext>
              </a:extLst>
            </p:cNvPr>
            <p:cNvSpPr/>
            <p:nvPr/>
          </p:nvSpPr>
          <p:spPr>
            <a:xfrm>
              <a:off x="2356338" y="2297723"/>
              <a:ext cx="773724" cy="175846"/>
            </a:xfrm>
            <a:prstGeom prst="rect">
              <a:avLst/>
            </a:prstGeom>
            <a:noFill/>
            <a:ln>
              <a:solidFill>
                <a:srgbClr val="008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kumimoji="1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1356D615-D499-ADCA-612E-4ADD3CD12572}"/>
                </a:ext>
              </a:extLst>
            </p:cNvPr>
            <p:cNvSpPr/>
            <p:nvPr/>
          </p:nvSpPr>
          <p:spPr>
            <a:xfrm>
              <a:off x="2356338" y="3739662"/>
              <a:ext cx="773724" cy="175846"/>
            </a:xfrm>
            <a:prstGeom prst="rect">
              <a:avLst/>
            </a:prstGeom>
            <a:noFill/>
            <a:ln>
              <a:solidFill>
                <a:srgbClr val="008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kumimoji="1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FC4EA94E-00DA-4EDB-F6C7-6237342F0DC9}"/>
                </a:ext>
              </a:extLst>
            </p:cNvPr>
            <p:cNvSpPr/>
            <p:nvPr/>
          </p:nvSpPr>
          <p:spPr>
            <a:xfrm>
              <a:off x="4759568" y="1863969"/>
              <a:ext cx="668217" cy="124264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kumimoji="1"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13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行 的圖片&#10;&#10;自動產生的描述">
            <a:extLst>
              <a:ext uri="{FF2B5EF4-FFF2-40B4-BE49-F238E27FC236}">
                <a16:creationId xmlns:a16="http://schemas.microsoft.com/office/drawing/2014/main" xmlns="" id="{0AA3B0FB-D89A-82FF-91D9-FD682E229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" y="87455"/>
            <a:ext cx="2702844" cy="622325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EEC55A6-498E-658E-9938-03D672B3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789" y="2356338"/>
            <a:ext cx="6266908" cy="1992924"/>
          </a:xfrm>
          <a:prstGeom prst="rect">
            <a:avLst/>
          </a:prstGeom>
          <a:ln>
            <a:solidFill>
              <a:srgbClr val="FF9300"/>
            </a:solidFill>
          </a:ln>
        </p:spPr>
      </p:pic>
    </p:spTree>
    <p:extLst>
      <p:ext uri="{BB962C8B-B14F-4D97-AF65-F5344CB8AC3E}">
        <p14:creationId xmlns:p14="http://schemas.microsoft.com/office/powerpoint/2010/main" val="401099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6FCF586-D28E-8B41-8B97-DC4EC203CB6F}"/>
              </a:ext>
            </a:extLst>
          </p:cNvPr>
          <p:cNvSpPr/>
          <p:nvPr/>
        </p:nvSpPr>
        <p:spPr>
          <a:xfrm>
            <a:off x="3234049" y="1190598"/>
            <a:ext cx="2675903" cy="52322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altLang="zh-C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Limitations</a:t>
            </a:r>
            <a:endParaRPr lang="zh-CN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BBC70BFD-C99B-544B-BA01-1C98F4E5B4A5}"/>
              </a:ext>
            </a:extLst>
          </p:cNvPr>
          <p:cNvSpPr txBox="1"/>
          <p:nvPr/>
        </p:nvSpPr>
        <p:spPr>
          <a:xfrm>
            <a:off x="894512" y="1974084"/>
            <a:ext cx="7525732" cy="374958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57162" indent="-257162" defTabSz="914353">
              <a:buFont typeface="Wingdings" pitchFamily="2" charset="2"/>
              <a:buChar char="Ø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Cross-sectional design</a:t>
            </a:r>
          </a:p>
          <a:p>
            <a:pPr marL="257162" indent="-257162" defTabSz="914353">
              <a:buFont typeface="Wingdings" pitchFamily="2" charset="2"/>
              <a:buChar char="Ø"/>
            </a:pPr>
            <a:endParaRPr kumimoji="1" lang="en" altLang="zh-TW" dirty="0">
              <a:solidFill>
                <a:prstClr val="black"/>
              </a:solidFill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  <a:p>
            <a:pPr marL="257162" indent="-257162" defTabSz="914353">
              <a:buFont typeface="Wingdings" pitchFamily="2" charset="2"/>
              <a:buChar char="Ø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Validity of the constructs</a:t>
            </a:r>
          </a:p>
          <a:p>
            <a:pPr marL="600045" lvl="1" indent="-257162" defTabSz="914353">
              <a:buFont typeface="Wingdings" pitchFamily="2" charset="2"/>
              <a:buChar char="Ø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Validity and reliability of </a:t>
            </a:r>
            <a:r>
              <a:rPr kumimoji="1" lang="en" altLang="zh-TW" dirty="0">
                <a:solidFill>
                  <a:srgbClr val="FF0000"/>
                </a:solidFill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retrospective self-reporting </a:t>
            </a: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on childhood trauma is debatable</a:t>
            </a:r>
          </a:p>
          <a:p>
            <a:pPr marL="600045" lvl="1" indent="-257162" defTabSz="914353">
              <a:buFont typeface="Wingdings" pitchFamily="2" charset="2"/>
              <a:buChar char="Ø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Lack of </a:t>
            </a:r>
            <a:r>
              <a:rPr kumimoji="1" lang="en" altLang="zh-TW" dirty="0">
                <a:solidFill>
                  <a:srgbClr val="FF0000"/>
                </a:solidFill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standardized quantifying </a:t>
            </a: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measurements to validate the aggression measurements</a:t>
            </a:r>
          </a:p>
          <a:p>
            <a:pPr marL="257162" indent="-257162" defTabSz="914353">
              <a:buFont typeface="Wingdings" pitchFamily="2" charset="2"/>
              <a:buChar char="Ø"/>
            </a:pPr>
            <a:endParaRPr kumimoji="1" lang="en" altLang="zh-TW" dirty="0">
              <a:solidFill>
                <a:prstClr val="black"/>
              </a:solidFill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  <a:p>
            <a:pPr marL="257162" indent="-257162" defTabSz="914353">
              <a:buFont typeface="Wingdings" pitchFamily="2" charset="2"/>
              <a:buChar char="Ø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Oxytocin </a:t>
            </a:r>
          </a:p>
          <a:p>
            <a:pPr marL="600045" lvl="1" indent="-257162" defTabSz="914353">
              <a:buFont typeface="Wingdings" pitchFamily="2" charset="2"/>
              <a:buChar char="Ø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Is determined not only by childhood trauma</a:t>
            </a:r>
          </a:p>
          <a:p>
            <a:pPr marL="600045" lvl="1" indent="-257162" defTabSz="914353">
              <a:buFont typeface="Wingdings" pitchFamily="2" charset="2"/>
              <a:buChar char="Ø"/>
            </a:pP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Using </a:t>
            </a:r>
            <a:r>
              <a:rPr kumimoji="1" lang="en" altLang="zh-TW" dirty="0">
                <a:solidFill>
                  <a:srgbClr val="FF0000"/>
                </a:solidFill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peripheral plasma oxytocin </a:t>
            </a:r>
            <a:r>
              <a:rPr kumimoji="1" lang="en" altLang="zh-TW" dirty="0">
                <a:solidFill>
                  <a:prstClr val="black"/>
                </a:solidFill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as a surrogate for central oxytocin function may yield the questions of accuracy of oxytocin measurement and its implications</a:t>
            </a:r>
          </a:p>
        </p:txBody>
      </p:sp>
    </p:spTree>
    <p:extLst>
      <p:ext uri="{BB962C8B-B14F-4D97-AF65-F5344CB8AC3E}">
        <p14:creationId xmlns:p14="http://schemas.microsoft.com/office/powerpoint/2010/main" val="134997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6FCF586-D28E-8B41-8B97-DC4EC203CB6F}"/>
              </a:ext>
            </a:extLst>
          </p:cNvPr>
          <p:cNvSpPr/>
          <p:nvPr/>
        </p:nvSpPr>
        <p:spPr>
          <a:xfrm>
            <a:off x="475501" y="4269923"/>
            <a:ext cx="8181805" cy="793241"/>
          </a:xfrm>
          <a:prstGeom prst="rect">
            <a:avLst/>
          </a:prstGeom>
        </p:spPr>
        <p:txBody>
          <a:bodyPr vert="horz" lIns="68576" tIns="34288" rIns="68576" bIns="34288" rtlCol="0" anchor="b">
            <a:normAutofit/>
          </a:bodyPr>
          <a:lstStyle/>
          <a:p>
            <a:pPr defTabSz="914353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zh-CN" sz="4500" b="1" spc="-38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Conclusion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F88183D-D93C-B9CC-D7D2-DE45C0375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4" y="1355188"/>
            <a:ext cx="8187347" cy="26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30626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如螢幕大小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2024-01-16T23:34:41Z</dcterms:created>
  <dcterms:modified xsi:type="dcterms:W3CDTF">2024-01-16T23:35:15Z</dcterms:modified>
</cp:coreProperties>
</file>