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FBD0B-83BD-420C-B13D-CB5E6781B12A}" type="datetimeFigureOut">
              <a:rPr lang="zh-TW" altLang="en-US" smtClean="0"/>
              <a:t>2024/1/17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FBB2F-098F-4372-BFF4-AA8AF678F2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8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FA0C-D2A7-4CE8-BB5D-441014FF13EC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9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AC7E-4B84-48EB-9DA4-6F4CB82B03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0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DB71-0E12-4845-A4A2-E7A6A2F2A49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7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20777-0672-4815-BC71-DF823F54A3D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6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solidFill>
          <a:srgbClr val="A9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219200"/>
          </a:xfrm>
          <a:solidFill>
            <a:srgbClr val="93ACB5"/>
          </a:solidFill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593A-96D9-4BBC-A9D8-3D58E08954F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1168397"/>
            <a:ext cx="9144000" cy="228600"/>
          </a:xfrm>
          <a:prstGeom prst="rect">
            <a:avLst/>
          </a:prstGeom>
          <a:solidFill>
            <a:srgbClr val="96C5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B203-636C-4651-A00A-34A3BDE313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CABE4-280E-48F1-A6CD-9880DB11476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7BA1-948C-41CD-873B-0ABE60F3E11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3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8D30-BE3B-42E4-AA04-DAA0BD59E25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8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AB8A-997D-4B85-9128-9467C92DB09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9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52FA7-3CCC-4A43-B0B0-DFD0EFF91B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2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F314-765E-433F-A6BD-36960D73F4B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1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8E194BDE-E775-42A2-B876-21835153925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353"/>
              <a:t>2024/1/17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14353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553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1948543"/>
            <a:ext cx="9144000" cy="2116898"/>
          </a:xfrm>
          <a:solidFill>
            <a:srgbClr val="B4867F"/>
          </a:solidFill>
        </p:spPr>
        <p:txBody>
          <a:bodyPr>
            <a:noAutofit/>
          </a:bodyPr>
          <a:lstStyle/>
          <a:p>
            <a:r>
              <a:rPr lang="en-US" altLang="zh-TW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Association of Cystic Periventricular</a:t>
            </a:r>
            <a:br>
              <a:rPr lang="en-US" altLang="zh-TW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Leukomalacia and Postnatal Epilepsy in</a:t>
            </a:r>
            <a:br>
              <a:rPr lang="en-US" altLang="zh-TW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Very Preterm Infants</a:t>
            </a:r>
            <a:br>
              <a:rPr lang="en-US" altLang="zh-TW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囊性腦白質軟化症與日後癲癇發生相關性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29563" y="5893595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成大醫院 吳博銘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16974" y="4030244"/>
            <a:ext cx="237638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14353"/>
            <a:r>
              <a:rPr lang="fr-FR" altLang="zh-TW" dirty="0">
                <a:solidFill>
                  <a:prstClr val="black"/>
                </a:solidFill>
              </a:rPr>
              <a:t> </a:t>
            </a:r>
            <a:endParaRPr lang="zh-TW" altLang="en-US" dirty="0">
              <a:solidFill>
                <a:srgbClr val="FFC0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Uniqueness of immature brain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230" y="1646237"/>
            <a:ext cx="4287753" cy="331464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584027" y="6352144"/>
            <a:ext cx="4361468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14353"/>
            <a:r>
              <a:rPr lang="en-US" altLang="zh-TW" dirty="0">
                <a:solidFill>
                  <a:prstClr val="black"/>
                </a:solidFill>
              </a:rPr>
              <a:t>Front </a:t>
            </a:r>
            <a:r>
              <a:rPr lang="en-US" altLang="zh-TW" dirty="0" err="1">
                <a:solidFill>
                  <a:prstClr val="black"/>
                </a:solidFill>
              </a:rPr>
              <a:t>Pediatr</a:t>
            </a:r>
            <a:r>
              <a:rPr lang="en-US" altLang="zh-TW" dirty="0">
                <a:solidFill>
                  <a:prstClr val="black"/>
                </a:solidFill>
              </a:rPr>
              <a:t>. </a:t>
            </a:r>
            <a:r>
              <a:rPr lang="en-US" altLang="zh-TW" dirty="0">
                <a:solidFill>
                  <a:prstClr val="black"/>
                </a:solidFill>
              </a:rPr>
              <a:t>2021 ;</a:t>
            </a:r>
            <a:r>
              <a:rPr lang="en-US" altLang="zh-TW" i="1" dirty="0">
                <a:solidFill>
                  <a:prstClr val="black"/>
                </a:solidFill>
              </a:rPr>
              <a:t> Nat Rev </a:t>
            </a:r>
            <a:r>
              <a:rPr lang="en-US" altLang="zh-TW" i="1" dirty="0" err="1">
                <a:solidFill>
                  <a:prstClr val="black"/>
                </a:solidFill>
              </a:rPr>
              <a:t>Neurosci</a:t>
            </a:r>
            <a:r>
              <a:rPr lang="en-US" altLang="zh-TW" dirty="0">
                <a:solidFill>
                  <a:prstClr val="black"/>
                </a:solidFill>
              </a:rPr>
              <a:t> </a:t>
            </a:r>
            <a:r>
              <a:rPr lang="en-US" altLang="zh-TW" dirty="0">
                <a:solidFill>
                  <a:prstClr val="black"/>
                </a:solidFill>
              </a:rPr>
              <a:t> 2002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3" y="1646237"/>
            <a:ext cx="4541622" cy="3523394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1485899" y="5459249"/>
            <a:ext cx="6138041" cy="472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05719" y="5433848"/>
            <a:ext cx="1098378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35" tIns="45718" rIns="91435" bIns="45718" rtlCol="0">
            <a:spAutoFit/>
          </a:bodyPr>
          <a:lstStyle/>
          <a:p>
            <a:pPr defTabSz="914353"/>
            <a:r>
              <a:rPr lang="en-US" altLang="zh-TW" sz="3600" dirty="0">
                <a:solidFill>
                  <a:prstClr val="black"/>
                </a:solidFill>
              </a:rPr>
              <a:t>Birth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713883" y="5403222"/>
            <a:ext cx="1162498" cy="646331"/>
          </a:xfrm>
          <a:prstGeom prst="rect">
            <a:avLst/>
          </a:prstGeom>
          <a:solidFill>
            <a:srgbClr val="FFFF00"/>
          </a:solidFill>
        </p:spPr>
        <p:txBody>
          <a:bodyPr wrap="none" lIns="91435" tIns="45718" rIns="91435" bIns="45718" rtlCol="0">
            <a:spAutoFit/>
          </a:bodyPr>
          <a:lstStyle/>
          <a:p>
            <a:pPr defTabSz="914353"/>
            <a:r>
              <a:rPr lang="en-US" altLang="zh-TW" sz="3600" dirty="0">
                <a:solidFill>
                  <a:prstClr val="black"/>
                </a:solidFill>
              </a:rPr>
              <a:t>1-2yr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55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dirty="0" smtClean="0"/>
              <a:t>trengths </a:t>
            </a:r>
            <a:r>
              <a:rPr lang="en-US" altLang="zh-TW" dirty="0"/>
              <a:t>and limitations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large cohort of very preterm infants </a:t>
            </a:r>
            <a:r>
              <a:rPr lang="en-US" altLang="zh-TW" dirty="0" smtClean="0"/>
              <a:t>with 5-year </a:t>
            </a:r>
            <a:r>
              <a:rPr lang="en-US" altLang="zh-TW" dirty="0"/>
              <a:t>follow-up assessments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a relatively small number of cystic PVL or epilepsy, a wide range of GA, and no genetic survey of epilepsy in our patients. </a:t>
            </a:r>
            <a:endParaRPr lang="en-US" altLang="zh-TW" dirty="0"/>
          </a:p>
          <a:p>
            <a:r>
              <a:rPr lang="en-US" altLang="zh-TW" dirty="0" smtClean="0"/>
              <a:t>our </a:t>
            </a:r>
            <a:r>
              <a:rPr lang="en-US" altLang="zh-TW" dirty="0"/>
              <a:t>study detected cystic PVL </a:t>
            </a:r>
            <a:r>
              <a:rPr lang="en-US" altLang="zh-TW" dirty="0" smtClean="0"/>
              <a:t>using ultrasound </a:t>
            </a:r>
            <a:r>
              <a:rPr lang="en-US" altLang="zh-TW" dirty="0"/>
              <a:t>examination instead of magnetic </a:t>
            </a:r>
            <a:r>
              <a:rPr lang="en-US" altLang="zh-TW" dirty="0" smtClean="0"/>
              <a:t>resonance neuroimaging.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8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研究背</a:t>
            </a:r>
            <a:r>
              <a:rPr lang="zh-TW" altLang="en-US" dirty="0"/>
              <a:t>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03329" y="1408059"/>
            <a:ext cx="4237640" cy="435133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白質軟化症為極端早產兒神經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障礙的重要原因之一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可區分為囊性白質軟化症和非囊性白質軟化症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可影響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corticospinal tract, </a:t>
            </a:r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thalamocortical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fibers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optic radiation, superior occipital fasciculus, and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superior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longitudinal fasciculus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78" y="1408059"/>
            <a:ext cx="359525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0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未</a:t>
            </a:r>
            <a:r>
              <a:rPr lang="zh-TW" altLang="en-US" dirty="0"/>
              <a:t>竟</a:t>
            </a:r>
            <a:r>
              <a:rPr lang="zh-TW" altLang="en-US" dirty="0" smtClean="0"/>
              <a:t>之</a:t>
            </a:r>
            <a:r>
              <a:rPr lang="zh-TW" altLang="en-US" dirty="0"/>
              <a:t>處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7" y="1712938"/>
            <a:ext cx="2074838" cy="207483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49" y="1373502"/>
            <a:ext cx="2753710" cy="2753710"/>
          </a:xfrm>
          <a:prstGeom prst="rect">
            <a:avLst/>
          </a:prstGeom>
        </p:spPr>
      </p:pic>
      <p:sp>
        <p:nvSpPr>
          <p:cNvPr id="7" name="閃電 6"/>
          <p:cNvSpPr/>
          <p:nvPr/>
        </p:nvSpPr>
        <p:spPr>
          <a:xfrm>
            <a:off x="3899818" y="1326206"/>
            <a:ext cx="893379" cy="110023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3389587" y="2379144"/>
            <a:ext cx="2364828" cy="507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 defTabSz="914353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34814" y="4378462"/>
            <a:ext cx="6647974" cy="175432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914353"/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白質軟化如何形成未來的癲癇</a:t>
            </a:r>
            <a:endParaRPr lang="en-US" altLang="zh-TW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353"/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直接影響或是因為共病症所造成</a:t>
            </a:r>
            <a:endParaRPr lang="en-US" altLang="zh-TW" sz="3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353"/>
            <a:r>
              <a:rPr lang="zh-TW" altLang="en-US" sz="3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癲癇型態有無不同</a:t>
            </a:r>
          </a:p>
        </p:txBody>
      </p:sp>
    </p:spTree>
    <p:extLst>
      <p:ext uri="{BB962C8B-B14F-4D97-AF65-F5344CB8AC3E}">
        <p14:creationId xmlns:p14="http://schemas.microsoft.com/office/powerpoint/2010/main" val="288975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研究目標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檢視囊性腦白質軟化症與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癲癇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相關性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6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研究方法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92110" y="1644351"/>
            <a:ext cx="3323240" cy="453261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前瞻性世代研究（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prospective cohort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study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調查對象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:Jun 2003 -Dec 2015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出生的極端早產兒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收集出生資訊和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歲時的癲癇問卷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1" y="1644352"/>
            <a:ext cx="4512000" cy="47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86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囊性腦白質軟化</a:t>
            </a:r>
            <a:r>
              <a:rPr lang="zh-TW" altLang="en-US" dirty="0" smtClean="0"/>
              <a:t>症的危險因</a:t>
            </a:r>
            <a:r>
              <a:rPr lang="zh-TW" altLang="en-US" dirty="0"/>
              <a:t>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74" y="1398589"/>
            <a:ext cx="7981076" cy="52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9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Univariate and </a:t>
            </a:r>
            <a:r>
              <a:rPr lang="en-US" altLang="zh-TW" dirty="0" smtClean="0"/>
              <a:t>multivariate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7403" y="5565775"/>
            <a:ext cx="7896694" cy="106872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NEC </a:t>
            </a:r>
            <a:r>
              <a:rPr lang="en-US" altLang="zh-TW" dirty="0"/>
              <a:t>stage III, </a:t>
            </a:r>
            <a:r>
              <a:rPr lang="en-US" altLang="zh-TW" dirty="0" smtClean="0"/>
              <a:t>neonatal seizures</a:t>
            </a:r>
            <a:r>
              <a:rPr lang="en-US" altLang="zh-TW" dirty="0"/>
              <a:t>, and IVH were independent risk comorbidities </a:t>
            </a:r>
            <a:r>
              <a:rPr lang="en-US" altLang="zh-TW" dirty="0" smtClean="0"/>
              <a:t>of cystic </a:t>
            </a:r>
            <a:r>
              <a:rPr lang="en-US" altLang="zh-TW" dirty="0"/>
              <a:t>PVL</a:t>
            </a:r>
            <a:r>
              <a:rPr lang="en-US" altLang="zh-TW" dirty="0" smtClean="0"/>
              <a:t>.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發炎性傷害比缺氧影響大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46" y="1425029"/>
            <a:ext cx="6775510" cy="393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Neurological consequence of cystic PV</a:t>
            </a:r>
            <a:r>
              <a:rPr lang="en-US" altLang="zh-TW" b="0" dirty="0"/>
              <a:t>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44359"/>
            <a:ext cx="7886700" cy="732604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囊性腦白質軟化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症是不良神經預後的獨立預測因子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694"/>
            <a:ext cx="9144000" cy="37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62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Very preterm infants </a:t>
            </a:r>
            <a:r>
              <a:rPr lang="en-US" altLang="zh-TW" dirty="0" smtClean="0"/>
              <a:t>with postnatal </a:t>
            </a:r>
            <a:r>
              <a:rPr lang="en-US" altLang="zh-TW" dirty="0"/>
              <a:t>epilepsy subdivided </a:t>
            </a:r>
            <a:r>
              <a:rPr lang="en-US" altLang="zh-TW" dirty="0" smtClean="0"/>
              <a:t>by cystic </a:t>
            </a:r>
            <a:r>
              <a:rPr lang="en-US" altLang="zh-TW" dirty="0"/>
              <a:t>PVL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21130" y="4888471"/>
            <a:ext cx="3602153" cy="1288492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Commonly generalized </a:t>
            </a:r>
            <a:r>
              <a:rPr lang="en-US" altLang="zh-TW" dirty="0"/>
              <a:t>and less intractable and </a:t>
            </a:r>
            <a:r>
              <a:rPr lang="en-US" altLang="zh-TW" dirty="0" smtClean="0"/>
              <a:t>had </a:t>
            </a:r>
            <a:r>
              <a:rPr lang="en-US" altLang="zh-TW" dirty="0"/>
              <a:t>older </a:t>
            </a:r>
            <a:r>
              <a:rPr lang="en-US" altLang="zh-TW" dirty="0" smtClean="0"/>
              <a:t>age of onset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6166F-218E-4309-84F0-392D8EC4875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4" y="1509027"/>
            <a:ext cx="4907917" cy="4847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130" y="1535800"/>
            <a:ext cx="3602153" cy="30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32555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如螢幕大小 (4:3)</PresentationFormat>
  <Paragraphs>45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5_Office 佈景主題</vt:lpstr>
      <vt:lpstr>Association of Cystic Periventricular Leukomalacia and Postnatal Epilepsy in Very Preterm Infants 囊性腦白質軟化症與日後癲癇發生相關性</vt:lpstr>
      <vt:lpstr>研究背景</vt:lpstr>
      <vt:lpstr>未竟之處</vt:lpstr>
      <vt:lpstr>研究目標 </vt:lpstr>
      <vt:lpstr>研究方法</vt:lpstr>
      <vt:lpstr>囊性腦白質軟化症的危險因子</vt:lpstr>
      <vt:lpstr>Univariate and multivariate analysis</vt:lpstr>
      <vt:lpstr>Neurological consequence of cystic PVL</vt:lpstr>
      <vt:lpstr>Very preterm infants with postnatal epilepsy subdivided by cystic PVL</vt:lpstr>
      <vt:lpstr>Uniqueness of immature brain</vt:lpstr>
      <vt:lpstr>Strengths and limitations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of Cystic Periventricular Leukomalacia and Postnatal Epilepsy in Very Preterm Infants 囊性腦白質軟化症與日後癲癇發生相關性</dc:title>
  <dc:creator>user</dc:creator>
  <cp:lastModifiedBy>user</cp:lastModifiedBy>
  <cp:revision>1</cp:revision>
  <dcterms:created xsi:type="dcterms:W3CDTF">2024-01-16T23:32:01Z</dcterms:created>
  <dcterms:modified xsi:type="dcterms:W3CDTF">2024-01-16T23:32:28Z</dcterms:modified>
</cp:coreProperties>
</file>