
<file path=[Content_Types].xml><?xml version="1.0" encoding="utf-8"?>
<Types xmlns="http://schemas.openxmlformats.org/package/2006/content-types">
  <Default Extension="png" ContentType="image/png"/>
  <Default Extension="mov" ContentType="vide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-171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11E16C-D6D4-4CE2-B91F-67B1A7B06157}" type="datetimeFigureOut">
              <a:rPr lang="zh-TW" altLang="en-US" smtClean="0"/>
              <a:t>2024/1/17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112969-7CDB-4835-B55A-B993218107C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75865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8" name="Shape 14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p.Leu290Pro</a:t>
            </a:r>
          </a:p>
          <a:p>
            <a:r>
              <a:t>白胺酸, Leucine, Leu，脯胺酸	Proline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2" name="Shape 16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Late in the stage of neuronal migration or early in the stage of cortical organization</a:t>
            </a:r>
          </a:p>
          <a:p>
            <a:r>
              <a:t>Defect pial basement membrane</a:t>
            </a:r>
          </a:p>
          <a:p>
            <a:r>
              <a:t>Abnormal localized radial glial endfeet</a:t>
            </a:r>
          </a:p>
          <a:p>
            <a:r>
              <a:t>Malpositioned Cajal-Retzius cells</a:t>
            </a:r>
          </a:p>
          <a:p>
            <a:r>
              <a:t>Overmigrated neurons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0" name="Shape 19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Regardless of the change, leucine (L) is still very similar to valine (V) biochemically, but a change in leucine (L) to structurally different proline ℗ is likely to cause significant alterations in intramolecular interactions among residues.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5" name="Shape 19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Regardless of the change, leucine (L) is still very similar to valine (V) biochemically, but a change in leucine (L) to structurally different proline ℗ is likely to cause significant alterations in intramolecular interactions among residues.</a:t>
            </a:r>
          </a:p>
          <a:p>
            <a:endParaRPr/>
          </a:p>
          <a:p>
            <a:r>
              <a:t>The results showed that the GPR56-L290P isoform, as with the GPR56-C91S</a:t>
            </a:r>
          </a:p>
          <a:p>
            <a:r>
              <a:t>and -C346S variants, also displayed a decrease in stability (negative predicted ΔΔG) and increase in vibrational entropy (positive ΔΔSvib)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4" name="Shape 20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Highly similar to those of the GPR56-C91S,-C346S, and -R565W isoforms, a markedly reduced surface level of GPR56-L290P was detected in transiently</a:t>
            </a:r>
          </a:p>
          <a:p>
            <a:r>
              <a:t>transfected HEK-293 T cells (Figure 5C). In contrast, the total cellular expression of GPR56-L290P was comparable with those of GPR56-WT and BFPP-associated mutants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2" name="Shape 21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Furthermore, the Western blotting results revealed that the L290P isoform, as with the C346S isoform, was not processed by GPS proteolysis, as protein bands of</a:t>
            </a:r>
          </a:p>
          <a:p>
            <a:r>
              <a:t>the same size were detected by two different Abs used to detect the extracellular fragment and transmembrane fragment, respectively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大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大標題文字"/>
          <p:cNvSpPr txBox="1">
            <a:spLocks noGrp="1"/>
          </p:cNvSpPr>
          <p:nvPr>
            <p:ph type="title"/>
          </p:nvPr>
        </p:nvSpPr>
        <p:spPr>
          <a:xfrm>
            <a:off x="892969" y="1151930"/>
            <a:ext cx="7358063" cy="2321719"/>
          </a:xfrm>
          <a:prstGeom prst="rect">
            <a:avLst/>
          </a:prstGeom>
        </p:spPr>
        <p:txBody>
          <a:bodyPr anchor="b"/>
          <a:lstStyle/>
          <a:p>
            <a:r>
              <a:t>大標題文字</a:t>
            </a:r>
          </a:p>
        </p:txBody>
      </p:sp>
      <p:sp>
        <p:nvSpPr>
          <p:cNvPr id="12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892969" y="3545086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0"/>
            </a:lvl1pPr>
            <a:lvl2pPr marL="0" indent="0" algn="ctr">
              <a:spcBef>
                <a:spcPts val="0"/>
              </a:spcBef>
              <a:buSzTx/>
              <a:buNone/>
              <a:defRPr sz="2600"/>
            </a:lvl2pPr>
            <a:lvl3pPr marL="0" indent="0" algn="ctr">
              <a:spcBef>
                <a:spcPts val="0"/>
              </a:spcBef>
              <a:buSzTx/>
              <a:buNone/>
              <a:defRPr sz="2600"/>
            </a:lvl3pPr>
            <a:lvl4pPr marL="0" indent="0" algn="ctr">
              <a:spcBef>
                <a:spcPts val="0"/>
              </a:spcBef>
              <a:buSzTx/>
              <a:buNone/>
              <a:defRPr sz="2600"/>
            </a:lvl4pPr>
            <a:lvl5pPr marL="0" indent="0" algn="ctr">
              <a:spcBef>
                <a:spcPts val="0"/>
              </a:spcBef>
              <a:buSzTx/>
              <a:buNone/>
              <a:defRPr sz="2600"/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3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425605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名言語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王大明"/>
          <p:cNvSpPr txBox="1">
            <a:spLocks noGrp="1"/>
          </p:cNvSpPr>
          <p:nvPr>
            <p:ph type="body" sz="quarter" idx="21"/>
          </p:nvPr>
        </p:nvSpPr>
        <p:spPr>
          <a:xfrm>
            <a:off x="892969" y="4473774"/>
            <a:ext cx="7358063" cy="333742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700" i="1"/>
            </a:lvl1pPr>
          </a:lstStyle>
          <a:p>
            <a:r>
              <a:t>–王大明</a:t>
            </a:r>
          </a:p>
        </p:txBody>
      </p:sp>
      <p:sp>
        <p:nvSpPr>
          <p:cNvPr id="94" name="「在此輸入名言語錄。」"/>
          <p:cNvSpPr txBox="1">
            <a:spLocks noGrp="1"/>
          </p:cNvSpPr>
          <p:nvPr>
            <p:ph type="body" sz="quarter" idx="22"/>
          </p:nvPr>
        </p:nvSpPr>
        <p:spPr>
          <a:xfrm>
            <a:off x="892969" y="2993957"/>
            <a:ext cx="7358063" cy="441463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「在此輸入名言語錄。」</a:t>
            </a:r>
          </a:p>
        </p:txBody>
      </p:sp>
      <p:sp>
        <p:nvSpPr>
          <p:cNvPr id="95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03746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從多草的沙丘上欣賞海灘和大海的景色"/>
          <p:cNvSpPr>
            <a:spLocks noGrp="1"/>
          </p:cNvSpPr>
          <p:nvPr>
            <p:ph type="pic" idx="21"/>
          </p:nvPr>
        </p:nvSpPr>
        <p:spPr>
          <a:xfrm>
            <a:off x="-919758" y="-35719"/>
            <a:ext cx="10394156" cy="6929438"/>
          </a:xfrm>
          <a:prstGeom prst="rect">
            <a:avLst/>
          </a:prstGeom>
        </p:spPr>
        <p:txBody>
          <a:bodyPr lIns="64291" tIns="32145" rIns="64291" bIns="32145" anchor="t">
            <a:noAutofit/>
          </a:bodyPr>
          <a:lstStyle/>
          <a:p>
            <a:endParaRPr/>
          </a:p>
        </p:txBody>
      </p:sp>
      <p:sp>
        <p:nvSpPr>
          <p:cNvPr id="103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788194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935606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大標題與項目符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大標題文字"/>
          <p:cNvSpPr txBox="1">
            <a:spLocks noGrp="1"/>
          </p:cNvSpPr>
          <p:nvPr>
            <p:ph type="title"/>
          </p:nvPr>
        </p:nvSpPr>
        <p:spPr>
          <a:xfrm>
            <a:off x="633413" y="990600"/>
            <a:ext cx="7877175" cy="857251"/>
          </a:xfrm>
          <a:prstGeom prst="rect">
            <a:avLst/>
          </a:prstGeom>
        </p:spPr>
        <p:txBody>
          <a:bodyPr lIns="19049" tIns="19049" rIns="19049" bIns="19049"/>
          <a:lstStyle>
            <a:lvl1pPr defTabSz="412735">
              <a:defRPr sz="5500"/>
            </a:lvl1pPr>
          </a:lstStyle>
          <a:p>
            <a:r>
              <a:t>大標題文字</a:t>
            </a:r>
          </a:p>
        </p:txBody>
      </p:sp>
      <p:sp>
        <p:nvSpPr>
          <p:cNvPr id="118" name="內文層級一…"/>
          <p:cNvSpPr txBox="1">
            <a:spLocks noGrp="1"/>
          </p:cNvSpPr>
          <p:nvPr>
            <p:ph type="body" idx="1"/>
          </p:nvPr>
        </p:nvSpPr>
        <p:spPr>
          <a:xfrm>
            <a:off x="633413" y="2038350"/>
            <a:ext cx="7877175" cy="3486151"/>
          </a:xfrm>
          <a:prstGeom prst="rect">
            <a:avLst/>
          </a:prstGeom>
        </p:spPr>
        <p:txBody>
          <a:bodyPr lIns="19049" tIns="19049" rIns="19049" bIns="19049"/>
          <a:lstStyle>
            <a:lvl1pPr marL="316248" indent="-316248" defTabSz="412735">
              <a:spcBef>
                <a:spcPts val="2883"/>
              </a:spcBef>
              <a:buSzPct val="125000"/>
              <a:defRPr sz="2400"/>
            </a:lvl1pPr>
            <a:lvl2pPr marL="762717" indent="-316248" defTabSz="412735">
              <a:spcBef>
                <a:spcPts val="2883"/>
              </a:spcBef>
              <a:buSzPct val="125000"/>
              <a:defRPr sz="2400"/>
            </a:lvl2pPr>
            <a:lvl3pPr marL="1209185" indent="-316248" defTabSz="412735">
              <a:spcBef>
                <a:spcPts val="2883"/>
              </a:spcBef>
              <a:buSzPct val="125000"/>
              <a:defRPr sz="2400"/>
            </a:lvl3pPr>
            <a:lvl4pPr marL="1655654" indent="-316248" defTabSz="412735">
              <a:spcBef>
                <a:spcPts val="2883"/>
              </a:spcBef>
              <a:buSzPct val="125000"/>
              <a:defRPr sz="2400"/>
            </a:lvl4pPr>
            <a:lvl5pPr marL="2102122" indent="-316248" defTabSz="412735">
              <a:spcBef>
                <a:spcPts val="2883"/>
              </a:spcBef>
              <a:buSzPct val="125000"/>
              <a:defRPr sz="2400"/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19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4464623" y="5762625"/>
            <a:ext cx="209992" cy="207747"/>
          </a:xfrm>
          <a:prstGeom prst="rect">
            <a:avLst/>
          </a:prstGeom>
        </p:spPr>
        <p:txBody>
          <a:bodyPr lIns="19049" tIns="19049" rIns="19049" bIns="19049"/>
          <a:lstStyle>
            <a:lvl1pPr defTabSz="412735"/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39666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水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從多草的沙丘上欣賞海灘和大海的景色"/>
          <p:cNvSpPr>
            <a:spLocks noGrp="1"/>
          </p:cNvSpPr>
          <p:nvPr>
            <p:ph type="pic" idx="21"/>
          </p:nvPr>
        </p:nvSpPr>
        <p:spPr>
          <a:xfrm>
            <a:off x="1143000" y="263426"/>
            <a:ext cx="6858000" cy="4572000"/>
          </a:xfrm>
          <a:prstGeom prst="rect">
            <a:avLst/>
          </a:prstGeom>
        </p:spPr>
        <p:txBody>
          <a:bodyPr lIns="64291" tIns="32145" rIns="64291" bIns="32145" anchor="t">
            <a:noAutofit/>
          </a:bodyPr>
          <a:lstStyle/>
          <a:p>
            <a:endParaRPr/>
          </a:p>
        </p:txBody>
      </p:sp>
      <p:sp>
        <p:nvSpPr>
          <p:cNvPr id="21" name="大標題文字"/>
          <p:cNvSpPr txBox="1">
            <a:spLocks noGrp="1"/>
          </p:cNvSpPr>
          <p:nvPr>
            <p:ph type="title"/>
          </p:nvPr>
        </p:nvSpPr>
        <p:spPr>
          <a:xfrm>
            <a:off x="892969" y="4723805"/>
            <a:ext cx="7358063" cy="1000125"/>
          </a:xfrm>
          <a:prstGeom prst="rect">
            <a:avLst/>
          </a:prstGeom>
        </p:spPr>
        <p:txBody>
          <a:bodyPr anchor="b"/>
          <a:lstStyle/>
          <a:p>
            <a:r>
              <a:t>大標題文字</a:t>
            </a:r>
          </a:p>
        </p:txBody>
      </p:sp>
      <p:sp>
        <p:nvSpPr>
          <p:cNvPr id="22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892969" y="5732859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0"/>
            </a:lvl1pPr>
            <a:lvl2pPr marL="0" indent="0" algn="ctr">
              <a:spcBef>
                <a:spcPts val="0"/>
              </a:spcBef>
              <a:buSzTx/>
              <a:buNone/>
              <a:defRPr sz="2600"/>
            </a:lvl2pPr>
            <a:lvl3pPr marL="0" indent="0" algn="ctr">
              <a:spcBef>
                <a:spcPts val="0"/>
              </a:spcBef>
              <a:buSzTx/>
              <a:buNone/>
              <a:defRPr sz="2600"/>
            </a:lvl3pPr>
            <a:lvl4pPr marL="0" indent="0" algn="ctr">
              <a:spcBef>
                <a:spcPts val="0"/>
              </a:spcBef>
              <a:buSzTx/>
              <a:buNone/>
              <a:defRPr sz="2600"/>
            </a:lvl4pPr>
            <a:lvl5pPr marL="0" indent="0" algn="ctr">
              <a:spcBef>
                <a:spcPts val="0"/>
              </a:spcBef>
              <a:buSzTx/>
              <a:buNone/>
              <a:defRPr sz="2600"/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23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119963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大標題 - 中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大標題文字"/>
          <p:cNvSpPr txBox="1">
            <a:spLocks noGrp="1"/>
          </p:cNvSpPr>
          <p:nvPr>
            <p:ph type="title"/>
          </p:nvPr>
        </p:nvSpPr>
        <p:spPr>
          <a:xfrm>
            <a:off x="892969" y="2268141"/>
            <a:ext cx="7358063" cy="2321719"/>
          </a:xfrm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  <p:sp>
        <p:nvSpPr>
          <p:cNvPr id="31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734797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直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短柵欄前，蒼鷺低飛在海灘上"/>
          <p:cNvSpPr>
            <a:spLocks noGrp="1"/>
          </p:cNvSpPr>
          <p:nvPr>
            <p:ph type="pic" idx="21"/>
          </p:nvPr>
        </p:nvSpPr>
        <p:spPr>
          <a:xfrm>
            <a:off x="4482703" y="446484"/>
            <a:ext cx="5777508" cy="5777508"/>
          </a:xfrm>
          <a:prstGeom prst="rect">
            <a:avLst/>
          </a:prstGeom>
        </p:spPr>
        <p:txBody>
          <a:bodyPr lIns="64291" tIns="32145" rIns="64291" bIns="32145" anchor="t">
            <a:noAutofit/>
          </a:bodyPr>
          <a:lstStyle/>
          <a:p>
            <a:endParaRPr/>
          </a:p>
        </p:txBody>
      </p:sp>
      <p:sp>
        <p:nvSpPr>
          <p:cNvPr id="39" name="大標題文字"/>
          <p:cNvSpPr txBox="1">
            <a:spLocks noGrp="1"/>
          </p:cNvSpPr>
          <p:nvPr>
            <p:ph type="title"/>
          </p:nvPr>
        </p:nvSpPr>
        <p:spPr>
          <a:xfrm>
            <a:off x="669726" y="446484"/>
            <a:ext cx="3750469" cy="2803922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大標題文字</a:t>
            </a:r>
          </a:p>
        </p:txBody>
      </p:sp>
      <p:sp>
        <p:nvSpPr>
          <p:cNvPr id="40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669726" y="3321844"/>
            <a:ext cx="3750469" cy="289321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0"/>
            </a:lvl1pPr>
            <a:lvl2pPr marL="0" indent="0" algn="ctr">
              <a:spcBef>
                <a:spcPts val="0"/>
              </a:spcBef>
              <a:buSzTx/>
              <a:buNone/>
              <a:defRPr sz="2600"/>
            </a:lvl2pPr>
            <a:lvl3pPr marL="0" indent="0" algn="ctr">
              <a:spcBef>
                <a:spcPts val="0"/>
              </a:spcBef>
              <a:buSzTx/>
              <a:buNone/>
              <a:defRPr sz="2600"/>
            </a:lvl3pPr>
            <a:lvl4pPr marL="0" indent="0" algn="ctr">
              <a:spcBef>
                <a:spcPts val="0"/>
              </a:spcBef>
              <a:buSzTx/>
              <a:buNone/>
              <a:defRPr sz="2600"/>
            </a:lvl4pPr>
            <a:lvl5pPr marL="0" indent="0" algn="ctr">
              <a:spcBef>
                <a:spcPts val="0"/>
              </a:spcBef>
              <a:buSzTx/>
              <a:buNone/>
              <a:defRPr sz="2600"/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41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459327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大標題 - 上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大標題文字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  <p:sp>
        <p:nvSpPr>
          <p:cNvPr id="49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130724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大標題與項目符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大標題文字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  <p:sp>
        <p:nvSpPr>
          <p:cNvPr id="57" name="內文層級一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58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5789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大標題、項目符號與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通往大海兩座山丘之間的砂石路"/>
          <p:cNvSpPr>
            <a:spLocks noGrp="1"/>
          </p:cNvSpPr>
          <p:nvPr>
            <p:ph type="pic" idx="21"/>
          </p:nvPr>
        </p:nvSpPr>
        <p:spPr>
          <a:xfrm>
            <a:off x="2678906" y="1821656"/>
            <a:ext cx="6630293" cy="4420195"/>
          </a:xfrm>
          <a:prstGeom prst="rect">
            <a:avLst/>
          </a:prstGeom>
        </p:spPr>
        <p:txBody>
          <a:bodyPr lIns="64291" tIns="32145" rIns="64291" bIns="32145" anchor="t">
            <a:noAutofit/>
          </a:bodyPr>
          <a:lstStyle/>
          <a:p>
            <a:endParaRPr/>
          </a:p>
        </p:txBody>
      </p:sp>
      <p:sp>
        <p:nvSpPr>
          <p:cNvPr id="66" name="大標題文字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  <p:sp>
        <p:nvSpPr>
          <p:cNvPr id="67" name="內文層級一…"/>
          <p:cNvSpPr txBox="1">
            <a:spLocks noGrp="1"/>
          </p:cNvSpPr>
          <p:nvPr>
            <p:ph type="body" sz="half" idx="1"/>
          </p:nvPr>
        </p:nvSpPr>
        <p:spPr>
          <a:xfrm>
            <a:off x="669726" y="1821656"/>
            <a:ext cx="3750469" cy="4420195"/>
          </a:xfrm>
          <a:prstGeom prst="rect">
            <a:avLst/>
          </a:prstGeom>
        </p:spPr>
        <p:txBody>
          <a:bodyPr/>
          <a:lstStyle>
            <a:lvl1pPr marL="241093" indent="-241093">
              <a:spcBef>
                <a:spcPts val="2250"/>
              </a:spcBef>
              <a:defRPr sz="2000"/>
            </a:lvl1pPr>
            <a:lvl2pPr marL="482186" indent="-241093">
              <a:spcBef>
                <a:spcPts val="2250"/>
              </a:spcBef>
              <a:defRPr sz="2000"/>
            </a:lvl2pPr>
            <a:lvl3pPr marL="723279" indent="-241093">
              <a:spcBef>
                <a:spcPts val="2250"/>
              </a:spcBef>
              <a:defRPr sz="2000"/>
            </a:lvl3pPr>
            <a:lvl4pPr marL="964372" indent="-241093">
              <a:spcBef>
                <a:spcPts val="2250"/>
              </a:spcBef>
              <a:defRPr sz="2000"/>
            </a:lvl4pPr>
            <a:lvl5pPr marL="1205465" indent="-241093">
              <a:spcBef>
                <a:spcPts val="2250"/>
              </a:spcBef>
              <a:defRPr sz="2000"/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68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4447793" y="6536531"/>
            <a:ext cx="243653" cy="241409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46386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項目符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內文層級一…"/>
          <p:cNvSpPr txBox="1">
            <a:spLocks noGrp="1"/>
          </p:cNvSpPr>
          <p:nvPr>
            <p:ph type="body" idx="1"/>
          </p:nvPr>
        </p:nvSpPr>
        <p:spPr>
          <a:xfrm>
            <a:off x="669727" y="892969"/>
            <a:ext cx="7804547" cy="5072063"/>
          </a:xfrm>
          <a:prstGeom prst="rect">
            <a:avLst/>
          </a:prstGeom>
        </p:spPr>
        <p:txBody>
          <a:bodyPr/>
          <a:lstStyle/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76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876245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一頁三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通往大海兩座山丘之間的砂石路"/>
          <p:cNvSpPr>
            <a:spLocks noGrp="1"/>
          </p:cNvSpPr>
          <p:nvPr>
            <p:ph type="pic" sz="quarter" idx="21"/>
          </p:nvPr>
        </p:nvSpPr>
        <p:spPr>
          <a:xfrm>
            <a:off x="4609951" y="3580805"/>
            <a:ext cx="3978176" cy="2652117"/>
          </a:xfrm>
          <a:prstGeom prst="rect">
            <a:avLst/>
          </a:prstGeom>
        </p:spPr>
        <p:txBody>
          <a:bodyPr lIns="64291" tIns="32145" rIns="64291" bIns="32145" anchor="t">
            <a:noAutofit/>
          </a:bodyPr>
          <a:lstStyle/>
          <a:p>
            <a:endParaRPr/>
          </a:p>
        </p:txBody>
      </p:sp>
      <p:sp>
        <p:nvSpPr>
          <p:cNvPr id="84" name="短柵欄前，蒼鷺低飛在海灘上"/>
          <p:cNvSpPr>
            <a:spLocks noGrp="1"/>
          </p:cNvSpPr>
          <p:nvPr>
            <p:ph type="pic" sz="half" idx="22"/>
          </p:nvPr>
        </p:nvSpPr>
        <p:spPr>
          <a:xfrm>
            <a:off x="4723805" y="526851"/>
            <a:ext cx="3750469" cy="3750469"/>
          </a:xfrm>
          <a:prstGeom prst="rect">
            <a:avLst/>
          </a:prstGeom>
        </p:spPr>
        <p:txBody>
          <a:bodyPr lIns="64291" tIns="32145" rIns="64291" bIns="32145" anchor="t">
            <a:noAutofit/>
          </a:bodyPr>
          <a:lstStyle/>
          <a:p>
            <a:endParaRPr/>
          </a:p>
        </p:txBody>
      </p:sp>
      <p:sp>
        <p:nvSpPr>
          <p:cNvPr id="85" name="從多草的沙丘上欣賞海灘和大海的景色"/>
          <p:cNvSpPr>
            <a:spLocks noGrp="1"/>
          </p:cNvSpPr>
          <p:nvPr>
            <p:ph type="pic" idx="23"/>
          </p:nvPr>
        </p:nvSpPr>
        <p:spPr>
          <a:xfrm>
            <a:off x="-1991321" y="625078"/>
            <a:ext cx="8411766" cy="5607844"/>
          </a:xfrm>
          <a:prstGeom prst="rect">
            <a:avLst/>
          </a:prstGeom>
        </p:spPr>
        <p:txBody>
          <a:bodyPr lIns="64291" tIns="32145" rIns="64291" bIns="32145" anchor="t">
            <a:noAutofit/>
          </a:bodyPr>
          <a:lstStyle/>
          <a:p>
            <a:endParaRPr/>
          </a:p>
        </p:txBody>
      </p:sp>
      <p:sp>
        <p:nvSpPr>
          <p:cNvPr id="86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605055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大標題文字"/>
          <p:cNvSpPr txBox="1">
            <a:spLocks noGrp="1"/>
          </p:cNvSpPr>
          <p:nvPr>
            <p:ph type="title"/>
          </p:nvPr>
        </p:nvSpPr>
        <p:spPr>
          <a:xfrm>
            <a:off x="669727" y="178594"/>
            <a:ext cx="7804547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7" tIns="35717" rIns="35717" bIns="35717" anchor="ctr">
            <a:normAutofit/>
          </a:bodyPr>
          <a:lstStyle/>
          <a:p>
            <a:r>
              <a:t>大標題文字</a:t>
            </a:r>
          </a:p>
        </p:txBody>
      </p:sp>
      <p:sp>
        <p:nvSpPr>
          <p:cNvPr id="3" name="內文層級一…"/>
          <p:cNvSpPr txBox="1">
            <a:spLocks noGrp="1"/>
          </p:cNvSpPr>
          <p:nvPr>
            <p:ph type="body" idx="1"/>
          </p:nvPr>
        </p:nvSpPr>
        <p:spPr>
          <a:xfrm>
            <a:off x="669727" y="1821656"/>
            <a:ext cx="7804547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7" tIns="35717" rIns="35717" bIns="35717" anchor="ctr">
            <a:normAutofit/>
          </a:bodyPr>
          <a:lstStyle/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4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4447793" y="6536531"/>
            <a:ext cx="243653" cy="241409"/>
          </a:xfrm>
          <a:prstGeom prst="rect">
            <a:avLst/>
          </a:prstGeom>
          <a:ln w="12700">
            <a:miter lim="400000"/>
          </a:ln>
        </p:spPr>
        <p:txBody>
          <a:bodyPr wrap="none" lIns="35717" tIns="35717" rIns="35717" bIns="35717">
            <a:spAutoFit/>
          </a:bodyPr>
          <a:lstStyle>
            <a:lvl1pPr>
              <a:defRPr sz="11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0751" hangingPunct="0"/>
            <a:fld id="{86CB4B4D-7CA3-9044-876B-883B54F8677D}" type="slidenum">
              <a:rPr kern="0">
                <a:solidFill>
                  <a:srgbClr val="000000"/>
                </a:solidFill>
              </a:rPr>
              <a:pPr algn="ctr" defTabSz="410751" hangingPunct="0"/>
              <a:t>‹#›</a:t>
            </a:fld>
            <a:endParaRPr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49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med"/>
  <p:txStyles>
    <p:title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321457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642915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964372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2858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607287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928744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2250201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257165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2528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25056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37584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50112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62640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875168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187696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00224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12752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321457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642915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964372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2858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607287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928744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2250201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257165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Cheng-Yen Kuo M.D…"/>
          <p:cNvSpPr txBox="1"/>
          <p:nvPr/>
        </p:nvSpPr>
        <p:spPr>
          <a:xfrm>
            <a:off x="1511228" y="4009037"/>
            <a:ext cx="6551694" cy="9275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5" tIns="35715" rIns="35715" bIns="35715" anchor="ctr">
            <a:normAutofit lnSpcReduction="10000"/>
          </a:bodyPr>
          <a:lstStyle/>
          <a:p>
            <a:pPr algn="ctr" defTabSz="184827" hangingPunct="0">
              <a:defRPr sz="4769" b="0"/>
            </a:pPr>
            <a:r>
              <a:rPr sz="3400" kern="0">
                <a:solidFill>
                  <a:srgbClr val="000000"/>
                </a:solidFill>
                <a:latin typeface="Helvetica Neue"/>
                <a:sym typeface="Helvetica Neue"/>
              </a:rPr>
              <a:t>Cheng-Yen Kuo M.D</a:t>
            </a:r>
          </a:p>
          <a:p>
            <a:pPr algn="ctr" defTabSz="184827" hangingPunct="0">
              <a:defRPr sz="1665" b="0"/>
            </a:pPr>
            <a:r>
              <a:rPr sz="1200" kern="0">
                <a:solidFill>
                  <a:srgbClr val="000000"/>
                </a:solidFill>
                <a:latin typeface="Helvetica Neue"/>
                <a:sym typeface="Helvetica Neue"/>
              </a:rPr>
              <a:t>Division of Pediatric Neurology, Chang Gung Children’s Hospital and Chang Gung Memorial Hospital, Taoyuan Taiwan</a:t>
            </a:r>
          </a:p>
        </p:txBody>
      </p:sp>
      <p:sp>
        <p:nvSpPr>
          <p:cNvPr id="129" name="ADGRG1 mutation related…"/>
          <p:cNvSpPr txBox="1"/>
          <p:nvPr/>
        </p:nvSpPr>
        <p:spPr>
          <a:xfrm>
            <a:off x="1172635" y="1984251"/>
            <a:ext cx="6798732" cy="1565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5" tIns="35715" rIns="35715" bIns="35715" anchor="ctr">
            <a:spAutoFit/>
          </a:bodyPr>
          <a:lstStyle/>
          <a:p>
            <a:pPr algn="ctr" defTabSz="410730" hangingPunct="0">
              <a:defRPr sz="46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sz="3200" kern="0">
                <a:solidFill>
                  <a:srgbClr val="000000"/>
                </a:solidFill>
                <a:sym typeface="Helvetica Neue Medium"/>
              </a:rPr>
              <a:t>ADGRG1 mutation related </a:t>
            </a:r>
          </a:p>
          <a:p>
            <a:pPr algn="ctr" defTabSz="410730" hangingPunct="0">
              <a:defRPr sz="46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sz="3200" kern="0">
                <a:solidFill>
                  <a:srgbClr val="ADBEE6"/>
                </a:solidFill>
                <a:sym typeface="Helvetica Neue Medium"/>
              </a:rPr>
              <a:t>Bilateral Frontoparietal Polymicrogyria</a:t>
            </a:r>
            <a:r>
              <a:rPr sz="3200" kern="0">
                <a:solidFill>
                  <a:srgbClr val="000000"/>
                </a:solidFill>
                <a:sym typeface="Helvetica Neue Medium"/>
              </a:rPr>
              <a:t> of </a:t>
            </a:r>
          </a:p>
          <a:p>
            <a:pPr algn="ctr" defTabSz="410730" hangingPunct="0">
              <a:defRPr sz="46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sz="3200" kern="0">
                <a:solidFill>
                  <a:srgbClr val="000000"/>
                </a:solidFill>
                <a:sym typeface="Helvetica Neue Medium"/>
              </a:rPr>
              <a:t>Three Siblings Receiving Callosotomy</a:t>
            </a:r>
          </a:p>
        </p:txBody>
      </p:sp>
      <p:pic>
        <p:nvPicPr>
          <p:cNvPr id="130" name="影像" descr="影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9" y="5946556"/>
            <a:ext cx="886135" cy="7952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影像" descr="影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5890" y="5903468"/>
            <a:ext cx="886135" cy="88142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4" name="群組"/>
          <p:cNvGrpSpPr/>
          <p:nvPr/>
        </p:nvGrpSpPr>
        <p:grpSpPr>
          <a:xfrm>
            <a:off x="6002476" y="5891054"/>
            <a:ext cx="788636" cy="906250"/>
            <a:chOff x="0" y="0"/>
            <a:chExt cx="1121613" cy="1288887"/>
          </a:xfrm>
        </p:grpSpPr>
        <p:pic>
          <p:nvPicPr>
            <p:cNvPr id="132" name="影像" descr="影像"/>
            <p:cNvPicPr>
              <a:picLocks noChangeAspect="1"/>
            </p:cNvPicPr>
            <p:nvPr/>
          </p:nvPicPr>
          <p:blipFill>
            <a:blip r:embed="rId4"/>
            <a:srcRect b="18835"/>
            <a:stretch>
              <a:fillRect/>
            </a:stretch>
          </p:blipFill>
          <p:spPr>
            <a:xfrm>
              <a:off x="0" y="-1"/>
              <a:ext cx="1121614" cy="12536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3" name="影像" descr="影像"/>
            <p:cNvPicPr>
              <a:picLocks noChangeAspect="1"/>
            </p:cNvPicPr>
            <p:nvPr/>
          </p:nvPicPr>
          <p:blipFill>
            <a:blip r:embed="rId4"/>
            <a:srcRect b="97699"/>
            <a:stretch>
              <a:fillRect/>
            </a:stretch>
          </p:blipFill>
          <p:spPr>
            <a:xfrm>
              <a:off x="0" y="1253355"/>
              <a:ext cx="1121614" cy="355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5" name="Intensive and Integrated Care for…"/>
          <p:cNvSpPr txBox="1"/>
          <p:nvPr/>
        </p:nvSpPr>
        <p:spPr>
          <a:xfrm>
            <a:off x="3844512" y="6054201"/>
            <a:ext cx="1885124" cy="579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5" tIns="35715" rIns="35715" bIns="35715" anchor="ctr">
            <a:spAutoFit/>
          </a:bodyPr>
          <a:lstStyle/>
          <a:p>
            <a:pPr algn="ctr" defTabSz="410730" hangingPunct="0">
              <a:defRPr sz="1500" b="0">
                <a:solidFill>
                  <a:srgbClr val="00A2FF">
                    <a:lumOff val="16847"/>
                  </a:srgbClr>
                </a:solidFill>
              </a:defRPr>
            </a:pPr>
            <a:r>
              <a:rPr sz="1100" kern="0">
                <a:solidFill>
                  <a:srgbClr val="00A2FF">
                    <a:lumOff val="16847"/>
                  </a:srgbClr>
                </a:solidFill>
                <a:latin typeface="Helvetica Neue"/>
                <a:sym typeface="Helvetica Neue"/>
              </a:rPr>
              <a:t>Intensive and Integrated Care for </a:t>
            </a:r>
          </a:p>
          <a:p>
            <a:pPr algn="ctr" defTabSz="410730" hangingPunct="0">
              <a:defRPr sz="1500" b="0">
                <a:solidFill>
                  <a:srgbClr val="00A2FF">
                    <a:lumOff val="16847"/>
                  </a:srgbClr>
                </a:solidFill>
              </a:defRPr>
            </a:pPr>
            <a:r>
              <a:rPr sz="1100" kern="0">
                <a:solidFill>
                  <a:srgbClr val="00A2FF">
                    <a:lumOff val="16847"/>
                  </a:srgbClr>
                </a:solidFill>
                <a:latin typeface="Helvetica Neue"/>
                <a:sym typeface="Helvetica Neue"/>
              </a:rPr>
              <a:t>Pediatric Central Nervous System</a:t>
            </a:r>
          </a:p>
          <a:p>
            <a:pPr algn="ctr" defTabSz="410730" hangingPunct="0">
              <a:defRPr sz="1500" b="0">
                <a:solidFill>
                  <a:srgbClr val="00A2FF">
                    <a:lumOff val="16847"/>
                  </a:srgbClr>
                </a:solidFill>
              </a:defRPr>
            </a:pPr>
            <a:r>
              <a:rPr sz="1100" kern="0">
                <a:solidFill>
                  <a:srgbClr val="00A2FF">
                    <a:lumOff val="16847"/>
                  </a:srgbClr>
                </a:solidFill>
                <a:latin typeface="Helvetica Neue"/>
                <a:sym typeface="Helvetica Neue"/>
              </a:rPr>
              <a:t> (iCNS Group)</a:t>
            </a:r>
          </a:p>
        </p:txBody>
      </p:sp>
      <p:sp>
        <p:nvSpPr>
          <p:cNvPr id="136" name="Children with Encephalitis/…"/>
          <p:cNvSpPr txBox="1"/>
          <p:nvPr/>
        </p:nvSpPr>
        <p:spPr>
          <a:xfrm>
            <a:off x="7066698" y="5884923"/>
            <a:ext cx="1736046" cy="9185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5" tIns="35715" rIns="35715" bIns="35715" anchor="ctr">
            <a:spAutoFit/>
          </a:bodyPr>
          <a:lstStyle/>
          <a:p>
            <a:pPr algn="ctr" defTabSz="410730" hangingPunct="0">
              <a:defRPr sz="1500" b="0">
                <a:solidFill>
                  <a:srgbClr val="FAE232">
                    <a:hueOff val="-1081314"/>
                    <a:satOff val="4338"/>
                    <a:lumOff val="-8931"/>
                  </a:srgbClr>
                </a:solidFill>
              </a:defRPr>
            </a:pPr>
            <a:r>
              <a:rPr sz="1100" kern="0">
                <a:solidFill>
                  <a:srgbClr val="FAE232">
                    <a:hueOff val="-1081314"/>
                    <a:satOff val="4338"/>
                    <a:lumOff val="-8931"/>
                  </a:srgbClr>
                </a:solidFill>
                <a:latin typeface="Helvetica Neue"/>
                <a:sym typeface="Helvetica Neue"/>
              </a:rPr>
              <a:t>Children with Encephalitis/</a:t>
            </a:r>
          </a:p>
          <a:p>
            <a:pPr algn="ctr" defTabSz="410730" hangingPunct="0">
              <a:defRPr sz="1500" b="0">
                <a:solidFill>
                  <a:srgbClr val="FAE232">
                    <a:hueOff val="-1081314"/>
                    <a:satOff val="4338"/>
                    <a:lumOff val="-8931"/>
                  </a:srgbClr>
                </a:solidFill>
              </a:defRPr>
            </a:pPr>
            <a:r>
              <a:rPr sz="1100" kern="0">
                <a:solidFill>
                  <a:srgbClr val="FAE232">
                    <a:hueOff val="-1081314"/>
                    <a:satOff val="4338"/>
                    <a:lumOff val="-8931"/>
                  </a:srgbClr>
                </a:solidFill>
                <a:latin typeface="Helvetica Neue"/>
                <a:sym typeface="Helvetica Neue"/>
              </a:rPr>
              <a:t>Encephalopathy </a:t>
            </a:r>
          </a:p>
          <a:p>
            <a:pPr algn="ctr" defTabSz="410730" hangingPunct="0">
              <a:defRPr sz="1500" b="0">
                <a:solidFill>
                  <a:srgbClr val="FAE232">
                    <a:hueOff val="-1081314"/>
                    <a:satOff val="4338"/>
                    <a:lumOff val="-8931"/>
                  </a:srgbClr>
                </a:solidFill>
              </a:defRPr>
            </a:pPr>
            <a:r>
              <a:rPr sz="1100" kern="0">
                <a:solidFill>
                  <a:srgbClr val="FAE232">
                    <a:hueOff val="-1081314"/>
                    <a:satOff val="4338"/>
                    <a:lumOff val="-8931"/>
                  </a:srgbClr>
                </a:solidFill>
                <a:latin typeface="Helvetica Neue"/>
                <a:sym typeface="Helvetica Neue"/>
              </a:rPr>
              <a:t>Related Status Epilepticus and </a:t>
            </a:r>
          </a:p>
          <a:p>
            <a:pPr algn="ctr" defTabSz="410730" hangingPunct="0">
              <a:defRPr sz="1500" b="0">
                <a:solidFill>
                  <a:srgbClr val="FAE232">
                    <a:hueOff val="-1081314"/>
                    <a:satOff val="4338"/>
                    <a:lumOff val="-8931"/>
                  </a:srgbClr>
                </a:solidFill>
              </a:defRPr>
            </a:pPr>
            <a:r>
              <a:rPr sz="1100" kern="0">
                <a:solidFill>
                  <a:srgbClr val="FAE232">
                    <a:hueOff val="-1081314"/>
                    <a:satOff val="4338"/>
                    <a:lumOff val="-8931"/>
                  </a:srgbClr>
                </a:solidFill>
                <a:latin typeface="Helvetica Neue"/>
                <a:sym typeface="Helvetica Neue"/>
              </a:rPr>
              <a:t>Epilepsy </a:t>
            </a:r>
          </a:p>
          <a:p>
            <a:pPr algn="ctr" defTabSz="410730" hangingPunct="0">
              <a:defRPr sz="1500" b="0">
                <a:solidFill>
                  <a:srgbClr val="FAE232">
                    <a:hueOff val="-1081314"/>
                    <a:satOff val="4338"/>
                    <a:lumOff val="-8931"/>
                  </a:srgbClr>
                </a:solidFill>
              </a:defRPr>
            </a:pPr>
            <a:r>
              <a:rPr sz="1100" kern="0">
                <a:solidFill>
                  <a:srgbClr val="FAE232">
                    <a:hueOff val="-1081314"/>
                    <a:satOff val="4338"/>
                    <a:lumOff val="-8931"/>
                  </a:srgbClr>
                </a:solidFill>
                <a:latin typeface="Helvetica Neue"/>
                <a:sym typeface="Helvetica Neue"/>
              </a:rPr>
              <a:t>(CHEESE Study Group)</a:t>
            </a:r>
          </a:p>
        </p:txBody>
      </p:sp>
      <p:sp>
        <p:nvSpPr>
          <p:cNvPr id="137" name="Chang Gung Children’s…"/>
          <p:cNvSpPr txBox="1"/>
          <p:nvPr/>
        </p:nvSpPr>
        <p:spPr>
          <a:xfrm>
            <a:off x="1099893" y="6221610"/>
            <a:ext cx="1476359" cy="4106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5" tIns="35715" rIns="35715" bIns="35715" anchor="ctr">
            <a:spAutoFit/>
          </a:bodyPr>
          <a:lstStyle/>
          <a:p>
            <a:pPr algn="ctr" defTabSz="410730" hangingPunct="0">
              <a:defRPr sz="1500" b="0">
                <a:solidFill>
                  <a:srgbClr val="61D836">
                    <a:hueOff val="914337"/>
                    <a:satOff val="31515"/>
                    <a:lumOff val="-30790"/>
                  </a:srgbClr>
                </a:solidFill>
              </a:defRPr>
            </a:pPr>
            <a:r>
              <a:rPr sz="1100" kern="0">
                <a:solidFill>
                  <a:srgbClr val="61D836">
                    <a:hueOff val="914337"/>
                    <a:satOff val="31515"/>
                    <a:lumOff val="-30790"/>
                  </a:srgbClr>
                </a:solidFill>
                <a:latin typeface="Helvetica Neue"/>
                <a:sym typeface="Helvetica Neue"/>
              </a:rPr>
              <a:t>Chang Gung Children’s </a:t>
            </a:r>
          </a:p>
          <a:p>
            <a:pPr algn="ctr" defTabSz="410730" hangingPunct="0">
              <a:defRPr sz="1500" b="0">
                <a:solidFill>
                  <a:srgbClr val="61D836">
                    <a:hueOff val="914337"/>
                    <a:satOff val="31515"/>
                    <a:lumOff val="-30790"/>
                  </a:srgbClr>
                </a:solidFill>
              </a:defRPr>
            </a:pPr>
            <a:r>
              <a:rPr sz="1100" kern="0">
                <a:solidFill>
                  <a:srgbClr val="61D836">
                    <a:hueOff val="914337"/>
                    <a:satOff val="31515"/>
                    <a:lumOff val="-30790"/>
                  </a:srgbClr>
                </a:solidFill>
                <a:latin typeface="Helvetica Neue"/>
                <a:sym typeface="Helvetica Neue"/>
              </a:rPr>
              <a:t>Hospital Taoyuan Taiwan</a:t>
            </a:r>
          </a:p>
        </p:txBody>
      </p:sp>
      <p:pic>
        <p:nvPicPr>
          <p:cNvPr id="138" name="截圖 2023-10-01 上午8.42.30.png" descr="截圖 2023-10-01 上午8.42.3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254" y="350443"/>
            <a:ext cx="8271494" cy="117434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52818750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截圖 2023-10-26 上午9.49.37.png" descr="截圖 2023-10-26 上午9.49.3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46" y="1510564"/>
            <a:ext cx="8884308" cy="5051309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High-amplitude rhythmic activity"/>
          <p:cNvSpPr txBox="1">
            <a:spLocks noGrp="1"/>
          </p:cNvSpPr>
          <p:nvPr>
            <p:ph type="title"/>
          </p:nvPr>
        </p:nvSpPr>
        <p:spPr>
          <a:xfrm>
            <a:off x="669727" y="178594"/>
            <a:ext cx="7804547" cy="668506"/>
          </a:xfrm>
          <a:prstGeom prst="rect">
            <a:avLst/>
          </a:prstGeom>
        </p:spPr>
        <p:txBody>
          <a:bodyPr>
            <a:noAutofit/>
          </a:bodyPr>
          <a:lstStyle>
            <a:lvl1pPr defTabSz="403097">
              <a:defRPr sz="5520"/>
            </a:lvl1pPr>
          </a:lstStyle>
          <a:p>
            <a:r>
              <a:rPr sz="4800" dirty="0"/>
              <a:t>High-amplitude rhythmic activity</a:t>
            </a:r>
          </a:p>
        </p:txBody>
      </p:sp>
      <p:sp>
        <p:nvSpPr>
          <p:cNvPr id="179" name="Sleep EEG of Patient 1 at 1, 5, and 9 y of age (A-C)"/>
          <p:cNvSpPr txBox="1"/>
          <p:nvPr/>
        </p:nvSpPr>
        <p:spPr>
          <a:xfrm>
            <a:off x="2371881" y="1131506"/>
            <a:ext cx="4400240" cy="333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5" tIns="35715" rIns="35715" bIns="35715" anchor="ctr">
            <a:spAutoFit/>
          </a:bodyPr>
          <a:lstStyle>
            <a:lvl1pPr>
              <a:defRPr b="0"/>
            </a:lvl1pPr>
          </a:lstStyle>
          <a:p>
            <a:pPr algn="ctr" defTabSz="410730" hangingPunct="0"/>
            <a:r>
              <a:rPr sz="1700" kern="0">
                <a:solidFill>
                  <a:srgbClr val="000000"/>
                </a:solidFill>
                <a:latin typeface="Helvetica Neue"/>
                <a:sym typeface="Helvetica Neue"/>
              </a:rPr>
              <a:t>Sleep EEG of Patient 1 at 1, 5, and 9 y of age (A-C)</a:t>
            </a:r>
          </a:p>
        </p:txBody>
      </p:sp>
    </p:spTree>
    <p:extLst>
      <p:ext uri="{BB962C8B-B14F-4D97-AF65-F5344CB8AC3E}">
        <p14:creationId xmlns:p14="http://schemas.microsoft.com/office/powerpoint/2010/main" val="412191449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Epileptiform Discharge"/>
          <p:cNvSpPr txBox="1">
            <a:spLocks noGrp="1"/>
          </p:cNvSpPr>
          <p:nvPr>
            <p:ph type="title"/>
          </p:nvPr>
        </p:nvSpPr>
        <p:spPr>
          <a:xfrm>
            <a:off x="669727" y="178594"/>
            <a:ext cx="7804547" cy="991292"/>
          </a:xfrm>
          <a:prstGeom prst="rect">
            <a:avLst/>
          </a:prstGeom>
        </p:spPr>
        <p:txBody>
          <a:bodyPr/>
          <a:lstStyle/>
          <a:p>
            <a:r>
              <a:t>Epileptiform Discharge</a:t>
            </a:r>
          </a:p>
        </p:txBody>
      </p:sp>
      <p:pic>
        <p:nvPicPr>
          <p:cNvPr id="182" name="截圖 2023-10-26 上午9.51.46.png" descr="截圖 2023-10-26 上午9.51.4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145" y="1895563"/>
            <a:ext cx="8545711" cy="4920259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Sleep EEG in Patient 2 at 10 y of age (A),…"/>
          <p:cNvSpPr txBox="1"/>
          <p:nvPr/>
        </p:nvSpPr>
        <p:spPr>
          <a:xfrm>
            <a:off x="1453360" y="1235049"/>
            <a:ext cx="6237281" cy="5953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5" tIns="35715" rIns="35715" bIns="35715" anchor="ctr">
            <a:spAutoFit/>
          </a:bodyPr>
          <a:lstStyle/>
          <a:p>
            <a:pPr algn="ctr" defTabSz="410730" hangingPunct="0">
              <a:defRPr b="0"/>
            </a:pPr>
            <a:r>
              <a:rPr sz="1700" kern="0">
                <a:solidFill>
                  <a:srgbClr val="000000"/>
                </a:solidFill>
                <a:latin typeface="Helvetica Neue"/>
                <a:sym typeface="Helvetica Neue"/>
              </a:rPr>
              <a:t>Sleep EEG in Patient 2 at 10 y of age (A), </a:t>
            </a:r>
          </a:p>
          <a:p>
            <a:pPr algn="ctr" defTabSz="410730" hangingPunct="0">
              <a:defRPr b="0"/>
            </a:pPr>
            <a:r>
              <a:rPr sz="1700" kern="0">
                <a:solidFill>
                  <a:srgbClr val="000000"/>
                </a:solidFill>
                <a:latin typeface="Helvetica Neue"/>
                <a:sym typeface="Helvetica Neue"/>
              </a:rPr>
              <a:t>Awake EEG in Patient 2 at 18 y of age before and after callosotomy (B,C)</a:t>
            </a:r>
          </a:p>
        </p:txBody>
      </p:sp>
    </p:spTree>
    <p:extLst>
      <p:ext uri="{BB962C8B-B14F-4D97-AF65-F5344CB8AC3E}">
        <p14:creationId xmlns:p14="http://schemas.microsoft.com/office/powerpoint/2010/main" val="489850365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截圖 2023-10-26 上午9.53.50.png" descr="截圖 2023-10-26 上午9.53.50.png"/>
          <p:cNvPicPr>
            <a:picLocks noChangeAspect="1"/>
          </p:cNvPicPr>
          <p:nvPr/>
        </p:nvPicPr>
        <p:blipFill>
          <a:blip r:embed="rId2"/>
          <a:srcRect t="1100"/>
          <a:stretch>
            <a:fillRect/>
          </a:stretch>
        </p:blipFill>
        <p:spPr>
          <a:xfrm>
            <a:off x="545827" y="57765"/>
            <a:ext cx="8052296" cy="674248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8758194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tructural prediction and molecular…"/>
          <p:cNvSpPr txBox="1">
            <a:spLocks noGrp="1"/>
          </p:cNvSpPr>
          <p:nvPr>
            <p:ph type="title"/>
          </p:nvPr>
        </p:nvSpPr>
        <p:spPr>
          <a:xfrm>
            <a:off x="669727" y="178594"/>
            <a:ext cx="7804547" cy="1410870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262867">
              <a:defRPr sz="5119"/>
            </a:pPr>
            <a:r>
              <a:rPr sz="4000" dirty="0"/>
              <a:t>Structural prediction and molecular</a:t>
            </a:r>
          </a:p>
          <a:p>
            <a:pPr defTabSz="262867">
              <a:defRPr sz="5119"/>
            </a:pPr>
            <a:r>
              <a:rPr sz="4000" dirty="0"/>
              <a:t>analysis of the GPR56-L290P variant</a:t>
            </a:r>
          </a:p>
        </p:txBody>
      </p:sp>
      <p:pic>
        <p:nvPicPr>
          <p:cNvPr id="188" name="截圖 2023-10-26 上午10.01.56.png" descr="截圖 2023-10-26 上午10.01.56.png"/>
          <p:cNvPicPr>
            <a:picLocks noChangeAspect="1"/>
          </p:cNvPicPr>
          <p:nvPr/>
        </p:nvPicPr>
        <p:blipFill>
          <a:blip r:embed="rId3"/>
          <a:srcRect t="1698" r="49523" b="44743"/>
          <a:stretch>
            <a:fillRect/>
          </a:stretch>
        </p:blipFill>
        <p:spPr>
          <a:xfrm>
            <a:off x="116733" y="1588787"/>
            <a:ext cx="8668726" cy="489499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34449969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tructural prediction and molecular…"/>
          <p:cNvSpPr txBox="1">
            <a:spLocks noGrp="1"/>
          </p:cNvSpPr>
          <p:nvPr>
            <p:ph type="title"/>
          </p:nvPr>
        </p:nvSpPr>
        <p:spPr>
          <a:xfrm>
            <a:off x="669727" y="178594"/>
            <a:ext cx="7804547" cy="1410870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262867">
              <a:defRPr sz="5119"/>
            </a:pPr>
            <a:r>
              <a:rPr sz="4000" dirty="0"/>
              <a:t>Structural prediction and molecular</a:t>
            </a:r>
          </a:p>
          <a:p>
            <a:pPr defTabSz="262867">
              <a:defRPr sz="5119"/>
            </a:pPr>
            <a:r>
              <a:rPr sz="4000" dirty="0"/>
              <a:t>analysis of the GPR56-L290P variant</a:t>
            </a:r>
          </a:p>
        </p:txBody>
      </p:sp>
      <p:pic>
        <p:nvPicPr>
          <p:cNvPr id="193" name="截圖 2023-10-26 上午10.01.56.png" descr="截圖 2023-10-26 上午10.01.56.png"/>
          <p:cNvPicPr>
            <a:picLocks noChangeAspect="1"/>
          </p:cNvPicPr>
          <p:nvPr/>
        </p:nvPicPr>
        <p:blipFill>
          <a:blip r:embed="rId3"/>
          <a:srcRect l="449" t="55214" r="49658" b="3721"/>
          <a:stretch>
            <a:fillRect/>
          </a:stretch>
        </p:blipFill>
        <p:spPr>
          <a:xfrm>
            <a:off x="122923" y="2087454"/>
            <a:ext cx="8898274" cy="389765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54740916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tructural prediction and molecular…"/>
          <p:cNvSpPr txBox="1">
            <a:spLocks noGrp="1"/>
          </p:cNvSpPr>
          <p:nvPr>
            <p:ph type="title"/>
          </p:nvPr>
        </p:nvSpPr>
        <p:spPr>
          <a:xfrm>
            <a:off x="669727" y="178594"/>
            <a:ext cx="7804547" cy="1410870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262867">
              <a:defRPr sz="5119"/>
            </a:pPr>
            <a:r>
              <a:rPr sz="4000" dirty="0"/>
              <a:t>Structural prediction and molecular</a:t>
            </a:r>
          </a:p>
          <a:p>
            <a:pPr defTabSz="262867">
              <a:defRPr sz="5119"/>
            </a:pPr>
            <a:r>
              <a:rPr sz="4000" dirty="0"/>
              <a:t>analysis of the GPR56-L290P variant</a:t>
            </a:r>
          </a:p>
        </p:txBody>
      </p:sp>
      <p:pic>
        <p:nvPicPr>
          <p:cNvPr id="198" name="截圖 2023-10-26 上午10.01.56.png" descr="截圖 2023-10-26 上午10.01.56.png"/>
          <p:cNvPicPr>
            <a:picLocks noChangeAspect="1"/>
          </p:cNvPicPr>
          <p:nvPr/>
        </p:nvPicPr>
        <p:blipFill>
          <a:blip r:embed="rId3"/>
          <a:srcRect l="50435" r="24705" b="57365"/>
          <a:stretch>
            <a:fillRect/>
          </a:stretch>
        </p:blipFill>
        <p:spPr>
          <a:xfrm>
            <a:off x="321947" y="1432643"/>
            <a:ext cx="3926663" cy="35840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截圖 2023-10-26 上午10.01.56.png" descr="截圖 2023-10-26 上午10.01.56.png"/>
          <p:cNvPicPr>
            <a:picLocks noChangeAspect="1"/>
          </p:cNvPicPr>
          <p:nvPr/>
        </p:nvPicPr>
        <p:blipFill>
          <a:blip r:embed="rId3"/>
          <a:srcRect l="50435" t="41898" r="24705" b="2321"/>
          <a:stretch>
            <a:fillRect/>
          </a:stretch>
        </p:blipFill>
        <p:spPr>
          <a:xfrm>
            <a:off x="4438495" y="2071828"/>
            <a:ext cx="3926469" cy="4688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截圖 2023-10-26 上午10.01.56.png" descr="截圖 2023-10-26 上午10.01.56.png"/>
          <p:cNvPicPr>
            <a:picLocks noChangeAspect="1"/>
          </p:cNvPicPr>
          <p:nvPr/>
        </p:nvPicPr>
        <p:blipFill>
          <a:blip r:embed="rId3"/>
          <a:srcRect l="50435" r="24705" b="92611"/>
          <a:stretch>
            <a:fillRect/>
          </a:stretch>
        </p:blipFill>
        <p:spPr>
          <a:xfrm>
            <a:off x="4438495" y="1492756"/>
            <a:ext cx="3926663" cy="6211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截圖 2023-10-26 上午10.01.56.png" descr="截圖 2023-10-26 上午10.01.56.png"/>
          <p:cNvPicPr>
            <a:picLocks noChangeAspect="1"/>
          </p:cNvPicPr>
          <p:nvPr/>
        </p:nvPicPr>
        <p:blipFill>
          <a:blip r:embed="rId3"/>
          <a:srcRect l="50435" t="94638" r="24705" b="2321"/>
          <a:stretch>
            <a:fillRect/>
          </a:stretch>
        </p:blipFill>
        <p:spPr>
          <a:xfrm>
            <a:off x="321946" y="4960246"/>
            <a:ext cx="3926468" cy="255508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星形"/>
          <p:cNvSpPr/>
          <p:nvPr/>
        </p:nvSpPr>
        <p:spPr>
          <a:xfrm>
            <a:off x="8461524" y="2599184"/>
            <a:ext cx="425776" cy="399942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rgbClr val="ADBEE6"/>
          </a:solidFill>
          <a:ln w="12700">
            <a:miter lim="400000"/>
          </a:ln>
        </p:spPr>
        <p:txBody>
          <a:bodyPr lIns="35715" tIns="35715" rIns="35715" bIns="35715" anchor="ctr"/>
          <a:lstStyle/>
          <a:p>
            <a:pPr algn="ctr" defTabSz="410730" hangingPunct="0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00" kern="0">
              <a:solidFill>
                <a:srgbClr val="FFFFFF"/>
              </a:solidFill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459970255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tructural prediction and molecular…"/>
          <p:cNvSpPr txBox="1">
            <a:spLocks noGrp="1"/>
          </p:cNvSpPr>
          <p:nvPr>
            <p:ph type="title"/>
          </p:nvPr>
        </p:nvSpPr>
        <p:spPr>
          <a:xfrm>
            <a:off x="669727" y="178594"/>
            <a:ext cx="7804547" cy="1202534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262867">
              <a:defRPr sz="5119"/>
            </a:pPr>
            <a:r>
              <a:t>Structural prediction and molecular</a:t>
            </a:r>
          </a:p>
          <a:p>
            <a:pPr defTabSz="262867">
              <a:defRPr sz="5119"/>
            </a:pPr>
            <a:r>
              <a:t>analysis of the GPR56-L290P variant</a:t>
            </a:r>
          </a:p>
        </p:txBody>
      </p:sp>
      <p:pic>
        <p:nvPicPr>
          <p:cNvPr id="207" name="截圖 2023-10-26 上午10.01.56.png" descr="截圖 2023-10-26 上午10.01.56.png"/>
          <p:cNvPicPr>
            <a:picLocks noChangeAspect="1"/>
          </p:cNvPicPr>
          <p:nvPr/>
        </p:nvPicPr>
        <p:blipFill>
          <a:blip r:embed="rId3"/>
          <a:srcRect l="75530" b="52605"/>
          <a:stretch>
            <a:fillRect/>
          </a:stretch>
        </p:blipFill>
        <p:spPr>
          <a:xfrm>
            <a:off x="272247" y="1528011"/>
            <a:ext cx="4210403" cy="43399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截圖 2023-10-26 上午10.01.56.png" descr="截圖 2023-10-26 上午10.01.56.png"/>
          <p:cNvPicPr>
            <a:picLocks noChangeAspect="1"/>
          </p:cNvPicPr>
          <p:nvPr/>
        </p:nvPicPr>
        <p:blipFill>
          <a:blip r:embed="rId3"/>
          <a:srcRect l="75530" t="47002" b="11224"/>
          <a:stretch>
            <a:fillRect/>
          </a:stretch>
        </p:blipFill>
        <p:spPr>
          <a:xfrm>
            <a:off x="4662145" y="2298997"/>
            <a:ext cx="4069161" cy="36968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截圖 2023-10-26 上午10.01.56.png" descr="截圖 2023-10-26 上午10.01.56.png"/>
          <p:cNvPicPr>
            <a:picLocks noChangeAspect="1"/>
          </p:cNvPicPr>
          <p:nvPr/>
        </p:nvPicPr>
        <p:blipFill>
          <a:blip r:embed="rId3"/>
          <a:srcRect l="75530" b="90320"/>
          <a:stretch>
            <a:fillRect/>
          </a:stretch>
        </p:blipFill>
        <p:spPr>
          <a:xfrm>
            <a:off x="4591543" y="1500574"/>
            <a:ext cx="4210403" cy="886380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GPR56-L290P variant is a GPS proteolysis-deficient unstable receptor"/>
          <p:cNvSpPr txBox="1"/>
          <p:nvPr/>
        </p:nvSpPr>
        <p:spPr>
          <a:xfrm>
            <a:off x="1863635" y="6167365"/>
            <a:ext cx="7782572" cy="3799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5" tIns="35715" rIns="35715" bIns="35715" anchor="ctr">
            <a:spAutoFit/>
          </a:bodyPr>
          <a:lstStyle>
            <a:lvl1pPr algn="l" defTabSz="457200">
              <a:defRPr sz="20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 hangingPunct="0"/>
            <a:r>
              <a:rPr b="1" kern="0">
                <a:solidFill>
                  <a:srgbClr val="000000"/>
                </a:solidFill>
              </a:rPr>
              <a:t>GPR56-L290P variant is a GPS proteolysis-deficient unstable receptor</a:t>
            </a:r>
          </a:p>
        </p:txBody>
      </p:sp>
    </p:spTree>
    <p:extLst>
      <p:ext uri="{BB962C8B-B14F-4D97-AF65-F5344CB8AC3E}">
        <p14:creationId xmlns:p14="http://schemas.microsoft.com/office/powerpoint/2010/main" val="608047800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1. GPR56-L290P variant is a GPS proteolysis-deficient unstable receptor .  This mutation may result in a congenital disorder called bilateral frontoparietal polymicrogyria.…"/>
          <p:cNvSpPr txBox="1">
            <a:spLocks noGrp="1"/>
          </p:cNvSpPr>
          <p:nvPr>
            <p:ph type="body" idx="1"/>
          </p:nvPr>
        </p:nvSpPr>
        <p:spPr>
          <a:xfrm>
            <a:off x="231982" y="1106674"/>
            <a:ext cx="8680037" cy="4525555"/>
          </a:xfrm>
          <a:prstGeom prst="rect">
            <a:avLst/>
          </a:prstGeom>
        </p:spPr>
        <p:txBody>
          <a:bodyPr/>
          <a:lstStyle/>
          <a:p>
            <a:r>
              <a:t>1. GPR56-L290P variant is a GPS proteolysis-deficient unstable receptor . </a:t>
            </a:r>
            <a:br/>
            <a:r>
              <a:t>This mutation may result in a congenital disorder called bilateral frontoparietal polymicrogyria.</a:t>
            </a:r>
          </a:p>
          <a:p>
            <a:r>
              <a:t>2. Developmental delay, spasticity, HARA could be early sign of BFPP before seizure attack</a:t>
            </a:r>
          </a:p>
          <a:p>
            <a:r>
              <a:t>3. Callosotomy may offer benefits for individuals with pharmacoresistant epilepsy and cognitive impairment. However, the optimal timing for this procedure remains uncertain.</a:t>
            </a:r>
          </a:p>
        </p:txBody>
      </p:sp>
      <p:sp>
        <p:nvSpPr>
          <p:cNvPr id="215" name="Conclusion"/>
          <p:cNvSpPr txBox="1"/>
          <p:nvPr/>
        </p:nvSpPr>
        <p:spPr>
          <a:xfrm>
            <a:off x="-1" y="331962"/>
            <a:ext cx="9144001" cy="554587"/>
          </a:xfrm>
          <a:prstGeom prst="rect">
            <a:avLst/>
          </a:prstGeom>
          <a:solidFill>
            <a:srgbClr val="ADBEE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5" tIns="35715" rIns="35715" bIns="35715" anchor="ctr">
            <a:normAutofit fontScale="85000" lnSpcReduction="20000"/>
          </a:bodyPr>
          <a:lstStyle>
            <a:lvl1pPr defTabSz="332993">
              <a:defRPr sz="4560" b="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algn="ctr" hangingPunct="0"/>
            <a:r>
              <a:rPr kern="0">
                <a:solidFill>
                  <a:srgbClr val="000000"/>
                </a:solidFill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82845821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基因缺陷如何導致…"/>
          <p:cNvSpPr txBox="1">
            <a:spLocks noGrp="1"/>
          </p:cNvSpPr>
          <p:nvPr>
            <p:ph type="title"/>
          </p:nvPr>
        </p:nvSpPr>
        <p:spPr>
          <a:xfrm>
            <a:off x="669727" y="178595"/>
            <a:ext cx="7804547" cy="6250781"/>
          </a:xfrm>
          <a:prstGeom prst="rect">
            <a:avLst/>
          </a:prstGeom>
        </p:spPr>
        <p:txBody>
          <a:bodyPr/>
          <a:lstStyle/>
          <a:p>
            <a:r>
              <a:rPr dirty="0" err="1"/>
              <a:t>基因缺陷如何導致</a:t>
            </a:r>
            <a:endParaRPr dirty="0"/>
          </a:p>
          <a:p>
            <a:r>
              <a:rPr dirty="0" err="1"/>
              <a:t>大腦結構與功能異常</a:t>
            </a:r>
            <a:endParaRPr dirty="0"/>
          </a:p>
        </p:txBody>
      </p:sp>
      <p:sp>
        <p:nvSpPr>
          <p:cNvPr id="141" name="早期診斷 (臨床、腦波)、早期介入(藥物、生酮、手術)、基因功能"/>
          <p:cNvSpPr txBox="1"/>
          <p:nvPr/>
        </p:nvSpPr>
        <p:spPr>
          <a:xfrm>
            <a:off x="1426910" y="4606294"/>
            <a:ext cx="6290180" cy="333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5" tIns="35715" rIns="35715" bIns="35715" anchor="ctr">
            <a:spAutoFit/>
          </a:bodyPr>
          <a:lstStyle/>
          <a:p>
            <a:pPr algn="ctr" defTabSz="410730" hangingPunct="0"/>
            <a:r>
              <a:rPr sz="1700" b="1" kern="0">
                <a:solidFill>
                  <a:srgbClr val="000000"/>
                </a:solidFill>
                <a:latin typeface="Helvetica Neue"/>
                <a:sym typeface="Helvetica Neue"/>
              </a:rPr>
              <a:t>早期診斷 (臨床、腦波)、早期介入(藥物、生酮、手術)、基因功能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="" xmlns:a16="http://schemas.microsoft.com/office/drawing/2014/main" id="{33BA765F-EFC0-4AC1-A90B-4A1A0A16252D}"/>
              </a:ext>
            </a:extLst>
          </p:cNvPr>
          <p:cNvSpPr txBox="1"/>
          <p:nvPr/>
        </p:nvSpPr>
        <p:spPr>
          <a:xfrm>
            <a:off x="1907447" y="6520230"/>
            <a:ext cx="7137267" cy="3183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5" tIns="35715" rIns="35715" bIns="35715" numCol="1" spcCol="26787" rtlCol="0" anchor="ctr">
            <a:spAutoFit/>
          </a:bodyPr>
          <a:lstStyle/>
          <a:p>
            <a:pPr defTabSz="410730" hangingPunct="0"/>
            <a:r>
              <a:rPr lang="en" altLang="zh-TW" sz="800" kern="0" dirty="0">
                <a:solidFill>
                  <a:srgbClr val="000000"/>
                </a:solidFill>
                <a:latin typeface="Helvetica Neue"/>
                <a:sym typeface="Helvetica Neue"/>
              </a:rPr>
              <a:t>Identification and clinical characteristics of a novel missense ADGRG1 variant in bilateral Frontoparietal Polymicrogyria: The electroclinical change from infancy to adulthood after Callosotomy in three siblings, </a:t>
            </a:r>
            <a:r>
              <a:rPr lang="en" altLang="zh-TW" sz="800" kern="0" dirty="0" err="1">
                <a:solidFill>
                  <a:srgbClr val="000000"/>
                </a:solidFill>
                <a:latin typeface="Helvetica Neue"/>
                <a:sym typeface="Helvetica Neue"/>
              </a:rPr>
              <a:t>Epilepsia</a:t>
            </a:r>
            <a:r>
              <a:rPr lang="en" altLang="zh-TW" sz="800" kern="0" dirty="0">
                <a:solidFill>
                  <a:srgbClr val="000000"/>
                </a:solidFill>
                <a:latin typeface="Helvetica Neue"/>
                <a:sym typeface="Helvetica Neue"/>
              </a:rPr>
              <a:t> Open, 2022</a:t>
            </a:r>
            <a:endParaRPr lang="zh-TW" altLang="en-US" sz="800" kern="0" dirty="0">
              <a:solidFill>
                <a:srgbClr val="000000"/>
              </a:solidFill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21327439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Identification of GPR56/ADGRG1 gene frameshift/missense mutations in a Taiwanese famil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 defTabSz="321310">
              <a:defRPr sz="4400"/>
            </a:lvl1pPr>
          </a:lstStyle>
          <a:p>
            <a:r>
              <a:rPr sz="2800" dirty="0"/>
              <a:t>Identification of GPR56/ADGRG1 gene </a:t>
            </a:r>
            <a:r>
              <a:rPr sz="2800" dirty="0" err="1"/>
              <a:t>frameshift</a:t>
            </a:r>
            <a:r>
              <a:rPr sz="2800" dirty="0"/>
              <a:t>/missense mutations in a Taiwanese family</a:t>
            </a:r>
          </a:p>
        </p:txBody>
      </p:sp>
      <p:pic>
        <p:nvPicPr>
          <p:cNvPr id="144" name="截圖 2023-10-26 上午9.42.39.png" descr="截圖 2023-10-26 上午9.42.39.png"/>
          <p:cNvPicPr>
            <a:picLocks noChangeAspect="1"/>
          </p:cNvPicPr>
          <p:nvPr/>
        </p:nvPicPr>
        <p:blipFill>
          <a:blip r:embed="rId3"/>
          <a:srcRect t="2876"/>
          <a:stretch>
            <a:fillRect/>
          </a:stretch>
        </p:blipFill>
        <p:spPr>
          <a:xfrm>
            <a:off x="61392" y="1819150"/>
            <a:ext cx="9021152" cy="4686099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Chr 16: 57685260C &gt;…"/>
          <p:cNvSpPr txBox="1"/>
          <p:nvPr/>
        </p:nvSpPr>
        <p:spPr>
          <a:xfrm>
            <a:off x="215625" y="3530081"/>
            <a:ext cx="1761693" cy="4106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5" tIns="35715" rIns="35715" bIns="35715" anchor="ctr">
            <a:spAutoFit/>
          </a:bodyPr>
          <a:lstStyle/>
          <a:p>
            <a:pPr defTabSz="410730" hangingPunct="0">
              <a:defRPr sz="1500" b="0"/>
            </a:pPr>
            <a:r>
              <a:rPr sz="1100" kern="0">
                <a:solidFill>
                  <a:srgbClr val="000000"/>
                </a:solidFill>
                <a:latin typeface="Helvetica Neue"/>
                <a:sym typeface="Helvetica Neue"/>
              </a:rPr>
              <a:t>Chr 16: 57685260C &gt; </a:t>
            </a:r>
          </a:p>
          <a:p>
            <a:pPr defTabSz="410730" hangingPunct="0">
              <a:defRPr sz="1500" b="0"/>
            </a:pPr>
            <a:r>
              <a:rPr sz="1100" kern="0">
                <a:solidFill>
                  <a:srgbClr val="000000"/>
                </a:solidFill>
                <a:latin typeface="Helvetica Neue"/>
                <a:sym typeface="Helvetica Neue"/>
              </a:rPr>
              <a:t>exon 4: c.213delC:</a:t>
            </a:r>
            <a:r>
              <a:rPr sz="1100" kern="0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  <a:latin typeface="Helvetica Neue"/>
                <a:sym typeface="Helvetica Neue"/>
              </a:rPr>
              <a:t>p.P72Lfs*40</a:t>
            </a:r>
          </a:p>
        </p:txBody>
      </p:sp>
      <p:sp>
        <p:nvSpPr>
          <p:cNvPr id="146" name="Chr 16:57689411…"/>
          <p:cNvSpPr txBox="1"/>
          <p:nvPr/>
        </p:nvSpPr>
        <p:spPr>
          <a:xfrm>
            <a:off x="3110634" y="3530081"/>
            <a:ext cx="1380178" cy="4106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5" tIns="35715" rIns="35715" bIns="35715" anchor="ctr">
            <a:spAutoFit/>
          </a:bodyPr>
          <a:lstStyle/>
          <a:p>
            <a:pPr algn="r" defTabSz="410730" hangingPunct="0">
              <a:defRPr sz="1500" b="0"/>
            </a:pPr>
            <a:r>
              <a:rPr sz="1100" kern="0">
                <a:solidFill>
                  <a:srgbClr val="000000"/>
                </a:solidFill>
                <a:latin typeface="Helvetica Neue"/>
                <a:sym typeface="Helvetica Neue"/>
              </a:rPr>
              <a:t>Chr 16:57689411</a:t>
            </a:r>
          </a:p>
          <a:p>
            <a:pPr algn="r" defTabSz="410730" hangingPunct="0">
              <a:defRPr sz="1500" b="0"/>
            </a:pPr>
            <a:r>
              <a:rPr sz="1100" kern="0">
                <a:solidFill>
                  <a:srgbClr val="000000"/>
                </a:solidFill>
                <a:latin typeface="Helvetica Neue"/>
                <a:sym typeface="Helvetica Neue"/>
              </a:rPr>
              <a:t>exon7:c.T869C:</a:t>
            </a:r>
            <a:r>
              <a:rPr sz="1100" kern="0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  <a:latin typeface="Helvetica Neue"/>
                <a:sym typeface="Helvetica Neue"/>
              </a:rPr>
              <a:t>p.L290P</a:t>
            </a:r>
          </a:p>
        </p:txBody>
      </p:sp>
    </p:spTree>
    <p:extLst>
      <p:ext uri="{BB962C8B-B14F-4D97-AF65-F5344CB8AC3E}">
        <p14:creationId xmlns:p14="http://schemas.microsoft.com/office/powerpoint/2010/main" val="1572943345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athology"/>
          <p:cNvSpPr txBox="1"/>
          <p:nvPr/>
        </p:nvSpPr>
        <p:spPr>
          <a:xfrm>
            <a:off x="-1" y="273596"/>
            <a:ext cx="9144001" cy="554586"/>
          </a:xfrm>
          <a:prstGeom prst="rect">
            <a:avLst/>
          </a:prstGeom>
          <a:solidFill>
            <a:srgbClr val="ADBEE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5" tIns="35715" rIns="35715" bIns="35715" anchor="ctr">
            <a:normAutofit fontScale="85000" lnSpcReduction="20000"/>
          </a:bodyPr>
          <a:lstStyle>
            <a:lvl1pPr defTabSz="332993">
              <a:defRPr sz="4560" b="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algn="ctr" hangingPunct="0"/>
            <a:r>
              <a:rPr kern="0">
                <a:solidFill>
                  <a:srgbClr val="000000"/>
                </a:solidFill>
              </a:rPr>
              <a:t>Pathology</a:t>
            </a:r>
          </a:p>
        </p:txBody>
      </p:sp>
      <p:sp>
        <p:nvSpPr>
          <p:cNvPr id="151" name="Late in the stage of neuronal migration or…"/>
          <p:cNvSpPr txBox="1"/>
          <p:nvPr/>
        </p:nvSpPr>
        <p:spPr>
          <a:xfrm>
            <a:off x="1437333" y="962052"/>
            <a:ext cx="6269337" cy="995457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5" tIns="35715" rIns="35715" bIns="35715" anchor="ctr">
            <a:spAutoFit/>
          </a:bodyPr>
          <a:lstStyle/>
          <a:p>
            <a:pPr algn="ctr" defTabSz="410730" hangingPunct="0">
              <a:defRPr sz="4200"/>
            </a:pPr>
            <a:r>
              <a:rPr sz="3000" b="1" kern="0">
                <a:solidFill>
                  <a:srgbClr val="000000"/>
                </a:solidFill>
                <a:latin typeface="Helvetica Neue"/>
                <a:sym typeface="Helvetica Neue"/>
              </a:rPr>
              <a:t>Late in the stage of neuronal migration or </a:t>
            </a:r>
          </a:p>
          <a:p>
            <a:pPr algn="ctr" defTabSz="410730" hangingPunct="0">
              <a:defRPr sz="4200"/>
            </a:pPr>
            <a:r>
              <a:rPr sz="3000" b="1" kern="0">
                <a:solidFill>
                  <a:srgbClr val="000000"/>
                </a:solidFill>
                <a:latin typeface="Helvetica Neue"/>
                <a:sym typeface="Helvetica Neue"/>
              </a:rPr>
              <a:t>Early in the stage of cortical organization</a:t>
            </a:r>
          </a:p>
        </p:txBody>
      </p:sp>
      <p:sp>
        <p:nvSpPr>
          <p:cNvPr id="152" name="Defect pial…"/>
          <p:cNvSpPr txBox="1"/>
          <p:nvPr/>
        </p:nvSpPr>
        <p:spPr>
          <a:xfrm>
            <a:off x="187269" y="3070553"/>
            <a:ext cx="1777724" cy="1457122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5" tIns="35715" rIns="35715" bIns="35715" anchor="ctr">
            <a:spAutoFit/>
          </a:bodyPr>
          <a:lstStyle/>
          <a:p>
            <a:pPr algn="ctr" defTabSz="410730" hangingPunct="0">
              <a:defRPr sz="4200" b="0"/>
            </a:pPr>
            <a:r>
              <a:rPr sz="3000" kern="0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  <a:latin typeface="Helvetica Neue"/>
                <a:sym typeface="Helvetica Neue"/>
              </a:rPr>
              <a:t>Defect pial</a:t>
            </a:r>
            <a:r>
              <a:rPr sz="3000" kern="0">
                <a:solidFill>
                  <a:srgbClr val="000000"/>
                </a:solidFill>
                <a:latin typeface="Helvetica Neue"/>
                <a:sym typeface="Helvetica Neue"/>
              </a:rPr>
              <a:t> </a:t>
            </a:r>
          </a:p>
          <a:p>
            <a:pPr algn="ctr" defTabSz="410730" hangingPunct="0">
              <a:defRPr sz="4200" b="0"/>
            </a:pPr>
            <a:r>
              <a:rPr sz="3000" kern="0">
                <a:solidFill>
                  <a:srgbClr val="000000"/>
                </a:solidFill>
                <a:latin typeface="Helvetica Neue"/>
                <a:sym typeface="Helvetica Neue"/>
              </a:rPr>
              <a:t>basement </a:t>
            </a:r>
          </a:p>
          <a:p>
            <a:pPr algn="ctr" defTabSz="410730" hangingPunct="0">
              <a:defRPr sz="4200" b="0"/>
            </a:pPr>
            <a:r>
              <a:rPr sz="3000" kern="0">
                <a:solidFill>
                  <a:srgbClr val="000000"/>
                </a:solidFill>
                <a:latin typeface="Helvetica Neue"/>
                <a:sym typeface="Helvetica Neue"/>
              </a:rPr>
              <a:t>membrane</a:t>
            </a:r>
          </a:p>
        </p:txBody>
      </p:sp>
      <p:sp>
        <p:nvSpPr>
          <p:cNvPr id="153" name="Abnormal…"/>
          <p:cNvSpPr txBox="1"/>
          <p:nvPr/>
        </p:nvSpPr>
        <p:spPr>
          <a:xfrm>
            <a:off x="3702375" y="2839722"/>
            <a:ext cx="1739252" cy="1918787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5" tIns="35715" rIns="35715" bIns="35715" anchor="ctr">
            <a:spAutoFit/>
          </a:bodyPr>
          <a:lstStyle/>
          <a:p>
            <a:pPr algn="ctr" defTabSz="410730" hangingPunct="0">
              <a:defRPr sz="4200" b="0"/>
            </a:pPr>
            <a:r>
              <a:rPr sz="3000" kern="0">
                <a:solidFill>
                  <a:srgbClr val="000000"/>
                </a:solidFill>
                <a:latin typeface="Helvetica Neue"/>
                <a:sym typeface="Helvetica Neue"/>
              </a:rPr>
              <a:t>Abnormal </a:t>
            </a:r>
          </a:p>
          <a:p>
            <a:pPr algn="ctr" defTabSz="410730" hangingPunct="0">
              <a:defRPr sz="4200" b="0"/>
            </a:pPr>
            <a:r>
              <a:rPr sz="3000" kern="0">
                <a:solidFill>
                  <a:srgbClr val="000000"/>
                </a:solidFill>
                <a:latin typeface="Helvetica Neue"/>
                <a:sym typeface="Helvetica Neue"/>
              </a:rPr>
              <a:t>localized</a:t>
            </a:r>
          </a:p>
          <a:p>
            <a:pPr algn="ctr" defTabSz="410730" hangingPunct="0">
              <a:defRPr sz="4200" b="0"/>
            </a:pPr>
            <a:r>
              <a:rPr sz="3000" kern="0">
                <a:solidFill>
                  <a:srgbClr val="000000"/>
                </a:solidFill>
                <a:latin typeface="Helvetica Neue"/>
                <a:sym typeface="Helvetica Neue"/>
              </a:rPr>
              <a:t>radial glial </a:t>
            </a:r>
          </a:p>
          <a:p>
            <a:pPr algn="ctr" defTabSz="410730" hangingPunct="0">
              <a:defRPr sz="4200" b="0"/>
            </a:pPr>
            <a:r>
              <a:rPr sz="3000" kern="0">
                <a:solidFill>
                  <a:srgbClr val="000000"/>
                </a:solidFill>
                <a:latin typeface="Helvetica Neue"/>
                <a:sym typeface="Helvetica Neue"/>
              </a:rPr>
              <a:t>endfeet</a:t>
            </a:r>
          </a:p>
        </p:txBody>
      </p:sp>
      <p:sp>
        <p:nvSpPr>
          <p:cNvPr id="154" name="Malpositioned…"/>
          <p:cNvSpPr txBox="1"/>
          <p:nvPr/>
        </p:nvSpPr>
        <p:spPr>
          <a:xfrm>
            <a:off x="6644092" y="3070553"/>
            <a:ext cx="2263433" cy="1457122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5" tIns="35715" rIns="35715" bIns="35715" anchor="ctr">
            <a:spAutoFit/>
          </a:bodyPr>
          <a:lstStyle/>
          <a:p>
            <a:pPr algn="ctr" defTabSz="410730" hangingPunct="0">
              <a:defRPr sz="4200" b="0"/>
            </a:pPr>
            <a:r>
              <a:rPr sz="3000" kern="0">
                <a:solidFill>
                  <a:srgbClr val="000000"/>
                </a:solidFill>
                <a:latin typeface="Helvetica Neue"/>
                <a:sym typeface="Helvetica Neue"/>
              </a:rPr>
              <a:t>Malpositioned </a:t>
            </a:r>
          </a:p>
          <a:p>
            <a:pPr algn="ctr" defTabSz="410730" hangingPunct="0">
              <a:defRPr sz="4200" b="0"/>
            </a:pPr>
            <a:r>
              <a:rPr sz="3000" kern="0">
                <a:solidFill>
                  <a:srgbClr val="000000"/>
                </a:solidFill>
                <a:latin typeface="Helvetica Neue"/>
                <a:sym typeface="Helvetica Neue"/>
              </a:rPr>
              <a:t>Cajal-Retzius </a:t>
            </a:r>
          </a:p>
          <a:p>
            <a:pPr algn="ctr" defTabSz="410730" hangingPunct="0">
              <a:defRPr sz="4200" b="0"/>
            </a:pPr>
            <a:r>
              <a:rPr sz="3000" kern="0">
                <a:solidFill>
                  <a:srgbClr val="000000"/>
                </a:solidFill>
                <a:latin typeface="Helvetica Neue"/>
                <a:sym typeface="Helvetica Neue"/>
              </a:rPr>
              <a:t>cells</a:t>
            </a:r>
          </a:p>
        </p:txBody>
      </p:sp>
      <p:sp>
        <p:nvSpPr>
          <p:cNvPr id="155" name="Overmigrated…"/>
          <p:cNvSpPr txBox="1"/>
          <p:nvPr/>
        </p:nvSpPr>
        <p:spPr>
          <a:xfrm>
            <a:off x="3657246" y="5073531"/>
            <a:ext cx="2181679" cy="995457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5" tIns="35715" rIns="35715" bIns="35715" anchor="ctr">
            <a:spAutoFit/>
          </a:bodyPr>
          <a:lstStyle/>
          <a:p>
            <a:pPr algn="ctr" defTabSz="410730" hangingPunct="0">
              <a:defRPr sz="4200" b="0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</a:defRPr>
            </a:pPr>
            <a:r>
              <a:rPr sz="3000" kern="0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  <a:latin typeface="Helvetica Neue"/>
                <a:sym typeface="Helvetica Neue"/>
              </a:rPr>
              <a:t>Overmigrated </a:t>
            </a:r>
          </a:p>
          <a:p>
            <a:pPr algn="ctr" defTabSz="410730" hangingPunct="0">
              <a:defRPr sz="4200" b="0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</a:defRPr>
            </a:pPr>
            <a:r>
              <a:rPr sz="3000" kern="0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  <a:latin typeface="Helvetica Neue"/>
                <a:sym typeface="Helvetica Neue"/>
              </a:rPr>
              <a:t>neurons</a:t>
            </a:r>
          </a:p>
        </p:txBody>
      </p:sp>
      <p:sp>
        <p:nvSpPr>
          <p:cNvPr id="156" name="箭頭"/>
          <p:cNvSpPr/>
          <p:nvPr/>
        </p:nvSpPr>
        <p:spPr>
          <a:xfrm rot="5400000">
            <a:off x="4261054" y="572434"/>
            <a:ext cx="621894" cy="3677644"/>
          </a:xfrm>
          <a:prstGeom prst="rightArrow">
            <a:avLst>
              <a:gd name="adj1" fmla="val 32000"/>
              <a:gd name="adj2" fmla="val 49012"/>
            </a:avLst>
          </a:prstGeom>
          <a:ln w="25400">
            <a:solidFill>
              <a:srgbClr val="000000"/>
            </a:solidFill>
            <a:miter lim="400000"/>
          </a:ln>
        </p:spPr>
        <p:txBody>
          <a:bodyPr lIns="35715" tIns="35715" rIns="35715" bIns="35715" anchor="ctr"/>
          <a:lstStyle/>
          <a:p>
            <a:pPr algn="ctr" defTabSz="410730" hangingPunct="0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00" kern="0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157" name="箭頭"/>
          <p:cNvSpPr/>
          <p:nvPr/>
        </p:nvSpPr>
        <p:spPr>
          <a:xfrm>
            <a:off x="2612100" y="3560989"/>
            <a:ext cx="476250" cy="476250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35715" tIns="35715" rIns="35715" bIns="35715" anchor="ctr"/>
          <a:lstStyle/>
          <a:p>
            <a:pPr algn="ctr" defTabSz="410730" hangingPunct="0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00" kern="0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158" name="箭頭"/>
          <p:cNvSpPr/>
          <p:nvPr/>
        </p:nvSpPr>
        <p:spPr>
          <a:xfrm>
            <a:off x="2612100" y="5333133"/>
            <a:ext cx="476250" cy="476250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35715" tIns="35715" rIns="35715" bIns="35715" anchor="ctr"/>
          <a:lstStyle/>
          <a:p>
            <a:pPr algn="ctr" defTabSz="410730" hangingPunct="0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00" kern="0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159" name="箭頭"/>
          <p:cNvSpPr/>
          <p:nvPr/>
        </p:nvSpPr>
        <p:spPr>
          <a:xfrm>
            <a:off x="5626795" y="3560989"/>
            <a:ext cx="476250" cy="476250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35715" tIns="35715" rIns="35715" bIns="35715" anchor="ctr"/>
          <a:lstStyle/>
          <a:p>
            <a:pPr algn="ctr" defTabSz="410730" hangingPunct="0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00" kern="0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160" name="Shihong Li et al, The Journal of Neuroscience, May 28, 2008 • 28(22):5817–5826"/>
          <p:cNvSpPr txBox="1"/>
          <p:nvPr/>
        </p:nvSpPr>
        <p:spPr>
          <a:xfrm>
            <a:off x="2257286" y="6380955"/>
            <a:ext cx="6739017" cy="318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5" tIns="35715" rIns="35715" bIns="35715" anchor="ctr">
            <a:spAutoFit/>
          </a:bodyPr>
          <a:lstStyle>
            <a:lvl1pPr algn="l" defTabSz="457200">
              <a:defRPr sz="2000" b="0"/>
            </a:lvl1pPr>
          </a:lstStyle>
          <a:p>
            <a:pPr hangingPunct="0"/>
            <a:r>
              <a:rPr sz="1600" kern="0" dirty="0" err="1">
                <a:solidFill>
                  <a:srgbClr val="000000"/>
                </a:solidFill>
                <a:latin typeface="Helvetica Neue"/>
                <a:sym typeface="Helvetica Neue"/>
              </a:rPr>
              <a:t>Shihong</a:t>
            </a:r>
            <a:r>
              <a:rPr sz="1600" kern="0" dirty="0">
                <a:solidFill>
                  <a:srgbClr val="000000"/>
                </a:solidFill>
                <a:latin typeface="Helvetica Neue"/>
                <a:sym typeface="Helvetica Neue"/>
              </a:rPr>
              <a:t> Li et al, The Journal of Neuroscience, May 28, 2008 • 28(22):5817–5826 </a:t>
            </a:r>
          </a:p>
        </p:txBody>
      </p:sp>
    </p:spTree>
    <p:extLst>
      <p:ext uri="{BB962C8B-B14F-4D97-AF65-F5344CB8AC3E}">
        <p14:creationId xmlns:p14="http://schemas.microsoft.com/office/powerpoint/2010/main" val="162976222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4" name="表格 1"/>
          <p:cNvGraphicFramePr/>
          <p:nvPr>
            <p:extLst>
              <p:ext uri="{D42A27DB-BD31-4B8C-83A1-F6EECF244321}">
                <p14:modId xmlns:p14="http://schemas.microsoft.com/office/powerpoint/2010/main" val="3398238340"/>
              </p:ext>
            </p:extLst>
          </p:nvPr>
        </p:nvGraphicFramePr>
        <p:xfrm>
          <a:off x="107504" y="116632"/>
          <a:ext cx="8762393" cy="6624736"/>
        </p:xfrm>
        <a:graphic>
          <a:graphicData uri="http://schemas.openxmlformats.org/drawingml/2006/table">
            <a:tbl>
              <a:tblPr bandRow="1"/>
              <a:tblGrid>
                <a:gridCol w="267084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8684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8105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12364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92924"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  <a:endParaRPr sz="1500" dirty="0"/>
                    </a:p>
                  </a:txBody>
                  <a:tcPr marL="64294" marR="64294" marT="0" marB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Patient 1</a:t>
                      </a:r>
                    </a:p>
                  </a:txBody>
                  <a:tcPr marL="64294" marR="64294" marT="0" marB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Patient 2</a:t>
                      </a:r>
                    </a:p>
                  </a:txBody>
                  <a:tcPr marL="64294" marR="64294" marT="0" marB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Patient 3</a:t>
                      </a:r>
                    </a:p>
                  </a:txBody>
                  <a:tcPr marL="64294" marR="64294" marT="0" marB="0" horzOverflow="overflow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92873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Age</a:t>
                      </a:r>
                    </a:p>
                  </a:txBody>
                  <a:tcPr marL="64294" marR="64294" marT="0" marB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22Y</a:t>
                      </a:r>
                    </a:p>
                  </a:txBody>
                  <a:tcPr marL="64294" marR="64294" marT="0" marB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20Y</a:t>
                      </a:r>
                    </a:p>
                  </a:txBody>
                  <a:tcPr marL="64294" marR="64294" marT="0" marB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20Y</a:t>
                      </a:r>
                    </a:p>
                  </a:txBody>
                  <a:tcPr marL="64294" marR="64294" marT="0" marB="0" horzOverflow="overflow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55781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solidFill>
                            <a:schemeClr val="accent5">
                              <a:hueOff val="-82419"/>
                              <a:satOff val="-9513"/>
                              <a:lumOff val="-16343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Newborn</a:t>
                      </a:r>
                    </a:p>
                  </a:txBody>
                  <a:tcPr marL="64294" marR="64294" marT="0" marB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  <a:endParaRPr sz="1500"/>
                    </a:p>
                  </a:txBody>
                  <a:tcPr marL="64294" marR="64294" marT="0" marB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  <a:endParaRPr sz="1500"/>
                    </a:p>
                  </a:txBody>
                  <a:tcPr marL="64294" marR="64294" marT="0" marB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  <a:endParaRPr sz="1500"/>
                    </a:p>
                  </a:txBody>
                  <a:tcPr marL="64294" marR="64294" marT="0" marB="0" horzOverflow="overflow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35330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solidFill>
                            <a:schemeClr val="accent3">
                              <a:hueOff val="914337"/>
                              <a:satOff val="31515"/>
                              <a:lumOff val="-3079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Infant hypotonia</a:t>
                      </a:r>
                    </a:p>
                  </a:txBody>
                  <a:tcPr marL="64294" marR="64294" marT="0" marB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</a:t>
                      </a:r>
                    </a:p>
                  </a:txBody>
                  <a:tcPr marL="64294" marR="64294" marT="0" marB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</a:t>
                      </a:r>
                    </a:p>
                  </a:txBody>
                  <a:tcPr marL="64294" marR="64294" marT="0" marB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</a:t>
                      </a:r>
                    </a:p>
                  </a:txBody>
                  <a:tcPr marL="64294" marR="64294" marT="0" marB="0" horzOverflow="overflow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05270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solidFill>
                            <a:schemeClr val="accent3">
                              <a:hueOff val="914337"/>
                              <a:satOff val="31515"/>
                              <a:lumOff val="-3079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Head circumference</a:t>
                      </a:r>
                    </a:p>
                  </a:txBody>
                  <a:tcPr marL="64294" marR="64294" marT="0" marB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Normal</a:t>
                      </a:r>
                    </a:p>
                  </a:txBody>
                  <a:tcPr marL="64294" marR="64294" marT="0" marB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Normal</a:t>
                      </a:r>
                    </a:p>
                  </a:txBody>
                  <a:tcPr marL="64294" marR="64294" marT="0" marB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Normal</a:t>
                      </a:r>
                    </a:p>
                  </a:txBody>
                  <a:tcPr marL="64294" marR="64294" marT="0" marB="0" horzOverflow="overflow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85851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solidFill>
                            <a:schemeClr val="accent5">
                              <a:hueOff val="-82419"/>
                              <a:satOff val="-9513"/>
                              <a:lumOff val="-16343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Infant and childhood</a:t>
                      </a:r>
                    </a:p>
                  </a:txBody>
                  <a:tcPr marL="64294" marR="64294" marT="0" marB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  <a:endParaRPr sz="1500"/>
                    </a:p>
                  </a:txBody>
                  <a:tcPr marL="64294" marR="64294" marT="0" marB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  <a:endParaRPr sz="1500"/>
                    </a:p>
                  </a:txBody>
                  <a:tcPr marL="64294" marR="64294" marT="0" marB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  <a:endParaRPr sz="1500"/>
                    </a:p>
                  </a:txBody>
                  <a:tcPr marL="64294" marR="64294" marT="0" marB="0" horzOverflow="overflow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18226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solidFill>
                            <a:schemeClr val="accent3">
                              <a:hueOff val="914337"/>
                              <a:satOff val="31515"/>
                              <a:lumOff val="-3079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Developmental delay</a:t>
                      </a:r>
                    </a:p>
                  </a:txBody>
                  <a:tcPr marL="64294" marR="64294" marT="0" marB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  <a:endParaRPr sz="1500"/>
                    </a:p>
                  </a:txBody>
                  <a:tcPr marL="64294" marR="64294" marT="0" marB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  <a:endParaRPr sz="1500"/>
                    </a:p>
                  </a:txBody>
                  <a:tcPr marL="64294" marR="64294" marT="0" marB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  <a:endParaRPr sz="1500"/>
                    </a:p>
                  </a:txBody>
                  <a:tcPr marL="64294" marR="64294" marT="0" marB="0" horzOverflow="overflow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7158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Walk alone</a:t>
                      </a:r>
                    </a:p>
                  </a:txBody>
                  <a:tcPr marL="64294" marR="64294" marT="0" marB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1Y6M</a:t>
                      </a:r>
                    </a:p>
                  </a:txBody>
                  <a:tcPr marL="64294" marR="64294" marT="0" marB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1Y4M</a:t>
                      </a:r>
                    </a:p>
                  </a:txBody>
                  <a:tcPr marL="64294" marR="64294" marT="0" marB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1Y4M</a:t>
                      </a:r>
                    </a:p>
                  </a:txBody>
                  <a:tcPr marL="64294" marR="64294" marT="0" marB="0" horzOverflow="overflow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83492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Meaningful word</a:t>
                      </a:r>
                    </a:p>
                  </a:txBody>
                  <a:tcPr marL="64294" marR="64294" marT="0" marB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2Y</a:t>
                      </a:r>
                    </a:p>
                  </a:txBody>
                  <a:tcPr marL="64294" marR="64294" marT="0" marB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2Y</a:t>
                      </a:r>
                    </a:p>
                  </a:txBody>
                  <a:tcPr marL="64294" marR="64294" marT="0" marB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2Y</a:t>
                      </a:r>
                    </a:p>
                  </a:txBody>
                  <a:tcPr marL="64294" marR="64294" marT="0" marB="0" horzOverflow="overflow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54412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Sleep problem</a:t>
                      </a:r>
                    </a:p>
                  </a:txBody>
                  <a:tcPr marL="64294" marR="64294" marT="0" marB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excessive night crying</a:t>
                      </a:r>
                    </a:p>
                  </a:txBody>
                  <a:tcPr marL="64294" marR="64294" marT="0" marB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</a:t>
                      </a:r>
                    </a:p>
                  </a:txBody>
                  <a:tcPr marL="64294" marR="64294" marT="0" marB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</a:t>
                      </a:r>
                    </a:p>
                  </a:txBody>
                  <a:tcPr marL="64294" marR="64294" marT="0" marB="0" horzOverflow="overflow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30168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solidFill>
                            <a:schemeClr val="accent3">
                              <a:hueOff val="914337"/>
                              <a:satOff val="31515"/>
                              <a:lumOff val="-3079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Mental Retardation</a:t>
                      </a:r>
                    </a:p>
                  </a:txBody>
                  <a:tcPr marL="64294" marR="64294" marT="0" marB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severe</a:t>
                      </a:r>
                    </a:p>
                  </a:txBody>
                  <a:tcPr marL="64294" marR="64294" marT="0" marB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severe</a:t>
                      </a:r>
                    </a:p>
                  </a:txBody>
                  <a:tcPr marL="64294" marR="64294" marT="0" marB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severe</a:t>
                      </a:r>
                    </a:p>
                  </a:txBody>
                  <a:tcPr marL="64294" marR="64294" marT="0" marB="0" horzOverflow="overflow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56627">
                <a:tc>
                  <a:txBody>
                    <a:bodyPr/>
                    <a:lstStyle/>
                    <a:p>
                      <a:pPr indent="101600" algn="l" defTabSz="457200">
                        <a:defRPr sz="1800"/>
                      </a:pPr>
                      <a:r>
                        <a:rPr sz="1500">
                          <a:solidFill>
                            <a:schemeClr val="accent3">
                              <a:hueOff val="914337"/>
                              <a:satOff val="31515"/>
                              <a:lumOff val="-3079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Cerebellar sign</a:t>
                      </a:r>
                    </a:p>
                  </a:txBody>
                  <a:tcPr marL="64294" marR="64294" marT="0" marB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Normal</a:t>
                      </a:r>
                    </a:p>
                  </a:txBody>
                  <a:tcPr marL="64294" marR="64294" marT="0" marB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Normal</a:t>
                      </a:r>
                    </a:p>
                  </a:txBody>
                  <a:tcPr marL="64294" marR="64294" marT="0" marB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Ataxia</a:t>
                      </a:r>
                    </a:p>
                  </a:txBody>
                  <a:tcPr marL="64294" marR="64294" marT="0" marB="0" horzOverflow="overflow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48709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solidFill>
                            <a:schemeClr val="accent3">
                              <a:hueOff val="914337"/>
                              <a:satOff val="31515"/>
                              <a:lumOff val="-3079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Spasticity</a:t>
                      </a:r>
                    </a:p>
                  </a:txBody>
                  <a:tcPr marL="64294" marR="64294" marT="0" marB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diplegic</a:t>
                      </a:r>
                    </a:p>
                  </a:txBody>
                  <a:tcPr marL="64294" marR="64294" marT="0" marB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diplegic</a:t>
                      </a:r>
                    </a:p>
                  </a:txBody>
                  <a:tcPr marL="64294" marR="64294" marT="0" marB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diplegic</a:t>
                      </a:r>
                    </a:p>
                  </a:txBody>
                  <a:tcPr marL="64294" marR="64294" marT="0" marB="0" horzOverflow="overflow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66614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solidFill>
                            <a:schemeClr val="accent3">
                              <a:hueOff val="914337"/>
                              <a:satOff val="31515"/>
                              <a:lumOff val="-3079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Oculomotor anomaly</a:t>
                      </a:r>
                    </a:p>
                  </a:txBody>
                  <a:tcPr marL="64294" marR="64294" marT="0" marB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Strabismus, Nystagmus</a:t>
                      </a:r>
                    </a:p>
                  </a:txBody>
                  <a:tcPr marL="64294" marR="64294" marT="0" marB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Nystagmus</a:t>
                      </a:r>
                    </a:p>
                  </a:txBody>
                  <a:tcPr marL="64294" marR="64294" marT="0" marB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Nystagmus</a:t>
                      </a:r>
                    </a:p>
                  </a:txBody>
                  <a:tcPr marL="64294" marR="64294" marT="0" marB="0" horzOverflow="overflow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327646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solidFill>
                            <a:schemeClr val="accent5">
                              <a:hueOff val="-82419"/>
                              <a:satOff val="-9513"/>
                              <a:lumOff val="-16343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Epilepsy</a:t>
                      </a:r>
                    </a:p>
                  </a:txBody>
                  <a:tcPr marL="64294" marR="64294" marT="0" marB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  <a:endParaRPr sz="1500"/>
                    </a:p>
                  </a:txBody>
                  <a:tcPr marL="64294" marR="64294" marT="0" marB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  <a:endParaRPr sz="1500"/>
                    </a:p>
                  </a:txBody>
                  <a:tcPr marL="64294" marR="64294" marT="0" marB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  <a:endParaRPr sz="1500"/>
                    </a:p>
                  </a:txBody>
                  <a:tcPr marL="64294" marR="64294" marT="0" marB="0" horzOverflow="overflow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365963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Onset age</a:t>
                      </a:r>
                    </a:p>
                  </a:txBody>
                  <a:tcPr marL="64294" marR="64294" marT="0" marB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9Y</a:t>
                      </a:r>
                    </a:p>
                  </a:txBody>
                  <a:tcPr marL="64294" marR="64294" marT="0" marB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3Y</a:t>
                      </a:r>
                    </a:p>
                  </a:txBody>
                  <a:tcPr marL="64294" marR="64294" marT="0" marB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1Y</a:t>
                      </a:r>
                    </a:p>
                  </a:txBody>
                  <a:tcPr marL="64294" marR="64294" marT="0" marB="0" horzOverflow="overflow"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1227692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Seizure type</a:t>
                      </a:r>
                    </a:p>
                  </a:txBody>
                  <a:tcPr marL="64294" marR="64294" marT="0" marB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head nodding*,
Tonic, myoclonic, staring
myoclonic,
epileptic falling</a:t>
                      </a:r>
                    </a:p>
                  </a:txBody>
                  <a:tcPr marL="64294" marR="64294" marT="0" marB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head-nodding*
tonic,  myoclonic, staring
myoclonic,
staring, 
epileptic falling</a:t>
                      </a:r>
                    </a:p>
                  </a:txBody>
                  <a:tcPr marL="64294" marR="64294" marT="0" marB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4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head nodding*,
GTCs, myoclonic, staring
myoclonic, 
staring, 
epileptic falling</a:t>
                      </a:r>
                    </a:p>
                  </a:txBody>
                  <a:tcPr marL="64294" marR="64294" marT="0" marB="0" horzOverflow="overflow"/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23201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6" name="表格 1"/>
          <p:cNvGraphicFramePr/>
          <p:nvPr/>
        </p:nvGraphicFramePr>
        <p:xfrm>
          <a:off x="84079" y="668503"/>
          <a:ext cx="8975842" cy="3857834"/>
        </p:xfrm>
        <a:graphic>
          <a:graphicData uri="http://schemas.openxmlformats.org/drawingml/2006/table">
            <a:tbl>
              <a:tblPr bandRow="1"/>
              <a:tblGrid>
                <a:gridCol w="273590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3524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2931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17537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39394"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  <a:endParaRPr sz="1500"/>
                    </a:p>
                  </a:txBody>
                  <a:tcPr marL="64294" marR="64294" marT="0" marB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Patient 1</a:t>
                      </a:r>
                    </a:p>
                  </a:txBody>
                  <a:tcPr marL="64294" marR="64294" marT="0" marB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Patient 2</a:t>
                      </a:r>
                    </a:p>
                  </a:txBody>
                  <a:tcPr marL="64294" marR="64294" marT="0" marB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Patient 3</a:t>
                      </a:r>
                    </a:p>
                  </a:txBody>
                  <a:tcPr marL="64294" marR="64294" marT="0" marB="0" horzOverflow="overflow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28315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Refractory age</a:t>
                      </a:r>
                    </a:p>
                  </a:txBody>
                  <a:tcPr marL="64294" marR="64294" marT="0" marB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11Y</a:t>
                      </a:r>
                    </a:p>
                  </a:txBody>
                  <a:tcPr marL="64294" marR="64294" marT="0" marB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12Y</a:t>
                      </a:r>
                    </a:p>
                  </a:txBody>
                  <a:tcPr marL="64294" marR="64294" marT="0" marB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8Y</a:t>
                      </a:r>
                    </a:p>
                  </a:txBody>
                  <a:tcPr marL="64294" marR="64294" marT="0" marB="0" horzOverflow="overflow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136817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Ever used AEDs</a:t>
                      </a:r>
                    </a:p>
                  </a:txBody>
                  <a:tcPr marL="64294" marR="64294" marT="0" marB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vigabatrin,
clobazam,
clonazepam, 
oxcarbazepine, zonisamide, perampanel, rufinamide, topiramate, 
lacosamide</a:t>
                      </a:r>
                    </a:p>
                  </a:txBody>
                  <a:tcPr marL="64294" marR="64294" marT="0" marB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valproic acid, 
vigabatrin, levetiracetam clobazam, 
phenobarbital zonisamide,</a:t>
                      </a:r>
                    </a:p>
                  </a:txBody>
                  <a:tcPr marL="64294" marR="64294" marT="0" marB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valproic acid, vigabatrin, levetiracetam, 
clobazam clonazepam, 
phenobarbital,
topiramate, lamotrigine,</a:t>
                      </a:r>
                    </a:p>
                  </a:txBody>
                  <a:tcPr marL="64294" marR="64294" marT="0" marB="0" horzOverflow="overflow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53308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Free from epileptic      falling duration
  After Callosotomy</a:t>
                      </a:r>
                    </a:p>
                  </a:txBody>
                  <a:tcPr marL="64294" marR="64294" marT="0" marB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1Y</a:t>
                      </a:r>
                    </a:p>
                  </a:txBody>
                  <a:tcPr marL="64294" marR="64294" marT="0" marB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1Y</a:t>
                      </a:r>
                    </a:p>
                  </a:txBody>
                  <a:tcPr marL="64294" marR="64294" marT="0" marB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22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500"/>
                        <a:t>&gt;1.5Y</a:t>
                      </a:r>
                      <a:r>
                        <a:rPr sz="1500" baseline="31999"/>
                        <a:t>+</a:t>
                      </a:r>
                    </a:p>
                  </a:txBody>
                  <a:tcPr marL="64294" marR="64294" marT="0" marB="0" horzOverflow="overflow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90470162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截圖 2023-10-26 上午10.04.26.png" descr="截圖 2023-10-26 上午10.04.2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52" y="1909426"/>
            <a:ext cx="4587558" cy="25106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截圖 2023-10-26 上午10.05.15.png" descr="截圖 2023-10-26 上午10.05.1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2686" y="4362644"/>
            <a:ext cx="4578628" cy="25022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截圖 2023-10-26 上午10.06.15.png" descr="截圖 2023-10-26 上午10.06.1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0690" y="2058822"/>
            <a:ext cx="4130075" cy="2211809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clinical course of epileps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525779">
              <a:defRPr sz="7200"/>
            </a:lvl1pPr>
          </a:lstStyle>
          <a:p>
            <a:r>
              <a:t>clinical course of epilepsy</a:t>
            </a:r>
          </a:p>
        </p:txBody>
      </p:sp>
    </p:spTree>
    <p:extLst>
      <p:ext uri="{BB962C8B-B14F-4D97-AF65-F5344CB8AC3E}">
        <p14:creationId xmlns:p14="http://schemas.microsoft.com/office/powerpoint/2010/main" val="2776671553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截圖 2023-10-26 上午9.45.11.png" descr="截圖 2023-10-26 上午9.45.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88" y="433090"/>
            <a:ext cx="8429625" cy="599182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0019513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Epileptic Falling.mov" descr="Epileptic Falling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62431" y="-1"/>
            <a:ext cx="12192000" cy="68580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08581313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1" fill="hold"/>
                                        <p:tgtEl>
                                          <p:spTgt spid="1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75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678</Words>
  <Application>Microsoft Office PowerPoint</Application>
  <PresentationFormat>如螢幕大小 (4:3)</PresentationFormat>
  <Paragraphs>145</Paragraphs>
  <Slides>17</Slides>
  <Notes>6</Notes>
  <HiddenSlides>0</HiddenSlides>
  <MMClips>1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17</vt:i4>
      </vt:variant>
    </vt:vector>
  </HeadingPairs>
  <TitlesOfParts>
    <vt:vector size="18" baseType="lpstr">
      <vt:lpstr>1_White</vt:lpstr>
      <vt:lpstr>PowerPoint 簡報</vt:lpstr>
      <vt:lpstr>基因缺陷如何導致 大腦結構與功能異常</vt:lpstr>
      <vt:lpstr>Identification of GPR56/ADGRG1 gene frameshift/missense mutations in a Taiwanese family</vt:lpstr>
      <vt:lpstr>PowerPoint 簡報</vt:lpstr>
      <vt:lpstr>PowerPoint 簡報</vt:lpstr>
      <vt:lpstr>PowerPoint 簡報</vt:lpstr>
      <vt:lpstr>clinical course of epilepsy</vt:lpstr>
      <vt:lpstr>PowerPoint 簡報</vt:lpstr>
      <vt:lpstr>PowerPoint 簡報</vt:lpstr>
      <vt:lpstr>High-amplitude rhythmic activity</vt:lpstr>
      <vt:lpstr>Epileptiform Discharge</vt:lpstr>
      <vt:lpstr>PowerPoint 簡報</vt:lpstr>
      <vt:lpstr>Structural prediction and molecular analysis of the GPR56-L290P variant</vt:lpstr>
      <vt:lpstr>Structural prediction and molecular analysis of the GPR56-L290P variant</vt:lpstr>
      <vt:lpstr>Structural prediction and molecular analysis of the GPR56-L290P variant</vt:lpstr>
      <vt:lpstr>Structural prediction and molecular analysis of the GPR56-L290P variant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1</cp:revision>
  <dcterms:created xsi:type="dcterms:W3CDTF">2024-01-16T23:28:21Z</dcterms:created>
  <dcterms:modified xsi:type="dcterms:W3CDTF">2024-01-16T23:29:04Z</dcterms:modified>
</cp:coreProperties>
</file>