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14792-096D-4744-8ACA-F548CC5A6826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F92AD7C-17AA-4DB9-BFC1-94BC46BF3B64}">
      <dgm:prSet phldrT="[文字]"/>
      <dgm:spPr/>
      <dgm:t>
        <a:bodyPr/>
        <a:lstStyle/>
        <a:p>
          <a:r>
            <a:rPr lang="en-US" altLang="zh-TW" dirty="0">
              <a:latin typeface="Times New Roman" panose="02020603050405020304" pitchFamily="18" charset="0"/>
              <a:cs typeface="Times New Roman" panose="02020603050405020304" pitchFamily="18" charset="0"/>
            </a:rPr>
            <a:t>Acute exercise session</a:t>
          </a:r>
          <a:endParaRPr lang="zh-TW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3EB12-159E-4066-9162-BB2E7A5C471E}" type="parTrans" cxnId="{58519959-60C7-496B-84A1-48F904EAC21F}">
      <dgm:prSet/>
      <dgm:spPr/>
      <dgm:t>
        <a:bodyPr/>
        <a:lstStyle/>
        <a:p>
          <a:endParaRPr lang="zh-TW" altLang="en-US"/>
        </a:p>
      </dgm:t>
    </dgm:pt>
    <dgm:pt modelId="{6DFC4111-A906-4508-B50E-4C342018C999}" type="sibTrans" cxnId="{58519959-60C7-496B-84A1-48F904EAC21F}">
      <dgm:prSet/>
      <dgm:spPr/>
      <dgm:t>
        <a:bodyPr/>
        <a:lstStyle/>
        <a:p>
          <a:endParaRPr lang="zh-TW" altLang="en-US"/>
        </a:p>
      </dgm:t>
    </dgm:pt>
    <dgm:pt modelId="{4A72FF16-B3AD-46BC-8DC9-93D4610473BD}">
      <dgm:prSet phldrT="[文字]" custT="1"/>
      <dgm:spPr/>
      <dgm:t>
        <a:bodyPr/>
        <a:lstStyle/>
        <a:p>
          <a:r>
            <a:rPr lang="en-US" altLang="zh-TW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EF</a:t>
          </a:r>
          <a:endParaRPr lang="zh-TW" alt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9E8CA-7744-4F32-8F47-F7F4030C372E}" type="parTrans" cxnId="{FC4BE0AD-202C-4A4E-BE02-5AA4C2FAE4F4}">
      <dgm:prSet/>
      <dgm:spPr/>
      <dgm:t>
        <a:bodyPr/>
        <a:lstStyle/>
        <a:p>
          <a:endParaRPr lang="zh-TW" altLang="en-US"/>
        </a:p>
      </dgm:t>
    </dgm:pt>
    <dgm:pt modelId="{8428477F-9B83-4D5F-9CC2-077FBE6E3F3B}" type="sibTrans" cxnId="{FC4BE0AD-202C-4A4E-BE02-5AA4C2FAE4F4}">
      <dgm:prSet/>
      <dgm:spPr/>
      <dgm:t>
        <a:bodyPr/>
        <a:lstStyle/>
        <a:p>
          <a:endParaRPr lang="zh-TW" altLang="en-US"/>
        </a:p>
      </dgm:t>
    </dgm:pt>
    <dgm:pt modelId="{D8E033BA-8324-47C2-8E5D-12B87CA0DAD5}" type="pres">
      <dgm:prSet presAssocID="{E3714792-096D-4744-8ACA-F548CC5A6826}" presName="Name0" presStyleCnt="0">
        <dgm:presLayoutVars>
          <dgm:dir/>
          <dgm:resizeHandles val="exact"/>
        </dgm:presLayoutVars>
      </dgm:prSet>
      <dgm:spPr/>
    </dgm:pt>
    <dgm:pt modelId="{9E9860A7-AE23-48E5-B22F-E2BD9234F9DB}" type="pres">
      <dgm:prSet presAssocID="{8F92AD7C-17AA-4DB9-BFC1-94BC46BF3B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DD7184-3A86-40B8-A4D4-1451FAA46E06}" type="pres">
      <dgm:prSet presAssocID="{6DFC4111-A906-4508-B50E-4C342018C999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BC82CE47-88B4-4A2B-908C-D40BEEC9E573}" type="pres">
      <dgm:prSet presAssocID="{6DFC4111-A906-4508-B50E-4C342018C99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64F9C65C-1C32-4934-81CB-D519C4DE723F}" type="pres">
      <dgm:prSet presAssocID="{4A72FF16-B3AD-46BC-8DC9-93D4610473B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4BE0AD-202C-4A4E-BE02-5AA4C2FAE4F4}" srcId="{E3714792-096D-4744-8ACA-F548CC5A6826}" destId="{4A72FF16-B3AD-46BC-8DC9-93D4610473BD}" srcOrd="1" destOrd="0" parTransId="{D9F9E8CA-7744-4F32-8F47-F7F4030C372E}" sibTransId="{8428477F-9B83-4D5F-9CC2-077FBE6E3F3B}"/>
    <dgm:cxn modelId="{4E1F07A9-4AA5-423F-8475-42BBCC96695A}" type="presOf" srcId="{6DFC4111-A906-4508-B50E-4C342018C999}" destId="{C2DD7184-3A86-40B8-A4D4-1451FAA46E06}" srcOrd="0" destOrd="0" presId="urn:microsoft.com/office/officeart/2005/8/layout/process1"/>
    <dgm:cxn modelId="{772D294D-66D4-44D0-9486-F76DE28B6F37}" type="presOf" srcId="{4A72FF16-B3AD-46BC-8DC9-93D4610473BD}" destId="{64F9C65C-1C32-4934-81CB-D519C4DE723F}" srcOrd="0" destOrd="0" presId="urn:microsoft.com/office/officeart/2005/8/layout/process1"/>
    <dgm:cxn modelId="{20218F61-842D-4E41-A5A1-2F7EC43B0C5F}" type="presOf" srcId="{6DFC4111-A906-4508-B50E-4C342018C999}" destId="{BC82CE47-88B4-4A2B-908C-D40BEEC9E573}" srcOrd="1" destOrd="0" presId="urn:microsoft.com/office/officeart/2005/8/layout/process1"/>
    <dgm:cxn modelId="{F79C0634-4BB7-4B40-B431-49685B2A5089}" type="presOf" srcId="{E3714792-096D-4744-8ACA-F548CC5A6826}" destId="{D8E033BA-8324-47C2-8E5D-12B87CA0DAD5}" srcOrd="0" destOrd="0" presId="urn:microsoft.com/office/officeart/2005/8/layout/process1"/>
    <dgm:cxn modelId="{58519959-60C7-496B-84A1-48F904EAC21F}" srcId="{E3714792-096D-4744-8ACA-F548CC5A6826}" destId="{8F92AD7C-17AA-4DB9-BFC1-94BC46BF3B64}" srcOrd="0" destOrd="0" parTransId="{D953EB12-159E-4066-9162-BB2E7A5C471E}" sibTransId="{6DFC4111-A906-4508-B50E-4C342018C999}"/>
    <dgm:cxn modelId="{E5773BE3-5DE1-4C5D-A91C-49A68A1D274F}" type="presOf" srcId="{8F92AD7C-17AA-4DB9-BFC1-94BC46BF3B64}" destId="{9E9860A7-AE23-48E5-B22F-E2BD9234F9DB}" srcOrd="0" destOrd="0" presId="urn:microsoft.com/office/officeart/2005/8/layout/process1"/>
    <dgm:cxn modelId="{AE026566-8DDE-4862-9711-08296A030229}" type="presParOf" srcId="{D8E033BA-8324-47C2-8E5D-12B87CA0DAD5}" destId="{9E9860A7-AE23-48E5-B22F-E2BD9234F9DB}" srcOrd="0" destOrd="0" presId="urn:microsoft.com/office/officeart/2005/8/layout/process1"/>
    <dgm:cxn modelId="{EE6BD27A-138D-4103-94D8-CC47B974D74D}" type="presParOf" srcId="{D8E033BA-8324-47C2-8E5D-12B87CA0DAD5}" destId="{C2DD7184-3A86-40B8-A4D4-1451FAA46E06}" srcOrd="1" destOrd="0" presId="urn:microsoft.com/office/officeart/2005/8/layout/process1"/>
    <dgm:cxn modelId="{AF8A6FF4-B8ED-4F1D-A87B-6666EF97DA1C}" type="presParOf" srcId="{C2DD7184-3A86-40B8-A4D4-1451FAA46E06}" destId="{BC82CE47-88B4-4A2B-908C-D40BEEC9E573}" srcOrd="0" destOrd="0" presId="urn:microsoft.com/office/officeart/2005/8/layout/process1"/>
    <dgm:cxn modelId="{D4881F23-FC85-41A1-9B9E-2F00D117554C}" type="presParOf" srcId="{D8E033BA-8324-47C2-8E5D-12B87CA0DAD5}" destId="{64F9C65C-1C32-4934-81CB-D519C4DE72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14792-096D-4744-8ACA-F548CC5A6826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F92AD7C-17AA-4DB9-BFC1-94BC46BF3B64}">
      <dgm:prSet phldrT="[文字]"/>
      <dgm:spPr/>
      <dgm:t>
        <a:bodyPr/>
        <a:lstStyle/>
        <a:p>
          <a:r>
            <a:rPr lang="en-US" altLang="zh-TW" dirty="0">
              <a:latin typeface="Times New Roman" panose="02020603050405020304" pitchFamily="18" charset="0"/>
              <a:cs typeface="Times New Roman" panose="02020603050405020304" pitchFamily="18" charset="0"/>
            </a:rPr>
            <a:t>Control session</a:t>
          </a:r>
          <a:endParaRPr lang="zh-TW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3EB12-159E-4066-9162-BB2E7A5C471E}" type="parTrans" cxnId="{58519959-60C7-496B-84A1-48F904EAC21F}">
      <dgm:prSet/>
      <dgm:spPr/>
      <dgm:t>
        <a:bodyPr/>
        <a:lstStyle/>
        <a:p>
          <a:endParaRPr lang="zh-TW" altLang="en-US"/>
        </a:p>
      </dgm:t>
    </dgm:pt>
    <dgm:pt modelId="{6DFC4111-A906-4508-B50E-4C342018C999}" type="sibTrans" cxnId="{58519959-60C7-496B-84A1-48F904EAC21F}">
      <dgm:prSet/>
      <dgm:spPr/>
      <dgm:t>
        <a:bodyPr/>
        <a:lstStyle/>
        <a:p>
          <a:endParaRPr lang="zh-TW" altLang="en-US"/>
        </a:p>
      </dgm:t>
    </dgm:pt>
    <dgm:pt modelId="{4A72FF16-B3AD-46BC-8DC9-93D4610473BD}">
      <dgm:prSet phldrT="[文字]"/>
      <dgm:spPr/>
      <dgm:t>
        <a:bodyPr/>
        <a:lstStyle/>
        <a:p>
          <a:r>
            <a:rPr lang="en-US" altLang="zh-TW" dirty="0">
              <a:latin typeface="Times New Roman" panose="02020603050405020304" pitchFamily="18" charset="0"/>
              <a:cs typeface="Times New Roman" panose="02020603050405020304" pitchFamily="18" charset="0"/>
            </a:rPr>
            <a:t>EF</a:t>
          </a:r>
          <a:endParaRPr lang="zh-TW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9E8CA-7744-4F32-8F47-F7F4030C372E}" type="parTrans" cxnId="{FC4BE0AD-202C-4A4E-BE02-5AA4C2FAE4F4}">
      <dgm:prSet/>
      <dgm:spPr/>
      <dgm:t>
        <a:bodyPr/>
        <a:lstStyle/>
        <a:p>
          <a:endParaRPr lang="zh-TW" altLang="en-US"/>
        </a:p>
      </dgm:t>
    </dgm:pt>
    <dgm:pt modelId="{8428477F-9B83-4D5F-9CC2-077FBE6E3F3B}" type="sibTrans" cxnId="{FC4BE0AD-202C-4A4E-BE02-5AA4C2FAE4F4}">
      <dgm:prSet/>
      <dgm:spPr/>
      <dgm:t>
        <a:bodyPr/>
        <a:lstStyle/>
        <a:p>
          <a:endParaRPr lang="zh-TW" altLang="en-US"/>
        </a:p>
      </dgm:t>
    </dgm:pt>
    <dgm:pt modelId="{D8E033BA-8324-47C2-8E5D-12B87CA0DAD5}" type="pres">
      <dgm:prSet presAssocID="{E3714792-096D-4744-8ACA-F548CC5A6826}" presName="Name0" presStyleCnt="0">
        <dgm:presLayoutVars>
          <dgm:dir/>
          <dgm:resizeHandles val="exact"/>
        </dgm:presLayoutVars>
      </dgm:prSet>
      <dgm:spPr/>
    </dgm:pt>
    <dgm:pt modelId="{9E9860A7-AE23-48E5-B22F-E2BD9234F9DB}" type="pres">
      <dgm:prSet presAssocID="{8F92AD7C-17AA-4DB9-BFC1-94BC46BF3B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DD7184-3A86-40B8-A4D4-1451FAA46E06}" type="pres">
      <dgm:prSet presAssocID="{6DFC4111-A906-4508-B50E-4C342018C999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BC82CE47-88B4-4A2B-908C-D40BEEC9E573}" type="pres">
      <dgm:prSet presAssocID="{6DFC4111-A906-4508-B50E-4C342018C99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64F9C65C-1C32-4934-81CB-D519C4DE723F}" type="pres">
      <dgm:prSet presAssocID="{4A72FF16-B3AD-46BC-8DC9-93D4610473BD}" presName="node" presStyleLbl="node1" presStyleIdx="1" presStyleCnt="2" custLinFactNeighborX="32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4BE0AD-202C-4A4E-BE02-5AA4C2FAE4F4}" srcId="{E3714792-096D-4744-8ACA-F548CC5A6826}" destId="{4A72FF16-B3AD-46BC-8DC9-93D4610473BD}" srcOrd="1" destOrd="0" parTransId="{D9F9E8CA-7744-4F32-8F47-F7F4030C372E}" sibTransId="{8428477F-9B83-4D5F-9CC2-077FBE6E3F3B}"/>
    <dgm:cxn modelId="{20DC2227-EA49-492E-ACC1-D4D1AC0ACD55}" type="presOf" srcId="{6DFC4111-A906-4508-B50E-4C342018C999}" destId="{BC82CE47-88B4-4A2B-908C-D40BEEC9E573}" srcOrd="1" destOrd="0" presId="urn:microsoft.com/office/officeart/2005/8/layout/process1"/>
    <dgm:cxn modelId="{8D64BE5D-CA41-40E0-86C0-425C9DF0B479}" type="presOf" srcId="{8F92AD7C-17AA-4DB9-BFC1-94BC46BF3B64}" destId="{9E9860A7-AE23-48E5-B22F-E2BD9234F9DB}" srcOrd="0" destOrd="0" presId="urn:microsoft.com/office/officeart/2005/8/layout/process1"/>
    <dgm:cxn modelId="{EA30D17E-9E32-42B3-917E-B9B9A4CED388}" type="presOf" srcId="{4A72FF16-B3AD-46BC-8DC9-93D4610473BD}" destId="{64F9C65C-1C32-4934-81CB-D519C4DE723F}" srcOrd="0" destOrd="0" presId="urn:microsoft.com/office/officeart/2005/8/layout/process1"/>
    <dgm:cxn modelId="{75F3EBE9-62B6-4E6A-8A98-401BB7117174}" type="presOf" srcId="{6DFC4111-A906-4508-B50E-4C342018C999}" destId="{C2DD7184-3A86-40B8-A4D4-1451FAA46E06}" srcOrd="0" destOrd="0" presId="urn:microsoft.com/office/officeart/2005/8/layout/process1"/>
    <dgm:cxn modelId="{58519959-60C7-496B-84A1-48F904EAC21F}" srcId="{E3714792-096D-4744-8ACA-F548CC5A6826}" destId="{8F92AD7C-17AA-4DB9-BFC1-94BC46BF3B64}" srcOrd="0" destOrd="0" parTransId="{D953EB12-159E-4066-9162-BB2E7A5C471E}" sibTransId="{6DFC4111-A906-4508-B50E-4C342018C999}"/>
    <dgm:cxn modelId="{6BA2121C-BE7C-4F37-A6BC-14172BDD13E0}" type="presOf" srcId="{E3714792-096D-4744-8ACA-F548CC5A6826}" destId="{D8E033BA-8324-47C2-8E5D-12B87CA0DAD5}" srcOrd="0" destOrd="0" presId="urn:microsoft.com/office/officeart/2005/8/layout/process1"/>
    <dgm:cxn modelId="{D8EF2B32-9BD6-4DB8-B3E4-9ACBBB58139F}" type="presParOf" srcId="{D8E033BA-8324-47C2-8E5D-12B87CA0DAD5}" destId="{9E9860A7-AE23-48E5-B22F-E2BD9234F9DB}" srcOrd="0" destOrd="0" presId="urn:microsoft.com/office/officeart/2005/8/layout/process1"/>
    <dgm:cxn modelId="{A22781E9-B5AE-4966-B0E1-79358258B4AE}" type="presParOf" srcId="{D8E033BA-8324-47C2-8E5D-12B87CA0DAD5}" destId="{C2DD7184-3A86-40B8-A4D4-1451FAA46E06}" srcOrd="1" destOrd="0" presId="urn:microsoft.com/office/officeart/2005/8/layout/process1"/>
    <dgm:cxn modelId="{A5CB56CE-A905-4212-91CD-E8477B45D4C2}" type="presParOf" srcId="{C2DD7184-3A86-40B8-A4D4-1451FAA46E06}" destId="{BC82CE47-88B4-4A2B-908C-D40BEEC9E573}" srcOrd="0" destOrd="0" presId="urn:microsoft.com/office/officeart/2005/8/layout/process1"/>
    <dgm:cxn modelId="{B9B114F0-851E-44AB-8ECA-1FD12F9D68A3}" type="presParOf" srcId="{D8E033BA-8324-47C2-8E5D-12B87CA0DAD5}" destId="{64F9C65C-1C32-4934-81CB-D519C4DE72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860A7-AE23-48E5-B22F-E2BD9234F9DB}">
      <dsp:nvSpPr>
        <dsp:cNvPr id="0" name=""/>
        <dsp:cNvSpPr/>
      </dsp:nvSpPr>
      <dsp:spPr>
        <a:xfrm>
          <a:off x="1287" y="0"/>
          <a:ext cx="2744992" cy="1459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Acute exercise session</a:t>
          </a:r>
          <a:endParaRPr lang="zh-TW" alt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0" y="42743"/>
        <a:ext cx="2659506" cy="1373873"/>
      </dsp:txXfrm>
    </dsp:sp>
    <dsp:sp modelId="{C2DD7184-3A86-40B8-A4D4-1451FAA46E06}">
      <dsp:nvSpPr>
        <dsp:cNvPr id="0" name=""/>
        <dsp:cNvSpPr/>
      </dsp:nvSpPr>
      <dsp:spPr>
        <a:xfrm>
          <a:off x="3020778" y="389300"/>
          <a:ext cx="581938" cy="6807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3020778" y="525452"/>
        <a:ext cx="407357" cy="408454"/>
      </dsp:txXfrm>
    </dsp:sp>
    <dsp:sp modelId="{64F9C65C-1C32-4934-81CB-D519C4DE723F}">
      <dsp:nvSpPr>
        <dsp:cNvPr id="0" name=""/>
        <dsp:cNvSpPr/>
      </dsp:nvSpPr>
      <dsp:spPr>
        <a:xfrm>
          <a:off x="3844276" y="0"/>
          <a:ext cx="2744992" cy="1459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</a:t>
          </a:r>
          <a:endParaRPr lang="zh-TW" alt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7019" y="42743"/>
        <a:ext cx="2659506" cy="1373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860A7-AE23-48E5-B22F-E2BD9234F9DB}">
      <dsp:nvSpPr>
        <dsp:cNvPr id="0" name=""/>
        <dsp:cNvSpPr/>
      </dsp:nvSpPr>
      <dsp:spPr>
        <a:xfrm>
          <a:off x="1287" y="0"/>
          <a:ext cx="2744992" cy="1459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Control session</a:t>
          </a:r>
          <a:endParaRPr lang="zh-TW" alt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0" y="42743"/>
        <a:ext cx="2659506" cy="1373873"/>
      </dsp:txXfrm>
    </dsp:sp>
    <dsp:sp modelId="{C2DD7184-3A86-40B8-A4D4-1451FAA46E06}">
      <dsp:nvSpPr>
        <dsp:cNvPr id="0" name=""/>
        <dsp:cNvSpPr/>
      </dsp:nvSpPr>
      <dsp:spPr>
        <a:xfrm>
          <a:off x="3021100" y="389300"/>
          <a:ext cx="582620" cy="6807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3021100" y="525452"/>
        <a:ext cx="407834" cy="408454"/>
      </dsp:txXfrm>
    </dsp:sp>
    <dsp:sp modelId="{64F9C65C-1C32-4934-81CB-D519C4DE723F}">
      <dsp:nvSpPr>
        <dsp:cNvPr id="0" name=""/>
        <dsp:cNvSpPr/>
      </dsp:nvSpPr>
      <dsp:spPr>
        <a:xfrm>
          <a:off x="3845563" y="0"/>
          <a:ext cx="2744992" cy="1459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</a:t>
          </a:r>
          <a:endParaRPr lang="zh-TW" alt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306" y="42743"/>
        <a:ext cx="2659506" cy="1373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A275-0732-490C-83E0-BBF1F5E0C634}" type="datetimeFigureOut">
              <a:rPr lang="zh-TW" altLang="en-US" smtClean="0"/>
              <a:t>2024/1/17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503F-2183-4354-9DB5-8AA0A18C1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65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Based on this evidence, it is possible that acute exercise can positively impact EF in children with PB.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AFE53-CA5F-4B33-99B4-6043857BD98B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AFE53-CA5F-4B33-99B4-6043857BD98B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2E90D0A-E313-41F3-8B64-103E8F00E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EB2DFB1-CEF4-4A80-B27F-DCA86CD55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0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BF9831B-560D-41F5-8AC3-1C72BE25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328A613-C5CD-4923-90A6-05BE4B06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AE9DE50-0303-4F3D-BE0A-6C430185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1E4EFB1-111C-45CB-A1FD-819607E8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B6B11AB1-2388-4DB8-A72A-B438070E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2726F85-6DD0-4F98-AEFE-19F404F5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11FE658-30AC-44F0-AB30-BF321995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3E4DC49-52E6-4CD5-BDB3-33ED5929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FE6B952-9973-49A2-98FF-B38A6C497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DC5F459-15E6-4977-9C0A-97EAF56BF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0F6534D-E0EF-4974-AD3C-B30CE21C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F8DB38E-25F6-45B3-A65C-06A80102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CF39150-9F4F-4BB0-ACE6-4B146AF4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5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77B230-CB3E-4821-8860-A0F62C01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426BAE0-2E69-42CE-9E41-D85726AC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B53AAB6-A03F-477D-804D-D868EBDE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6558271-3232-42CF-BF1B-C7C99CC1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07C2576-837D-48D5-A1D4-F6435904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9FED06-2CBD-4449-8F8C-9C4B71EC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9F6266F-A11C-45F3-8FCA-41F6723A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ECC2B22-3082-4025-BEAD-F786D560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F6D635C-39B8-43CF-B992-9DE2DDBB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BE92AB1-FE62-44DA-BAA1-DDCB3983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7A4C982-831F-4A6C-A106-2585EFEC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E6BD654-CB8C-4999-9E72-892DD18F0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3065132-47E1-4DB4-91E5-A8B06016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C9C0ED9-59CA-49D9-816C-4D3C13D1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2CB52BD-A2BF-4201-A974-353A182A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9921032-2B76-45D1-9044-2AABC9A9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5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3ED95F-EE61-49C6-B0FE-BA08A706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CE305FC-3406-462B-BEA3-E356DB9E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5" indent="0">
              <a:buNone/>
              <a:defRPr sz="130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2D3DF83-6F34-40CF-9653-F367D9B4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9CBF4A6-93F3-452F-94E1-64958FAF0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5" indent="0">
              <a:buNone/>
              <a:defRPr sz="130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F00A7E8-0D2A-4F70-866D-49E366A50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D585E949-0BDA-49AD-9AE9-64A849DA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CBD16026-CAB8-4C8B-BE49-1C68B726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F55FFFC2-487F-4244-97C7-78C3E94B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0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75C1815-867B-4FB0-A1BB-34297AB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04651858-FBFE-4F75-AFDB-DD9B6884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3D9A90C-21D6-4FF4-8043-627E950B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37417CB-7B3C-4186-8944-229FE898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0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0019C42C-3F5E-4CF1-95A1-FF8F3199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4CE2850-FD9F-4BBF-9476-B2AD83B5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68D6332-9FE0-4FCA-8F99-401DB0A3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942988-CF1D-44C3-8982-4DDB0C85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36782D6-F046-47FB-871A-10BD7F23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8894BE1-54E0-49E2-A212-F56D3444A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100"/>
            </a:lvl2pPr>
            <a:lvl3pPr marL="685765" indent="0">
              <a:buNone/>
              <a:defRPr sz="900"/>
            </a:lvl3pPr>
            <a:lvl4pPr marL="1028647" indent="0">
              <a:buNone/>
              <a:defRPr sz="800"/>
            </a:lvl4pPr>
            <a:lvl5pPr marL="1371530" indent="0">
              <a:buNone/>
              <a:defRPr sz="800"/>
            </a:lvl5pPr>
            <a:lvl6pPr marL="1714412" indent="0">
              <a:buNone/>
              <a:defRPr sz="800"/>
            </a:lvl6pPr>
            <a:lvl7pPr marL="2057295" indent="0">
              <a:buNone/>
              <a:defRPr sz="800"/>
            </a:lvl7pPr>
            <a:lvl8pPr marL="2400177" indent="0">
              <a:buNone/>
              <a:defRPr sz="800"/>
            </a:lvl8pPr>
            <a:lvl9pPr marL="2743060" indent="0">
              <a:buNone/>
              <a:defRPr sz="8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9DDE8AA-AF27-438F-9B1F-2057A35C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206C2F8-9B68-478E-940E-7CE6031F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D9560B2-DF3C-457C-9FFA-65EED9C0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AC73052-6878-4CC1-A81A-F3CACCB4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8CFF5CB3-4390-4143-AB3E-5C8F0A074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5" indent="0">
              <a:buNone/>
              <a:defRPr sz="1800"/>
            </a:lvl3pPr>
            <a:lvl4pPr marL="1028647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DDFF0D9-3C49-4834-81DA-E94CF9C0E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100"/>
            </a:lvl2pPr>
            <a:lvl3pPr marL="685765" indent="0">
              <a:buNone/>
              <a:defRPr sz="900"/>
            </a:lvl3pPr>
            <a:lvl4pPr marL="1028647" indent="0">
              <a:buNone/>
              <a:defRPr sz="800"/>
            </a:lvl4pPr>
            <a:lvl5pPr marL="1371530" indent="0">
              <a:buNone/>
              <a:defRPr sz="800"/>
            </a:lvl5pPr>
            <a:lvl6pPr marL="1714412" indent="0">
              <a:buNone/>
              <a:defRPr sz="800"/>
            </a:lvl6pPr>
            <a:lvl7pPr marL="2057295" indent="0">
              <a:buNone/>
              <a:defRPr sz="800"/>
            </a:lvl7pPr>
            <a:lvl8pPr marL="2400177" indent="0">
              <a:buNone/>
              <a:defRPr sz="800"/>
            </a:lvl8pPr>
            <a:lvl9pPr marL="2743060" indent="0">
              <a:buNone/>
              <a:defRPr sz="8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FDB1D6F-42B8-4718-BCCC-30348055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484B6FE-ED83-480A-A993-C1269CCD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8B6E18A-75C7-4EAF-B162-6B78B3CB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3F1C263-614A-4718-8C11-FCD2747E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C8E0953-F46E-43C5-A699-62C9A06E7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3D882F9-378C-4DD0-82F0-6C3AB3DAD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D629AF64-FF7A-451C-BF87-9727E689EF5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53"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4D22402-E354-412A-AFDC-CCCE3BCF7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4DB160D-42ED-405B-A712-86343640E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F34270BF-677A-412C-AC2E-67657FEFF32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53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211BF2F-E3BC-4A74-AFC8-2A6584D35792}"/>
              </a:ext>
            </a:extLst>
          </p:cNvPr>
          <p:cNvSpPr/>
          <p:nvPr/>
        </p:nvSpPr>
        <p:spPr>
          <a:xfrm>
            <a:off x="1" y="0"/>
            <a:ext cx="9144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457177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7152C22-8537-46FF-931A-58AFD6DD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58349"/>
            <a:ext cx="9144000" cy="2376264"/>
          </a:xfrm>
        </p:spPr>
        <p:txBody>
          <a:bodyPr>
            <a:noAutofit/>
          </a:bodyPr>
          <a:lstStyle/>
          <a:p>
            <a:pPr defTabSz="91435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</a:t>
            </a:r>
            <a:r>
              <a:rPr lang="en-US" altLang="zh-TW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zh-TW" alt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Moderate-Intensity Exercise</a:t>
            </a:r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zh-TW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Function </a:t>
            </a:r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Preterm Birth</a:t>
            </a:r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Randomized Crossover Study</a:t>
            </a:r>
            <a:endParaRPr lang="zh-TW" altLang="en-US" sz="3900" b="1" dirty="0">
              <a:solidFill>
                <a:prstClr val="black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83188A5-1163-404F-AA7F-405553FE7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9" y="3534613"/>
            <a:ext cx="8721647" cy="306838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--------------------------------------------------------------------------</a:t>
            </a:r>
          </a:p>
          <a:p>
            <a:pPr algn="l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陳豐慈 助理教授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(Feng-Tzu Chen, Assistant Professor)</a:t>
            </a:r>
          </a:p>
          <a:p>
            <a:pPr algn="l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中國醫藥大學，運動醫學系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(Department of Sports Medicine, China Medical University)</a:t>
            </a:r>
          </a:p>
          <a:p>
            <a:pPr algn="l"/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2023/10/28 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全國兒童神經精神科學科學論壇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614D560-8B2A-4BC9-B5B7-B0BE3E0AB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992"/>
          <a:stretch/>
        </p:blipFill>
        <p:spPr>
          <a:xfrm>
            <a:off x="6588225" y="3933056"/>
            <a:ext cx="1294887" cy="134484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A09EE08-3096-4569-0164-A7341B93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34" y="-21912"/>
            <a:ext cx="2911366" cy="9144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16AF1C9-6657-9A97-A653-C231E4624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11" y="37833"/>
            <a:ext cx="5733470" cy="6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E90502-9091-0F14-B6F8-FF3D9008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1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zh-TW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time </a:t>
            </a:r>
            <a:r>
              <a:rPr lang="en-US" altLang="zh-TW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C56DE79-F09A-2BE1-F226-E37A09CD8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9944AE9-8C97-1FC6-9425-69ADD410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16" y="1369077"/>
            <a:ext cx="7319349" cy="5482709"/>
          </a:xfrm>
          <a:prstGeom prst="rect">
            <a:avLst/>
          </a:prstGeom>
        </p:spPr>
      </p:pic>
      <p:sp>
        <p:nvSpPr>
          <p:cNvPr id="4" name="圓形: 空心 3">
            <a:extLst>
              <a:ext uri="{FF2B5EF4-FFF2-40B4-BE49-F238E27FC236}">
                <a16:creationId xmlns:a16="http://schemas.microsoft.com/office/drawing/2014/main" xmlns="" id="{A693C210-E86F-402D-B02A-B54F9FAAE45B}"/>
              </a:ext>
            </a:extLst>
          </p:cNvPr>
          <p:cNvSpPr/>
          <p:nvPr/>
        </p:nvSpPr>
        <p:spPr>
          <a:xfrm>
            <a:off x="4932040" y="1615504"/>
            <a:ext cx="1656184" cy="1796162"/>
          </a:xfrm>
          <a:prstGeom prst="donut">
            <a:avLst>
              <a:gd name="adj" fmla="val 529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1D23D03-03CB-E89E-DE12-9FDA7ACB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 </a:t>
            </a:r>
            <a:endParaRPr lang="zh-TW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F632DDF-2833-2341-0D43-43D2B312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4824536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Discussion: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mechanism </a:t>
            </a:r>
          </a:p>
          <a:p>
            <a:pPr lvl="1"/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Arousal </a:t>
            </a:r>
          </a:p>
          <a:p>
            <a:pPr lvl="1"/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activation </a:t>
            </a:r>
          </a:p>
          <a:p>
            <a:pPr lvl="1"/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neurotrophic factors</a:t>
            </a:r>
          </a:p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exercise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facilitate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PB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altLang="zh-TW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Moderate-intensity exercise </a:t>
            </a:r>
            <a:endParaRPr lang="en-US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RT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Stroop’s incongruent</a:t>
            </a:r>
          </a:p>
          <a:p>
            <a:pPr lvl="1"/>
            <a:r>
              <a:rPr lang="en-US" altLang="zh-TW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Inhibitory control</a:t>
            </a:r>
            <a:endParaRPr lang="zh-TW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BFDBB2-E2DF-8F1B-4E69-37151558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160240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and Future Direction </a:t>
            </a:r>
            <a:endParaRPr lang="zh-TW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9D98ADC-4C22-FCB5-50CF-1EAB7AAA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2896"/>
            <a:ext cx="7236296" cy="5013176"/>
          </a:xfrm>
        </p:spPr>
        <p:txBody>
          <a:bodyPr>
            <a:normAutofit/>
          </a:bodyPr>
          <a:lstStyle/>
          <a:p>
            <a:pPr marL="742912" indent="-742912">
              <a:buFont typeface="+mj-lt"/>
              <a:buAutoNum type="arabicPeriod"/>
            </a:pP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category of EF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working memory, cognitive flexibility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(Hsiang, Chen, &amp; Chang, 2019)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12" indent="-742912">
              <a:buFont typeface="+mj-lt"/>
              <a:buAutoNum type="arabicPeriod"/>
            </a:pP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mode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resistance exercise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(Ren, … Chang, &amp; Chen, in press)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12" indent="-742912">
              <a:buFont typeface="+mj-lt"/>
              <a:buAutoNum type="arabicPeriod"/>
            </a:pP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Neuroelectric tools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EEG 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(Chen, …, Chang, ongoing)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5324082-4574-4783-E9EF-CCA12FFF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96" y="2276873"/>
            <a:ext cx="1837953" cy="13590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568465D-2A5B-35BA-B470-FC346EDA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18" y="3856502"/>
            <a:ext cx="1656405" cy="110380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02E07EA-8D97-EDF4-60CC-4FCA6164A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737" y="5176332"/>
            <a:ext cx="2091012" cy="12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DD86E2-5015-5054-84D5-04A2EA2C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"/>
            <a:ext cx="889248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Preterm Birth 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Function </a:t>
            </a:r>
            <a:endParaRPr lang="zh-TW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D45DC02-6F45-E2D0-AA1C-B350BF87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412776"/>
            <a:ext cx="8704731" cy="5256584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Preterm birth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(PB): 37 weeks of gestation</a:t>
            </a: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incidence of neurodevelopmental impairment</a:t>
            </a: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40-50 % of PB survivors develop multiple cognitive deficits.</a:t>
            </a:r>
          </a:p>
          <a:p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function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(EF):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cognitive processes responsible for adaptive, goal-directed behavior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 impairments for children with PB can persist into adulthood, negatively influencing </a:t>
            </a:r>
            <a:r>
              <a:rPr lang="en-US" altLang="zh-TW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achievement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competence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function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TW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9FE6FC-A270-42AE-F8E7-4775096C8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5177" t="31471" r="6621"/>
          <a:stretch/>
        </p:blipFill>
        <p:spPr>
          <a:xfrm>
            <a:off x="6300192" y="4293097"/>
            <a:ext cx="2725170" cy="213913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6C7E18-840F-74FB-233D-EDF5734E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exercise </a:t>
            </a:r>
            <a:r>
              <a:rPr lang="en-US" altLang="zh-TW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EF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A286902-A25D-AF90-145F-F0D569CB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" y="1693746"/>
            <a:ext cx="6070254" cy="5047622"/>
          </a:xfrm>
        </p:spPr>
        <p:txBody>
          <a:bodyPr>
            <a:normAutofit lnSpcReduction="10000"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exercise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EFs (i.e., inhibitory control, working memory, and cognitive flexibility) in children born full term. 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 benefits of acute exercise in 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overweight children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those with neurodevelopmental impairments such as 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autism spectrum disorder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disability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deficit hyperactivity disorder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4540EC0-2936-F5D1-2921-2FA2ABA6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3" y="1772816"/>
            <a:ext cx="2602881" cy="17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B67A62B-4853-3B2B-3B91-21F8AFD6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endParaRPr lang="zh-TW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1F14581-1218-4270-D957-F57316454D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50363" y="3861049"/>
            <a:ext cx="7034674" cy="293111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68BED88-4380-C0E4-8B26-CB5DE2D7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1249"/>
            <a:ext cx="9227298" cy="275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was to examine whether acute exercise impacts EF</a:t>
            </a:r>
            <a:r>
              <a:rPr lang="zh-TW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children with PB </a:t>
            </a:r>
          </a:p>
        </p:txBody>
      </p:sp>
    </p:spTree>
    <p:extLst>
      <p:ext uri="{BB962C8B-B14F-4D97-AF65-F5344CB8AC3E}">
        <p14:creationId xmlns:p14="http://schemas.microsoft.com/office/powerpoint/2010/main" val="252670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F7F76C-C0E1-CBCF-A204-9444A22F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88" y="1247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endParaRPr lang="zh-TW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05FBE75-8EC4-63F9-8198-44EEB427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309261"/>
            <a:ext cx="7485543" cy="5515663"/>
          </a:xfrm>
          <a:prstGeom prst="rect">
            <a:avLst/>
          </a:prstGeom>
        </p:spPr>
      </p:pic>
      <p:sp>
        <p:nvSpPr>
          <p:cNvPr id="3" name="框架 2">
            <a:extLst>
              <a:ext uri="{FF2B5EF4-FFF2-40B4-BE49-F238E27FC236}">
                <a16:creationId xmlns:a16="http://schemas.microsoft.com/office/drawing/2014/main" xmlns="" id="{3AF51099-035F-2742-4C6C-BC5D0D67BC91}"/>
              </a:ext>
            </a:extLst>
          </p:cNvPr>
          <p:cNvSpPr/>
          <p:nvPr/>
        </p:nvSpPr>
        <p:spPr>
          <a:xfrm>
            <a:off x="442188" y="3789041"/>
            <a:ext cx="8378284" cy="866087"/>
          </a:xfrm>
          <a:prstGeom prst="frame">
            <a:avLst>
              <a:gd name="adj1" fmla="val 811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1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B518893-17E3-9A61-A90E-85B026BB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sessions</a:t>
            </a:r>
            <a:endParaRPr lang="zh-TW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136ED3F-92BC-4CE6-8531-34C5A11C3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77440"/>
            <a:ext cx="6696744" cy="4752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exercise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</a:p>
          <a:p>
            <a:pPr lvl="1"/>
            <a:r>
              <a:rPr lang="en-US" altLang="zh-TW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min </a:t>
            </a:r>
            <a:r>
              <a:rPr lang="en-US" altLang="zh-TW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aerobic exercise  </a:t>
            </a:r>
          </a:p>
          <a:p>
            <a:pPr lvl="2"/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min </a:t>
            </a:r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warm-up</a:t>
            </a:r>
          </a:p>
          <a:p>
            <a:pPr lvl="2"/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minutes </a:t>
            </a:r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moderate intensity exercise (</a:t>
            </a:r>
            <a:r>
              <a:rPr lang="en-US" altLang="zh-TW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65-70% heart rate reserve</a:t>
            </a:r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min </a:t>
            </a:r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cool-down</a:t>
            </a:r>
            <a:endParaRPr lang="en-US" altLang="zh-TW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session</a:t>
            </a:r>
          </a:p>
          <a:p>
            <a:pPr lvl="1"/>
            <a:r>
              <a:rPr lang="en-US" altLang="zh-TW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min </a:t>
            </a:r>
            <a:r>
              <a:rPr lang="en-US" altLang="zh-TW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watching movies</a:t>
            </a:r>
            <a:endParaRPr lang="zh-TW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98593A1-D4C7-7EEB-9BBB-8D9037F09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2" r="55512" b="3932"/>
          <a:stretch/>
        </p:blipFill>
        <p:spPr>
          <a:xfrm>
            <a:off x="6493436" y="1654261"/>
            <a:ext cx="2399044" cy="331236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A0D89A1-69DA-34C2-26B0-CEBCD3CCD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47" y="5085184"/>
            <a:ext cx="2399044" cy="16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7A2C67F-A116-A59B-BDFD-F1D40920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714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examination</a:t>
            </a:r>
            <a:endParaRPr lang="zh-TW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4F7F01F-9485-D416-A0AD-F11C1C37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8" y="1825626"/>
            <a:ext cx="7886700" cy="638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 Stroop Test 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7C713C3-6012-7413-057C-AB4411D7F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51"/>
          <a:stretch/>
        </p:blipFill>
        <p:spPr>
          <a:xfrm>
            <a:off x="82051" y="2553787"/>
            <a:ext cx="8979898" cy="294605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82649A01-A82A-1770-080E-BEE67D1F6205}"/>
              </a:ext>
            </a:extLst>
          </p:cNvPr>
          <p:cNvSpPr txBox="1"/>
          <p:nvPr/>
        </p:nvSpPr>
        <p:spPr>
          <a:xfrm>
            <a:off x="373654" y="5589240"/>
            <a:ext cx="4722618" cy="95410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altLang="zh-TW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Congruent condition </a:t>
            </a:r>
          </a:p>
          <a:p>
            <a:pPr defTabSz="914353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processing speed  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2477CD0C-B87E-3F92-79F2-E1CCBD0A2D1A}"/>
              </a:ext>
            </a:extLst>
          </p:cNvPr>
          <p:cNvSpPr txBox="1"/>
          <p:nvPr/>
        </p:nvSpPr>
        <p:spPr>
          <a:xfrm>
            <a:off x="5292080" y="5589240"/>
            <a:ext cx="4722618" cy="95410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altLang="zh-TW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Incongruent condition </a:t>
            </a:r>
          </a:p>
          <a:p>
            <a:pPr defTabSz="914353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EF: inhibitory control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FED54A5-3809-33D2-1C1A-6CA5B16F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36" y="-19731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zh-TW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8C5B30C3-4D03-996E-5366-3BFF251F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755814"/>
              </p:ext>
            </p:extLst>
          </p:nvPr>
        </p:nvGraphicFramePr>
        <p:xfrm>
          <a:off x="2177334" y="3140969"/>
          <a:ext cx="6590556" cy="145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xmlns="" id="{55480AB6-875A-44F3-8C7D-BBEC5F17A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3572"/>
              </p:ext>
            </p:extLst>
          </p:nvPr>
        </p:nvGraphicFramePr>
        <p:xfrm>
          <a:off x="2177334" y="5085185"/>
          <a:ext cx="6590556" cy="145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38EAF00-F61C-8DAD-A294-C7DA642EF1F7}"/>
              </a:ext>
            </a:extLst>
          </p:cNvPr>
          <p:cNvSpPr/>
          <p:nvPr/>
        </p:nvSpPr>
        <p:spPr>
          <a:xfrm>
            <a:off x="236766" y="2975329"/>
            <a:ext cx="1834380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/>
            <a:r>
              <a:rPr lang="en-US" altLang="zh-TW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/Third Day</a:t>
            </a:r>
            <a:endParaRPr lang="zh-TW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B4C0ABB-1172-8927-593B-9BD1336742E3}"/>
              </a:ext>
            </a:extLst>
          </p:cNvPr>
          <p:cNvSpPr/>
          <p:nvPr/>
        </p:nvSpPr>
        <p:spPr>
          <a:xfrm>
            <a:off x="236766" y="1421065"/>
            <a:ext cx="1834380" cy="1410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r>
              <a:rPr lang="en-US" altLang="zh-T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Day</a:t>
            </a:r>
            <a:endParaRPr lang="zh-TW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89A5962-3C2E-A7F7-ACA3-0C04937A5199}"/>
              </a:ext>
            </a:extLst>
          </p:cNvPr>
          <p:cNvSpPr/>
          <p:nvPr/>
        </p:nvSpPr>
        <p:spPr>
          <a:xfrm>
            <a:off x="2177334" y="1421065"/>
            <a:ext cx="6590556" cy="1410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914353"/>
            <a:r>
              <a:rPr lang="en-US" altLang="zh-TW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Background, Digit Span</a:t>
            </a:r>
            <a:r>
              <a:rPr lang="zh-TW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test, resting heart rate determined </a:t>
            </a:r>
            <a:endParaRPr lang="zh-TW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7375DE0-52A5-5D1F-0C09-D6F3C1517B7A}"/>
              </a:ext>
            </a:extLst>
          </p:cNvPr>
          <p:cNvSpPr/>
          <p:nvPr/>
        </p:nvSpPr>
        <p:spPr>
          <a:xfrm>
            <a:off x="2988336" y="4577507"/>
            <a:ext cx="4968552" cy="46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Randomized and crossover design  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E90502-9091-0F14-B6F8-FF3D9008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1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zh-TW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r>
              <a:rPr lang="en-US" altLang="zh-TW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C56DE79-F09A-2BE1-F226-E37A09CD8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E4121E6-E854-5646-718E-381E729E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92" y="1812515"/>
            <a:ext cx="6541344" cy="47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781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如螢幕大小 (4:3)</PresentationFormat>
  <Paragraphs>62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6_Office 佈景主題</vt:lpstr>
      <vt:lpstr>Effects of Acute Moderate-Intensity Exercise on Executive Function in Children with Preterm Birth: A Randomized Crossover Study</vt:lpstr>
      <vt:lpstr>Preterm Birth and Executive Function </vt:lpstr>
      <vt:lpstr>Acute exercise and EF</vt:lpstr>
      <vt:lpstr>Purpose </vt:lpstr>
      <vt:lpstr>Method </vt:lpstr>
      <vt:lpstr>Treatment sessions</vt:lpstr>
      <vt:lpstr> EF examination</vt:lpstr>
      <vt:lpstr>Procedure</vt:lpstr>
      <vt:lpstr>Results: Accuracy  </vt:lpstr>
      <vt:lpstr>Results: Response time  </vt:lpstr>
      <vt:lpstr>Discussion and Conclusion </vt:lpstr>
      <vt:lpstr>Limitation and Future Direction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Acute Moderate-Intensity Exercise on Executive Function in Children with Preterm Birth: A Randomized Crossover Study</dc:title>
  <dc:creator>user</dc:creator>
  <cp:lastModifiedBy>user</cp:lastModifiedBy>
  <cp:revision>1</cp:revision>
  <dcterms:created xsi:type="dcterms:W3CDTF">2024-01-16T23:33:14Z</dcterms:created>
  <dcterms:modified xsi:type="dcterms:W3CDTF">2024-01-16T23:33:49Z</dcterms:modified>
</cp:coreProperties>
</file>