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Relationship Id="rId4" Type="http://schemas.openxmlformats.org/officeDocument/2006/relationships/image" Target="../media/image4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7EF0-B673-44B2-86E6-E593C2D89FE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D293-2B71-41A3-A9C9-1A0C0917B6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8379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7EF0-B673-44B2-86E6-E593C2D89FE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D293-2B71-41A3-A9C9-1A0C0917B6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048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7EF0-B673-44B2-86E6-E593C2D89FE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D293-2B71-41A3-A9C9-1A0C0917B6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577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7EF0-B673-44B2-86E6-E593C2D89FE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D293-2B71-41A3-A9C9-1A0C0917B6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115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7EF0-B673-44B2-86E6-E593C2D89FE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D293-2B71-41A3-A9C9-1A0C0917B6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745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7EF0-B673-44B2-86E6-E593C2D89FE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D293-2B71-41A3-A9C9-1A0C0917B6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7561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7EF0-B673-44B2-86E6-E593C2D89FE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D293-2B71-41A3-A9C9-1A0C0917B6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962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7EF0-B673-44B2-86E6-E593C2D89FE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D293-2B71-41A3-A9C9-1A0C0917B6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2782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7EF0-B673-44B2-86E6-E593C2D89FE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D293-2B71-41A3-A9C9-1A0C0917B6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0554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7EF0-B673-44B2-86E6-E593C2D89FE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D293-2B71-41A3-A9C9-1A0C0917B6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6570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7EF0-B673-44B2-86E6-E593C2D89FE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D293-2B71-41A3-A9C9-1A0C0917B6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7777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67EF0-B673-44B2-86E6-E593C2D89FE2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AD293-2B71-41A3-A9C9-1A0C0917B6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570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73.png"/><Relationship Id="rId3" Type="http://schemas.openxmlformats.org/officeDocument/2006/relationships/image" Target="../media/image18.wmf"/><Relationship Id="rId7" Type="http://schemas.openxmlformats.org/officeDocument/2006/relationships/image" Target="../media/image72.jpeg"/><Relationship Id="rId12" Type="http://schemas.openxmlformats.org/officeDocument/2006/relationships/image" Target="../media/image27.png"/><Relationship Id="rId17" Type="http://schemas.openxmlformats.org/officeDocument/2006/relationships/image" Target="../media/image77.png"/><Relationship Id="rId2" Type="http://schemas.openxmlformats.org/officeDocument/2006/relationships/image" Target="../media/image71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75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8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73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microsoft.com/office/2007/relationships/hdphoto" Target="../media/hdphoto3.wdp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1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10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wmf"/><Relationship Id="rId24" Type="http://schemas.openxmlformats.org/officeDocument/2006/relationships/image" Target="../media/image31.png"/><Relationship Id="rId5" Type="http://schemas.microsoft.com/office/2007/relationships/hdphoto" Target="../media/hdphoto1.wdp"/><Relationship Id="rId15" Type="http://schemas.openxmlformats.org/officeDocument/2006/relationships/image" Target="../media/image22.jpe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16.emf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1.png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2.bin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oleObject" Target="../embeddings/oleObject3.bin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0.png"/><Relationship Id="rId28" Type="http://schemas.openxmlformats.org/officeDocument/2006/relationships/image" Target="../media/image43.emf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0.emf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41.emf"/><Relationship Id="rId27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emf"/><Relationship Id="rId7" Type="http://schemas.openxmlformats.org/officeDocument/2006/relationships/image" Target="../media/image69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79776" y="274639"/>
            <a:ext cx="7502624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黎賢江</a:t>
            </a:r>
            <a:r>
              <a:rPr lang="zh-TW" altLang="en-US" dirty="0" smtClean="0"/>
              <a:t> </a:t>
            </a:r>
            <a:r>
              <a:rPr lang="en-US" altLang="zh-TW" dirty="0"/>
              <a:t>Le </a:t>
            </a:r>
            <a:r>
              <a:rPr lang="en-US" altLang="zh-TW" dirty="0" err="1"/>
              <a:t>Hien</a:t>
            </a:r>
            <a:r>
              <a:rPr lang="en-US" altLang="zh-TW" dirty="0"/>
              <a:t> </a:t>
            </a:r>
            <a:r>
              <a:rPr lang="en-US" altLang="zh-TW" dirty="0" err="1"/>
              <a:t>Giang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43872" y="1600201"/>
            <a:ext cx="6638528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altLang="zh-TW" kern="100" dirty="0">
                <a:solidFill>
                  <a:srgbClr val="FFFFCC"/>
                </a:solidFill>
                <a:cs typeface="Times New Roman"/>
              </a:rPr>
              <a:t>Targeting of RRM2 suppresses DNA damage response and activates apoptosis in atypical </a:t>
            </a:r>
            <a:r>
              <a:rPr lang="en-US" altLang="zh-TW" kern="100" dirty="0" err="1">
                <a:solidFill>
                  <a:srgbClr val="FFFFCC"/>
                </a:solidFill>
                <a:cs typeface="Times New Roman"/>
              </a:rPr>
              <a:t>teratoid</a:t>
            </a:r>
            <a:r>
              <a:rPr lang="en-US" altLang="zh-TW" kern="100" dirty="0">
                <a:solidFill>
                  <a:srgbClr val="FFFFCC"/>
                </a:solidFill>
                <a:cs typeface="Times New Roman"/>
              </a:rPr>
              <a:t> </a:t>
            </a:r>
            <a:r>
              <a:rPr lang="en-US" altLang="zh-TW" kern="100" dirty="0" err="1">
                <a:solidFill>
                  <a:srgbClr val="FFFFCC"/>
                </a:solidFill>
                <a:cs typeface="Times New Roman"/>
              </a:rPr>
              <a:t>rhabdoid</a:t>
            </a:r>
            <a:r>
              <a:rPr lang="en-US" altLang="zh-TW" kern="100" dirty="0">
                <a:solidFill>
                  <a:srgbClr val="FFFFCC"/>
                </a:solidFill>
                <a:cs typeface="Times New Roman"/>
              </a:rPr>
              <a:t> tumor</a:t>
            </a:r>
            <a:r>
              <a:rPr lang="en-US" altLang="zh-TW" kern="100" dirty="0" smtClean="0">
                <a:solidFill>
                  <a:srgbClr val="FFFFCC"/>
                </a:solidFill>
                <a:cs typeface="Times New Roman"/>
              </a:rPr>
              <a:t>.</a:t>
            </a:r>
          </a:p>
          <a:p>
            <a:pPr marL="0" indent="0" algn="ctr">
              <a:buNone/>
            </a:pPr>
            <a:endParaRPr lang="en-US" altLang="zh-TW" kern="100" dirty="0" smtClean="0">
              <a:cs typeface="Times New Roman"/>
            </a:endParaRPr>
          </a:p>
          <a:p>
            <a:pPr marL="0" indent="0" algn="ctr">
              <a:buNone/>
            </a:pPr>
            <a:endParaRPr lang="en-US" altLang="zh-TW" kern="100" dirty="0">
              <a:cs typeface="Times New Roman"/>
            </a:endParaRPr>
          </a:p>
          <a:p>
            <a:pPr marL="0" indent="0" algn="ctr">
              <a:buNone/>
            </a:pPr>
            <a:r>
              <a:rPr lang="zh-TW" altLang="zh-TW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越南</a:t>
            </a:r>
            <a:r>
              <a:rPr lang="zh-TW" altLang="zh-TW" kern="100" dirty="0">
                <a:latin typeface="標楷體" pitchFamily="65" charset="-120"/>
                <a:ea typeface="標楷體" pitchFamily="65" charset="-120"/>
                <a:cs typeface="Times New Roman"/>
              </a:rPr>
              <a:t>國立大學科學大學生物學碩士</a:t>
            </a:r>
            <a:endParaRPr lang="zh-TW" altLang="zh-TW" sz="4267" kern="100" dirty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marL="0" indent="0" algn="ctr">
              <a:buNone/>
            </a:pPr>
            <a:r>
              <a:rPr lang="zh-TW" altLang="zh-TW" dirty="0">
                <a:latin typeface="標楷體" pitchFamily="65" charset="-120"/>
                <a:ea typeface="標楷體" pitchFamily="65" charset="-120"/>
                <a:cs typeface="Times New Roman"/>
              </a:rPr>
              <a:t>臺北醫學大學 國際轉譯科學博士學位學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  <a:cs typeface="Times New Roman"/>
              </a:rPr>
              <a:t>程</a:t>
            </a:r>
            <a:endParaRPr lang="en-US" altLang="zh-TW" dirty="0" smtClean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marL="0" indent="0" algn="ctr"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marL="0" indent="0" algn="ctr"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/>
              </a:rPr>
              <a:t>張哲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Times New Roman"/>
              </a:rPr>
              <a:t>菖   副教授 </a:t>
            </a:r>
            <a:endParaRPr lang="en-US" altLang="zh-TW" dirty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marL="0" indent="0" algn="ctr">
              <a:buNone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0" r="11873"/>
          <a:stretch/>
        </p:blipFill>
        <p:spPr bwMode="auto">
          <a:xfrm>
            <a:off x="431371" y="753376"/>
            <a:ext cx="4128459" cy="54728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00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22856" y="6554584"/>
            <a:ext cx="3145144" cy="276997"/>
          </a:xfrm>
          <a:prstGeom prst="rect">
            <a:avLst/>
          </a:prstGeom>
        </p:spPr>
        <p:txBody>
          <a:bodyPr wrap="square" lIns="91388" tIns="45719" rIns="91388" bIns="45719">
            <a:spAutoFit/>
          </a:bodyPr>
          <a:lstStyle/>
          <a:p>
            <a:pPr defTabSz="913788"/>
            <a:r>
              <a:rPr lang="fr-FR" altLang="zh-TW" sz="1200" dirty="0">
                <a:solidFill>
                  <a:prstClr val="black"/>
                </a:solidFill>
              </a:rPr>
              <a:t>Giang et al. </a:t>
            </a:r>
            <a:r>
              <a:rPr lang="fr-FR" altLang="zh-TW" sz="1200" i="1" dirty="0">
                <a:solidFill>
                  <a:prstClr val="black"/>
                </a:solidFill>
              </a:rPr>
              <a:t>J Exp Clin Cancer Res</a:t>
            </a:r>
            <a:r>
              <a:rPr lang="fr-FR" altLang="zh-TW" sz="1200" dirty="0">
                <a:solidFill>
                  <a:prstClr val="black"/>
                </a:solidFill>
              </a:rPr>
              <a:t> (2023) 42:346</a:t>
            </a:r>
            <a:endParaRPr lang="zh-TW" altLang="en-US" sz="1200" dirty="0">
              <a:solidFill>
                <a:prstClr val="black"/>
              </a:solidFill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7D16E-1BE4-4ED0-A269-307B9D14B6A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35461" y="210"/>
            <a:ext cx="11099983" cy="738664"/>
            <a:chOff x="85345" y="14394"/>
            <a:chExt cx="11136837" cy="894757"/>
          </a:xfrm>
        </p:grpSpPr>
        <p:sp>
          <p:nvSpPr>
            <p:cNvPr id="20" name="Rounded Rectangle 19"/>
            <p:cNvSpPr/>
            <p:nvPr/>
          </p:nvSpPr>
          <p:spPr>
            <a:xfrm>
              <a:off x="147782" y="110706"/>
              <a:ext cx="11074399" cy="79351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5345" y="14394"/>
              <a:ext cx="11136837" cy="894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88">
                <a:lnSpc>
                  <a:spcPct val="15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prstClr val="white"/>
                  </a:solidFill>
                  <a:ea typeface="DengXian Light" panose="02010600030101010101" pitchFamily="2" charset="-122"/>
                  <a:cs typeface="Calibri" panose="020F0502020204030204" pitchFamily="34" charset="0"/>
                </a:rPr>
                <a:t>COH29 treatment induced DNA damage and suppress the HR pathway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117" y="2403477"/>
            <a:ext cx="8847315" cy="3976819"/>
          </a:xfrm>
          <a:prstGeom prst="rect">
            <a:avLst/>
          </a:prstGeom>
        </p:spPr>
      </p:pic>
      <p:grpSp>
        <p:nvGrpSpPr>
          <p:cNvPr id="97" name="Group 96"/>
          <p:cNvGrpSpPr/>
          <p:nvPr/>
        </p:nvGrpSpPr>
        <p:grpSpPr>
          <a:xfrm>
            <a:off x="281282" y="845146"/>
            <a:ext cx="2006067" cy="5661795"/>
            <a:chOff x="10125651" y="475186"/>
            <a:chExt cx="1856808" cy="5374444"/>
          </a:xfrm>
        </p:grpSpPr>
        <p:grpSp>
          <p:nvGrpSpPr>
            <p:cNvPr id="98" name="Group 97"/>
            <p:cNvGrpSpPr/>
            <p:nvPr/>
          </p:nvGrpSpPr>
          <p:grpSpPr>
            <a:xfrm>
              <a:off x="10239577" y="567903"/>
              <a:ext cx="1742882" cy="5281727"/>
              <a:chOff x="6809567" y="1728283"/>
              <a:chExt cx="2323842" cy="7042302"/>
            </a:xfrm>
          </p:grpSpPr>
          <p:sp>
            <p:nvSpPr>
              <p:cNvPr id="100" name="Rounded Rectangle 99"/>
              <p:cNvSpPr/>
              <p:nvPr/>
            </p:nvSpPr>
            <p:spPr>
              <a:xfrm>
                <a:off x="6809567" y="1749050"/>
                <a:ext cx="2323842" cy="7021535"/>
              </a:xfrm>
              <a:prstGeom prst="roundRect">
                <a:avLst>
                  <a:gd name="adj" fmla="val 6854"/>
                </a:avLst>
              </a:prstGeom>
              <a:solidFill>
                <a:schemeClr val="bg1"/>
              </a:solidFill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88"/>
                <a:endParaRPr lang="en-US" sz="1467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7325982" y="1728283"/>
                <a:ext cx="1260579" cy="3505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788"/>
                <a:r>
                  <a:rPr lang="en-US" sz="1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Mechanism</a:t>
                </a:r>
              </a:p>
            </p:txBody>
          </p:sp>
          <p:grpSp>
            <p:nvGrpSpPr>
              <p:cNvPr id="102" name="Group 101"/>
              <p:cNvGrpSpPr/>
              <p:nvPr/>
            </p:nvGrpSpPr>
            <p:grpSpPr>
              <a:xfrm>
                <a:off x="6906445" y="2063849"/>
                <a:ext cx="2163687" cy="1986651"/>
                <a:chOff x="6906445" y="2063849"/>
                <a:chExt cx="2323920" cy="2240452"/>
              </a:xfrm>
            </p:grpSpPr>
            <p:pic>
              <p:nvPicPr>
                <p:cNvPr id="121" name="Picture 120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lum bright="-20000" contrast="4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647"/>
                <a:stretch/>
              </p:blipFill>
              <p:spPr>
                <a:xfrm>
                  <a:off x="7079244" y="2159435"/>
                  <a:ext cx="2044407" cy="1006178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22" name="Picture 121"/>
                <p:cNvPicPr>
                  <a:picLocks/>
                </p:cNvPicPr>
                <p:nvPr/>
              </p:nvPicPr>
              <p:blipFill rotWithShape="1">
                <a:blip r:embed="rId4"/>
                <a:srcRect t="1" b="35256"/>
                <a:stretch/>
              </p:blipFill>
              <p:spPr>
                <a:xfrm>
                  <a:off x="6985357" y="3197881"/>
                  <a:ext cx="992300" cy="715794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23" name="Picture 122"/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104222" y="3217800"/>
                  <a:ext cx="1019430" cy="703747"/>
                </a:xfrm>
                <a:prstGeom prst="rect">
                  <a:avLst/>
                </a:prstGeom>
              </p:spPr>
            </p:pic>
            <p:sp>
              <p:nvSpPr>
                <p:cNvPr id="124" name="TextBox 123"/>
                <p:cNvSpPr txBox="1"/>
                <p:nvPr/>
              </p:nvSpPr>
              <p:spPr>
                <a:xfrm>
                  <a:off x="7281080" y="3938120"/>
                  <a:ext cx="1511169" cy="3661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3788"/>
                  <a:r>
                    <a:rPr lang="en-US" sz="1067" b="1" dirty="0">
                      <a:solidFill>
                        <a:srgbClr val="ED7D31">
                          <a:lumMod val="75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Bioinformatics</a:t>
                  </a:r>
                </a:p>
              </p:txBody>
            </p:sp>
            <p:sp>
              <p:nvSpPr>
                <p:cNvPr id="125" name="Rounded Rectangle 124"/>
                <p:cNvSpPr/>
                <p:nvPr/>
              </p:nvSpPr>
              <p:spPr>
                <a:xfrm>
                  <a:off x="6906445" y="2063849"/>
                  <a:ext cx="2323920" cy="2189465"/>
                </a:xfrm>
                <a:prstGeom prst="roundRect">
                  <a:avLst>
                    <a:gd name="adj" fmla="val 11205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88"/>
                  <a:endParaRPr lang="en-US" sz="1467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102"/>
              <p:cNvGrpSpPr/>
              <p:nvPr/>
            </p:nvGrpSpPr>
            <p:grpSpPr>
              <a:xfrm>
                <a:off x="6888114" y="4484959"/>
                <a:ext cx="2182004" cy="1920834"/>
                <a:chOff x="6888932" y="4694230"/>
                <a:chExt cx="2323920" cy="2159295"/>
              </a:xfrm>
            </p:grpSpPr>
            <p:pic>
              <p:nvPicPr>
                <p:cNvPr id="113" name="Picture 11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037043" y="4757256"/>
                  <a:ext cx="850316" cy="877395"/>
                </a:xfrm>
                <a:prstGeom prst="rect">
                  <a:avLst/>
                </a:prstGeom>
              </p:spPr>
            </p:pic>
            <p:pic>
              <p:nvPicPr>
                <p:cNvPr id="114" name="Picture 4" descr="Cell cycle, illustration – Bild kaufen – 13272291 ❘ Science Photo Library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26014" y="4727059"/>
                  <a:ext cx="944925" cy="9377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5" name="Group 114"/>
                <p:cNvGrpSpPr/>
                <p:nvPr/>
              </p:nvGrpSpPr>
              <p:grpSpPr>
                <a:xfrm>
                  <a:off x="7072735" y="5753952"/>
                  <a:ext cx="1931078" cy="615264"/>
                  <a:chOff x="9346276" y="6014479"/>
                  <a:chExt cx="3478633" cy="1013966"/>
                </a:xfrm>
              </p:grpSpPr>
              <p:pic>
                <p:nvPicPr>
                  <p:cNvPr id="118" name="Picture 117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346276" y="6014479"/>
                    <a:ext cx="1189647" cy="1013966"/>
                  </a:xfrm>
                  <a:prstGeom prst="rect">
                    <a:avLst/>
                  </a:prstGeom>
                </p:spPr>
              </p:pic>
              <p:pic>
                <p:nvPicPr>
                  <p:cNvPr id="119" name="Picture 118"/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1597212" y="6028505"/>
                    <a:ext cx="1227697" cy="950990"/>
                  </a:xfrm>
                  <a:prstGeom prst="rect">
                    <a:avLst/>
                  </a:prstGeom>
                </p:spPr>
              </p:pic>
              <p:sp>
                <p:nvSpPr>
                  <p:cNvPr id="120" name="Right Arrow 119"/>
                  <p:cNvSpPr/>
                  <p:nvPr/>
                </p:nvSpPr>
                <p:spPr>
                  <a:xfrm>
                    <a:off x="10789624" y="6447089"/>
                    <a:ext cx="672174" cy="181184"/>
                  </a:xfrm>
                  <a:prstGeom prst="rightArrow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3788"/>
                    <a:endParaRPr lang="en-US" sz="1467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16" name="Rounded Rectangle 115"/>
                <p:cNvSpPr/>
                <p:nvPr/>
              </p:nvSpPr>
              <p:spPr>
                <a:xfrm>
                  <a:off x="6888932" y="4694230"/>
                  <a:ext cx="2323920" cy="2101206"/>
                </a:xfrm>
                <a:prstGeom prst="roundRect">
                  <a:avLst>
                    <a:gd name="adj" fmla="val 11205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88"/>
                  <a:endParaRPr lang="en-US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TextBox 116"/>
                <p:cNvSpPr txBox="1"/>
                <p:nvPr/>
              </p:nvSpPr>
              <p:spPr>
                <a:xfrm>
                  <a:off x="6963661" y="6488516"/>
                  <a:ext cx="1995730" cy="3650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3788"/>
                  <a:r>
                    <a:rPr lang="vi-VN" sz="1067" b="1" dirty="0">
                      <a:solidFill>
                        <a:srgbClr val="ED7D31">
                          <a:lumMod val="75000"/>
                        </a:srgbClr>
                      </a:solidFill>
                      <a:cs typeface="Arial" panose="020B0604020202020204" pitchFamily="34" charset="0"/>
                    </a:rPr>
                    <a:t>Propose</a:t>
                  </a:r>
                  <a:r>
                    <a:rPr lang="en-US" sz="1067" b="1" dirty="0">
                      <a:solidFill>
                        <a:srgbClr val="ED7D31">
                          <a:lumMod val="75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mechanism</a:t>
                  </a:r>
                </a:p>
              </p:txBody>
            </p:sp>
          </p:grpSp>
          <p:sp>
            <p:nvSpPr>
              <p:cNvPr id="104" name="Down Arrow 103"/>
              <p:cNvSpPr/>
              <p:nvPr/>
            </p:nvSpPr>
            <p:spPr>
              <a:xfrm>
                <a:off x="7850145" y="4055154"/>
                <a:ext cx="318750" cy="379940"/>
              </a:xfrm>
              <a:prstGeom prst="down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88"/>
                <a:endParaRPr lang="en-US" sz="1467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Down Arrow 104"/>
              <p:cNvSpPr/>
              <p:nvPr/>
            </p:nvSpPr>
            <p:spPr>
              <a:xfrm>
                <a:off x="7850145" y="6418905"/>
                <a:ext cx="318750" cy="379940"/>
              </a:xfrm>
              <a:prstGeom prst="down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88"/>
                <a:endParaRPr lang="en-US" sz="1467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6" name="Group 105"/>
              <p:cNvGrpSpPr/>
              <p:nvPr/>
            </p:nvGrpSpPr>
            <p:grpSpPr>
              <a:xfrm>
                <a:off x="6888125" y="6813310"/>
                <a:ext cx="2182007" cy="1915971"/>
                <a:chOff x="6888125" y="6813310"/>
                <a:chExt cx="2182007" cy="1915971"/>
              </a:xfrm>
            </p:grpSpPr>
            <p:sp>
              <p:nvSpPr>
                <p:cNvPr id="107" name="Rounded Rectangle 106"/>
                <p:cNvSpPr/>
                <p:nvPr/>
              </p:nvSpPr>
              <p:spPr>
                <a:xfrm>
                  <a:off x="6888125" y="6813310"/>
                  <a:ext cx="2182007" cy="1851809"/>
                </a:xfrm>
                <a:prstGeom prst="roundRect">
                  <a:avLst>
                    <a:gd name="adj" fmla="val 11205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88"/>
                  <a:endParaRPr lang="en-US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TextBox 107"/>
                <p:cNvSpPr txBox="1"/>
                <p:nvPr/>
              </p:nvSpPr>
              <p:spPr>
                <a:xfrm>
                  <a:off x="7441266" y="8404581"/>
                  <a:ext cx="1033075" cy="3247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3788"/>
                  <a:r>
                    <a:rPr lang="en-US" sz="1067" b="1" dirty="0">
                      <a:solidFill>
                        <a:srgbClr val="ED7D31">
                          <a:lumMod val="75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Validation</a:t>
                  </a:r>
                </a:p>
              </p:txBody>
            </p:sp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10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32911" y="6929579"/>
                  <a:ext cx="797365" cy="634480"/>
                </a:xfrm>
                <a:prstGeom prst="rect">
                  <a:avLst/>
                </a:prstGeom>
                <a:ln w="6350">
                  <a:solidFill>
                    <a:sysClr val="windowText" lastClr="000000"/>
                  </a:solidFill>
                </a:ln>
              </p:spPr>
            </p:pic>
            <p:pic>
              <p:nvPicPr>
                <p:cNvPr id="110" name="Picture 109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960488" y="6884470"/>
                  <a:ext cx="990386" cy="663045"/>
                </a:xfrm>
                <a:prstGeom prst="rect">
                  <a:avLst/>
                </a:prstGeom>
              </p:spPr>
            </p:pic>
            <p:pic>
              <p:nvPicPr>
                <p:cNvPr id="111" name="Picture 110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17561" y="7713042"/>
                  <a:ext cx="817650" cy="663011"/>
                </a:xfrm>
                <a:prstGeom prst="rect">
                  <a:avLst/>
                </a:prstGeom>
              </p:spPr>
            </p:pic>
            <p:pic>
              <p:nvPicPr>
                <p:cNvPr id="112" name="Picture 111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81399" y="7639344"/>
                  <a:ext cx="916854" cy="793172"/>
                </a:xfrm>
                <a:prstGeom prst="rect">
                  <a:avLst/>
                </a:prstGeom>
              </p:spPr>
            </p:pic>
          </p:grpSp>
        </p:grpSp>
        <p:sp>
          <p:nvSpPr>
            <p:cNvPr id="99" name="Oval 98"/>
            <p:cNvSpPr/>
            <p:nvPr/>
          </p:nvSpPr>
          <p:spPr>
            <a:xfrm>
              <a:off x="10125651" y="475186"/>
              <a:ext cx="329546" cy="3349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r>
                <a:rPr lang="en-US" sz="2400" b="1" dirty="0">
                  <a:solidFill>
                    <a:srgbClr val="002060"/>
                  </a:solidFill>
                </a:rPr>
                <a:t>4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823503" y="915511"/>
            <a:ext cx="7865723" cy="4077814"/>
            <a:chOff x="2823489" y="915505"/>
            <a:chExt cx="7865717" cy="4077811"/>
          </a:xfrm>
        </p:grpSpPr>
        <p:grpSp>
          <p:nvGrpSpPr>
            <p:cNvPr id="3" name="Group 2"/>
            <p:cNvGrpSpPr/>
            <p:nvPr/>
          </p:nvGrpSpPr>
          <p:grpSpPr>
            <a:xfrm>
              <a:off x="3450774" y="915505"/>
              <a:ext cx="7238432" cy="1360510"/>
              <a:chOff x="2838032" y="905207"/>
              <a:chExt cx="7238432" cy="1360510"/>
            </a:xfrm>
          </p:grpSpPr>
          <p:grpSp>
            <p:nvGrpSpPr>
              <p:cNvPr id="126" name="Group 125"/>
              <p:cNvGrpSpPr/>
              <p:nvPr/>
            </p:nvGrpSpPr>
            <p:grpSpPr>
              <a:xfrm>
                <a:off x="3494190" y="905207"/>
                <a:ext cx="6582274" cy="1360510"/>
                <a:chOff x="475661" y="908905"/>
                <a:chExt cx="7067995" cy="1447579"/>
              </a:xfrm>
            </p:grpSpPr>
            <p:sp>
              <p:nvSpPr>
                <p:cNvPr id="127" name="TextBox 126"/>
                <p:cNvSpPr txBox="1"/>
                <p:nvPr/>
              </p:nvSpPr>
              <p:spPr>
                <a:xfrm>
                  <a:off x="1262838" y="908905"/>
                  <a:ext cx="804187" cy="3384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3788"/>
                  <a:r>
                    <a:rPr lang="en-US" sz="1467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DMSO</a:t>
                  </a:r>
                </a:p>
              </p:txBody>
            </p:sp>
            <p:sp>
              <p:nvSpPr>
                <p:cNvPr id="128" name="TextBox 127"/>
                <p:cNvSpPr txBox="1"/>
                <p:nvPr/>
              </p:nvSpPr>
              <p:spPr>
                <a:xfrm>
                  <a:off x="2687832" y="908905"/>
                  <a:ext cx="1504753" cy="3384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3788"/>
                  <a:r>
                    <a:rPr lang="en-US" sz="1467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COH29-14 µM</a:t>
                  </a:r>
                </a:p>
              </p:txBody>
            </p:sp>
            <p:sp>
              <p:nvSpPr>
                <p:cNvPr id="129" name="TextBox 128"/>
                <p:cNvSpPr txBox="1"/>
                <p:nvPr/>
              </p:nvSpPr>
              <p:spPr>
                <a:xfrm>
                  <a:off x="4441782" y="908905"/>
                  <a:ext cx="1504753" cy="3384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3788"/>
                  <a:r>
                    <a:rPr lang="en-US" sz="1467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COH29-25 µM</a:t>
                  </a:r>
                </a:p>
              </p:txBody>
            </p:sp>
            <p:sp>
              <p:nvSpPr>
                <p:cNvPr id="130" name="TextBox 129"/>
                <p:cNvSpPr txBox="1"/>
                <p:nvPr/>
              </p:nvSpPr>
              <p:spPr>
                <a:xfrm>
                  <a:off x="6038903" y="908905"/>
                  <a:ext cx="1504753" cy="3384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3788"/>
                  <a:r>
                    <a:rPr lang="en-US" sz="1467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COH29-50 µM</a:t>
                  </a:r>
                </a:p>
              </p:txBody>
            </p:sp>
            <p:pic>
              <p:nvPicPr>
                <p:cNvPr id="131" name="Picture 130"/>
                <p:cNvPicPr preferRelativeResize="0">
                  <a:picLocks/>
                </p:cNvPicPr>
                <p:nvPr/>
              </p:nvPicPr>
              <p:blipFill>
                <a:blip r:embed="rId1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2353" y="1217640"/>
                  <a:ext cx="1578235" cy="113878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32" name="Picture 131"/>
                <p:cNvPicPr preferRelativeResize="0">
                  <a:picLocks/>
                </p:cNvPicPr>
                <p:nvPr/>
              </p:nvPicPr>
              <p:blipFill>
                <a:blip r:embed="rId1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1704" y="1217698"/>
                  <a:ext cx="1578235" cy="113878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33" name="Picture 132"/>
                <p:cNvPicPr preferRelativeResize="0">
                  <a:picLocks/>
                </p:cNvPicPr>
                <p:nvPr/>
              </p:nvPicPr>
              <p:blipFill>
                <a:blip r:embed="rId1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3369" y="1217698"/>
                  <a:ext cx="1578235" cy="113878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34" name="Picture 133"/>
                <p:cNvPicPr preferRelativeResize="0">
                  <a:picLocks/>
                </p:cNvPicPr>
                <p:nvPr/>
              </p:nvPicPr>
              <p:blipFill rotWithShape="1">
                <a:blip r:embed="rId1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801643" y="1217698"/>
                  <a:ext cx="1578235" cy="113878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135" name="TextBox 134"/>
                <p:cNvSpPr txBox="1"/>
                <p:nvPr/>
              </p:nvSpPr>
              <p:spPr>
                <a:xfrm rot="16200000">
                  <a:off x="117058" y="1440566"/>
                  <a:ext cx="1058779" cy="3415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3788"/>
                  <a:r>
                    <a:rPr lang="en-US" sz="1467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Re1P6</a:t>
                  </a:r>
                </a:p>
              </p:txBody>
            </p:sp>
          </p:grpSp>
          <p:sp>
            <p:nvSpPr>
              <p:cNvPr id="136" name="TextBox 135"/>
              <p:cNvSpPr txBox="1"/>
              <p:nvPr/>
            </p:nvSpPr>
            <p:spPr>
              <a:xfrm>
                <a:off x="2838032" y="986164"/>
                <a:ext cx="320922" cy="3181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788"/>
                <a:r>
                  <a:rPr lang="en-US" sz="1467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137" name="TextBox 136"/>
            <p:cNvSpPr txBox="1"/>
            <p:nvPr/>
          </p:nvSpPr>
          <p:spPr>
            <a:xfrm>
              <a:off x="2835981" y="2586076"/>
              <a:ext cx="320922" cy="3181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3788"/>
              <a:r>
                <a:rPr lang="en-US" sz="1467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823489" y="4607564"/>
              <a:ext cx="320922" cy="3181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3788"/>
              <a:r>
                <a:rPr lang="en-US" sz="1467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9095427" y="2574633"/>
              <a:ext cx="320922" cy="3181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3788"/>
              <a:r>
                <a:rPr lang="en-US" sz="1467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8938169" y="4675216"/>
              <a:ext cx="309700" cy="3181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3788"/>
              <a:r>
                <a:rPr lang="en-US" sz="1467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94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22856" y="6554584"/>
            <a:ext cx="3145144" cy="276997"/>
          </a:xfrm>
          <a:prstGeom prst="rect">
            <a:avLst/>
          </a:prstGeom>
        </p:spPr>
        <p:txBody>
          <a:bodyPr wrap="square" lIns="91388" tIns="45719" rIns="91388" bIns="45719">
            <a:spAutoFit/>
          </a:bodyPr>
          <a:lstStyle/>
          <a:p>
            <a:pPr defTabSz="913788"/>
            <a:r>
              <a:rPr lang="fr-FR" altLang="zh-TW" sz="1200" dirty="0">
                <a:solidFill>
                  <a:prstClr val="black"/>
                </a:solidFill>
              </a:rPr>
              <a:t>Giang et al. </a:t>
            </a:r>
            <a:r>
              <a:rPr lang="fr-FR" altLang="zh-TW" sz="1200" i="1" dirty="0">
                <a:solidFill>
                  <a:prstClr val="black"/>
                </a:solidFill>
              </a:rPr>
              <a:t>J Exp Clin Cancer Res</a:t>
            </a:r>
            <a:r>
              <a:rPr lang="fr-FR" altLang="zh-TW" sz="1200" dirty="0">
                <a:solidFill>
                  <a:prstClr val="black"/>
                </a:solidFill>
              </a:rPr>
              <a:t> (2023) 42:346</a:t>
            </a:r>
            <a:endParaRPr lang="zh-TW" altLang="en-US" sz="1200" dirty="0">
              <a:solidFill>
                <a:prstClr val="black"/>
              </a:solidFill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7D16E-1BE4-4ED0-A269-307B9D14B6A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6645" y="18971"/>
            <a:ext cx="11911263" cy="849493"/>
            <a:chOff x="85345" y="14394"/>
            <a:chExt cx="11136837" cy="889823"/>
          </a:xfrm>
        </p:grpSpPr>
        <p:sp>
          <p:nvSpPr>
            <p:cNvPr id="15" name="Rounded Rectangle 14"/>
            <p:cNvSpPr/>
            <p:nvPr/>
          </p:nvSpPr>
          <p:spPr>
            <a:xfrm>
              <a:off x="147782" y="110706"/>
              <a:ext cx="11074399" cy="79351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5345" y="14394"/>
              <a:ext cx="11136837" cy="773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88">
                <a:lnSpc>
                  <a:spcPct val="15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prstClr val="white"/>
                  </a:solidFill>
                  <a:ea typeface="DengXian Light" panose="02010600030101010101" pitchFamily="2" charset="-122"/>
                  <a:cs typeface="Calibri" panose="020F0502020204030204" pitchFamily="34" charset="0"/>
                </a:rPr>
                <a:t>RRM2 inhibition alters the pro-apoptotic and anti-apoptotic signaling pathway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16958" y="1031138"/>
            <a:ext cx="2006067" cy="5661795"/>
            <a:chOff x="10125651" y="475186"/>
            <a:chExt cx="1856808" cy="5374444"/>
          </a:xfrm>
        </p:grpSpPr>
        <p:grpSp>
          <p:nvGrpSpPr>
            <p:cNvPr id="18" name="Group 17"/>
            <p:cNvGrpSpPr/>
            <p:nvPr/>
          </p:nvGrpSpPr>
          <p:grpSpPr>
            <a:xfrm>
              <a:off x="10239577" y="567903"/>
              <a:ext cx="1742882" cy="5281727"/>
              <a:chOff x="6809567" y="1728283"/>
              <a:chExt cx="2323842" cy="7042302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6809567" y="1749050"/>
                <a:ext cx="2323842" cy="7021535"/>
              </a:xfrm>
              <a:prstGeom prst="roundRect">
                <a:avLst>
                  <a:gd name="adj" fmla="val 6854"/>
                </a:avLst>
              </a:prstGeom>
              <a:solidFill>
                <a:schemeClr val="bg1"/>
              </a:solidFill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88"/>
                <a:endParaRPr lang="en-US" sz="1467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325982" y="1728283"/>
                <a:ext cx="1260579" cy="3505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788"/>
                <a:r>
                  <a:rPr lang="en-US" sz="1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Mechanism</a:t>
                </a: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6906445" y="2063849"/>
                <a:ext cx="2163687" cy="1986651"/>
                <a:chOff x="6906445" y="2063849"/>
                <a:chExt cx="2323920" cy="2240452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lum bright="-20000" contrast="4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647"/>
                <a:stretch/>
              </p:blipFill>
              <p:spPr>
                <a:xfrm>
                  <a:off x="7079244" y="2159435"/>
                  <a:ext cx="2044407" cy="1006178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2" name="Picture 41"/>
                <p:cNvPicPr>
                  <a:picLocks/>
                </p:cNvPicPr>
                <p:nvPr/>
              </p:nvPicPr>
              <p:blipFill rotWithShape="1">
                <a:blip r:embed="rId3"/>
                <a:srcRect t="1" b="35256"/>
                <a:stretch/>
              </p:blipFill>
              <p:spPr>
                <a:xfrm>
                  <a:off x="6985357" y="3197881"/>
                  <a:ext cx="992300" cy="715794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104222" y="3217800"/>
                  <a:ext cx="1019430" cy="703747"/>
                </a:xfrm>
                <a:prstGeom prst="rect">
                  <a:avLst/>
                </a:prstGeom>
              </p:spPr>
            </p:pic>
            <p:sp>
              <p:nvSpPr>
                <p:cNvPr id="44" name="TextBox 43"/>
                <p:cNvSpPr txBox="1"/>
                <p:nvPr/>
              </p:nvSpPr>
              <p:spPr>
                <a:xfrm>
                  <a:off x="7281080" y="3938120"/>
                  <a:ext cx="1511169" cy="3661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3788"/>
                  <a:r>
                    <a:rPr lang="en-US" sz="1067" b="1" dirty="0">
                      <a:solidFill>
                        <a:srgbClr val="ED7D31">
                          <a:lumMod val="75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Bioinformatics</a:t>
                  </a:r>
                </a:p>
              </p:txBody>
            </p:sp>
            <p:sp>
              <p:nvSpPr>
                <p:cNvPr id="45" name="Rounded Rectangle 44"/>
                <p:cNvSpPr/>
                <p:nvPr/>
              </p:nvSpPr>
              <p:spPr>
                <a:xfrm>
                  <a:off x="6906445" y="2063849"/>
                  <a:ext cx="2323920" cy="2189465"/>
                </a:xfrm>
                <a:prstGeom prst="roundRect">
                  <a:avLst>
                    <a:gd name="adj" fmla="val 11205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88"/>
                  <a:endParaRPr lang="en-US" sz="1467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6888114" y="4484959"/>
                <a:ext cx="2182004" cy="1920834"/>
                <a:chOff x="6888932" y="4694230"/>
                <a:chExt cx="2323920" cy="2159295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037043" y="4757256"/>
                  <a:ext cx="850316" cy="877395"/>
                </a:xfrm>
                <a:prstGeom prst="rect">
                  <a:avLst/>
                </a:prstGeom>
              </p:spPr>
            </p:pic>
            <p:pic>
              <p:nvPicPr>
                <p:cNvPr id="34" name="Picture 4" descr="Cell cycle, illustration – Bild kaufen – 13272291 ❘ Science Photo Library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26014" y="4727059"/>
                  <a:ext cx="944925" cy="9377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35" name="Group 34"/>
                <p:cNvGrpSpPr/>
                <p:nvPr/>
              </p:nvGrpSpPr>
              <p:grpSpPr>
                <a:xfrm>
                  <a:off x="7072735" y="5753952"/>
                  <a:ext cx="1931078" cy="615264"/>
                  <a:chOff x="9346276" y="6014479"/>
                  <a:chExt cx="3478633" cy="1013966"/>
                </a:xfrm>
              </p:grpSpPr>
              <p:pic>
                <p:nvPicPr>
                  <p:cNvPr id="38" name="Picture 37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346276" y="6014479"/>
                    <a:ext cx="1189647" cy="1013966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1597212" y="6028505"/>
                    <a:ext cx="1227697" cy="950990"/>
                  </a:xfrm>
                  <a:prstGeom prst="rect">
                    <a:avLst/>
                  </a:prstGeom>
                </p:spPr>
              </p:pic>
              <p:sp>
                <p:nvSpPr>
                  <p:cNvPr id="40" name="Right Arrow 39"/>
                  <p:cNvSpPr/>
                  <p:nvPr/>
                </p:nvSpPr>
                <p:spPr>
                  <a:xfrm>
                    <a:off x="10789624" y="6447089"/>
                    <a:ext cx="672174" cy="181184"/>
                  </a:xfrm>
                  <a:prstGeom prst="rightArrow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3788"/>
                    <a:endParaRPr lang="en-US" sz="1467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36" name="Rounded Rectangle 35"/>
                <p:cNvSpPr/>
                <p:nvPr/>
              </p:nvSpPr>
              <p:spPr>
                <a:xfrm>
                  <a:off x="6888932" y="4694230"/>
                  <a:ext cx="2323920" cy="2101206"/>
                </a:xfrm>
                <a:prstGeom prst="roundRect">
                  <a:avLst>
                    <a:gd name="adj" fmla="val 11205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88"/>
                  <a:endParaRPr lang="en-US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6963661" y="6488516"/>
                  <a:ext cx="1995730" cy="3650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3788"/>
                  <a:r>
                    <a:rPr lang="vi-VN" sz="1067" b="1" dirty="0">
                      <a:solidFill>
                        <a:srgbClr val="ED7D31">
                          <a:lumMod val="75000"/>
                        </a:srgbClr>
                      </a:solidFill>
                      <a:cs typeface="Arial" panose="020B0604020202020204" pitchFamily="34" charset="0"/>
                    </a:rPr>
                    <a:t>Propose</a:t>
                  </a:r>
                  <a:r>
                    <a:rPr lang="en-US" sz="1067" b="1" dirty="0">
                      <a:solidFill>
                        <a:srgbClr val="ED7D31">
                          <a:lumMod val="75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mechanism</a:t>
                  </a:r>
                </a:p>
              </p:txBody>
            </p:sp>
          </p:grpSp>
          <p:sp>
            <p:nvSpPr>
              <p:cNvPr id="24" name="Down Arrow 23"/>
              <p:cNvSpPr/>
              <p:nvPr/>
            </p:nvSpPr>
            <p:spPr>
              <a:xfrm>
                <a:off x="7850145" y="4055154"/>
                <a:ext cx="318750" cy="379940"/>
              </a:xfrm>
              <a:prstGeom prst="down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88"/>
                <a:endParaRPr lang="en-US" sz="1467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Down Arrow 24"/>
              <p:cNvSpPr/>
              <p:nvPr/>
            </p:nvSpPr>
            <p:spPr>
              <a:xfrm>
                <a:off x="7850145" y="6418905"/>
                <a:ext cx="318750" cy="379940"/>
              </a:xfrm>
              <a:prstGeom prst="down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88"/>
                <a:endParaRPr lang="en-US" sz="1467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6888125" y="6813310"/>
                <a:ext cx="2182007" cy="1915971"/>
                <a:chOff x="6888125" y="6813310"/>
                <a:chExt cx="2182007" cy="1915971"/>
              </a:xfrm>
            </p:grpSpPr>
            <p:sp>
              <p:nvSpPr>
                <p:cNvPr id="27" name="Rounded Rectangle 26"/>
                <p:cNvSpPr/>
                <p:nvPr/>
              </p:nvSpPr>
              <p:spPr>
                <a:xfrm>
                  <a:off x="6888125" y="6813310"/>
                  <a:ext cx="2182007" cy="1851809"/>
                </a:xfrm>
                <a:prstGeom prst="roundRect">
                  <a:avLst>
                    <a:gd name="adj" fmla="val 11205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88"/>
                  <a:endParaRPr lang="en-US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7441266" y="8404581"/>
                  <a:ext cx="1033075" cy="3247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3788"/>
                  <a:r>
                    <a:rPr lang="en-US" sz="1067" b="1" dirty="0">
                      <a:solidFill>
                        <a:srgbClr val="ED7D31">
                          <a:lumMod val="75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Validation</a:t>
                  </a:r>
                </a:p>
              </p:txBody>
            </p:sp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9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32911" y="6929579"/>
                  <a:ext cx="797365" cy="634480"/>
                </a:xfrm>
                <a:prstGeom prst="rect">
                  <a:avLst/>
                </a:prstGeom>
                <a:ln w="6350">
                  <a:solidFill>
                    <a:sysClr val="windowText" lastClr="000000"/>
                  </a:solidFill>
                </a:ln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960488" y="6884470"/>
                  <a:ext cx="990386" cy="663045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17561" y="7713042"/>
                  <a:ext cx="817650" cy="663011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81399" y="7639344"/>
                  <a:ext cx="916854" cy="793172"/>
                </a:xfrm>
                <a:prstGeom prst="rect">
                  <a:avLst/>
                </a:prstGeom>
              </p:spPr>
            </p:pic>
          </p:grpSp>
        </p:grpSp>
        <p:sp>
          <p:nvSpPr>
            <p:cNvPr id="19" name="Oval 18"/>
            <p:cNvSpPr/>
            <p:nvPr/>
          </p:nvSpPr>
          <p:spPr>
            <a:xfrm>
              <a:off x="10125651" y="475186"/>
              <a:ext cx="329546" cy="3349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r>
                <a:rPr lang="en-US" sz="2400" b="1" dirty="0">
                  <a:solidFill>
                    <a:srgbClr val="002060"/>
                  </a:solidFill>
                </a:rPr>
                <a:t>4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05657" y="1207637"/>
            <a:ext cx="9352451" cy="454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5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22856" y="6554584"/>
            <a:ext cx="3145144" cy="276997"/>
          </a:xfrm>
          <a:prstGeom prst="rect">
            <a:avLst/>
          </a:prstGeom>
        </p:spPr>
        <p:txBody>
          <a:bodyPr wrap="square" lIns="91388" tIns="45719" rIns="91388" bIns="45719">
            <a:spAutoFit/>
          </a:bodyPr>
          <a:lstStyle/>
          <a:p>
            <a:pPr defTabSz="913788"/>
            <a:r>
              <a:rPr lang="fr-FR" altLang="zh-TW" sz="1200" dirty="0">
                <a:solidFill>
                  <a:prstClr val="black"/>
                </a:solidFill>
              </a:rPr>
              <a:t>Giang et al. </a:t>
            </a:r>
            <a:r>
              <a:rPr lang="fr-FR" altLang="zh-TW" sz="1200" i="1" dirty="0">
                <a:solidFill>
                  <a:prstClr val="black"/>
                </a:solidFill>
              </a:rPr>
              <a:t>J Exp Clin Cancer Res</a:t>
            </a:r>
            <a:r>
              <a:rPr lang="fr-FR" altLang="zh-TW" sz="1200" dirty="0">
                <a:solidFill>
                  <a:prstClr val="black"/>
                </a:solidFill>
              </a:rPr>
              <a:t> (2023) 42:346</a:t>
            </a:r>
            <a:endParaRPr lang="zh-TW" altLang="en-US" sz="1200" dirty="0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557" y="1194367"/>
            <a:ext cx="9068499" cy="3905687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7D16E-1BE4-4ED0-A269-307B9D14B6A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1661" y="100121"/>
            <a:ext cx="11679811" cy="954107"/>
            <a:chOff x="85345" y="7656"/>
            <a:chExt cx="11136837" cy="1161141"/>
          </a:xfrm>
        </p:grpSpPr>
        <p:sp>
          <p:nvSpPr>
            <p:cNvPr id="10" name="Rounded Rectangle 9"/>
            <p:cNvSpPr/>
            <p:nvPr/>
          </p:nvSpPr>
          <p:spPr>
            <a:xfrm>
              <a:off x="147783" y="7656"/>
              <a:ext cx="11074399" cy="112864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5345" y="7656"/>
              <a:ext cx="11136837" cy="1161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88">
                <a:spcBef>
                  <a:spcPts val="600"/>
                </a:spcBef>
              </a:pPr>
              <a:r>
                <a:rPr lang="en-US" sz="2800" b="1" dirty="0">
                  <a:solidFill>
                    <a:prstClr val="white"/>
                  </a:solidFill>
                  <a:ea typeface="DengXian Light" panose="02010600030101010101" pitchFamily="2" charset="-122"/>
                  <a:cs typeface="Calibri" panose="020F0502020204030204" pitchFamily="34" charset="0"/>
                </a:rPr>
                <a:t>Proposed mechanisms of RRM2 inhibition by COH29 in ATRT cells via DNA damage induction and apoptosis activation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23201" y="5320727"/>
            <a:ext cx="11236751" cy="913197"/>
          </a:xfrm>
          <a:prstGeom prst="rect">
            <a:avLst/>
          </a:prstGeom>
        </p:spPr>
        <p:txBody>
          <a:bodyPr wrap="square" lIns="91388" tIns="45719" rIns="91388" bIns="45719">
            <a:spAutoFit/>
          </a:bodyPr>
          <a:lstStyle/>
          <a:p>
            <a:pPr marL="456879" indent="-456879" algn="ctr" defTabSz="9137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667" b="1" dirty="0">
                <a:solidFill>
                  <a:srgbClr val="C00000"/>
                </a:solidFill>
              </a:rPr>
              <a:t>By targeting RRM2, COH29 is proposed as a promising candidate for the development of novel therapeutic strategies aimed at combating ATRT</a:t>
            </a:r>
          </a:p>
        </p:txBody>
      </p:sp>
    </p:spTree>
    <p:extLst>
      <p:ext uri="{BB962C8B-B14F-4D97-AF65-F5344CB8AC3E}">
        <p14:creationId xmlns:p14="http://schemas.microsoft.com/office/powerpoint/2010/main" val="151679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5" y="1304249"/>
            <a:ext cx="12169179" cy="5492487"/>
          </a:xfrm>
          <a:prstGeom prst="rect">
            <a:avLst/>
          </a:prstGeom>
          <a:effectLst>
            <a:reflection endPos="0" dist="50800" dir="5400000" sy="-100000" algn="bl" rotWithShape="0"/>
            <a:softEdge rad="9017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37210" y="6485152"/>
            <a:ext cx="555057" cy="365125"/>
          </a:xfrm>
        </p:spPr>
        <p:txBody>
          <a:bodyPr/>
          <a:lstStyle/>
          <a:p>
            <a:fld id="{0D1500BF-2AFE-4E55-8F73-179FE53F00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2810"/>
            <a:ext cx="12192000" cy="11820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r>
              <a:rPr lang="en-US" sz="5467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THANK YOU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25" y="1508820"/>
            <a:ext cx="6004351" cy="33767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softEdge rad="9906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59"/>
          <a:stretch/>
        </p:blipFill>
        <p:spPr>
          <a:xfrm>
            <a:off x="4186827" y="4668305"/>
            <a:ext cx="3569684" cy="2115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959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507" y="1371476"/>
            <a:ext cx="12192000" cy="547902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56000">
                <a:srgbClr val="EFF5FB"/>
              </a:gs>
              <a:gs pos="100000">
                <a:schemeClr val="bg1"/>
              </a:gs>
              <a:gs pos="20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en-US" sz="1867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0397" y="3104984"/>
            <a:ext cx="11350289" cy="1036307"/>
          </a:xfrm>
          <a:prstGeom prst="rect">
            <a:avLst/>
          </a:prstGeom>
        </p:spPr>
        <p:txBody>
          <a:bodyPr wrap="square" lIns="91388" tIns="45719" rIns="91388" bIns="45719">
            <a:spAutoFit/>
          </a:bodyPr>
          <a:lstStyle/>
          <a:p>
            <a:pPr algn="ctr" defTabSz="913788"/>
            <a:r>
              <a:rPr lang="en-US" sz="3067" b="1" dirty="0">
                <a:solidFill>
                  <a:srgbClr val="ED7D31">
                    <a:lumMod val="75000"/>
                  </a:srgbClr>
                </a:solidFill>
              </a:rPr>
              <a:t>Targeting of RRM2 suppresses DNA damage response </a:t>
            </a:r>
          </a:p>
          <a:p>
            <a:pPr algn="ctr" defTabSz="913788"/>
            <a:r>
              <a:rPr lang="en-US" sz="3067" b="1" dirty="0">
                <a:solidFill>
                  <a:srgbClr val="ED7D31">
                    <a:lumMod val="75000"/>
                  </a:srgbClr>
                </a:solidFill>
              </a:rPr>
              <a:t>and activates apoptosis in atypical </a:t>
            </a:r>
            <a:r>
              <a:rPr lang="en-US" sz="3067" b="1" dirty="0" err="1">
                <a:solidFill>
                  <a:srgbClr val="ED7D31">
                    <a:lumMod val="75000"/>
                  </a:srgbClr>
                </a:solidFill>
              </a:rPr>
              <a:t>teratoid</a:t>
            </a:r>
            <a:r>
              <a:rPr lang="en-US" sz="3067" b="1" dirty="0">
                <a:solidFill>
                  <a:srgbClr val="ED7D31">
                    <a:lumMod val="75000"/>
                  </a:srgbClr>
                </a:solidFill>
              </a:rPr>
              <a:t> </a:t>
            </a:r>
            <a:r>
              <a:rPr lang="en-US" sz="3067" b="1" dirty="0" err="1">
                <a:solidFill>
                  <a:srgbClr val="ED7D31">
                    <a:lumMod val="75000"/>
                  </a:srgbClr>
                </a:solidFill>
              </a:rPr>
              <a:t>rhabdoid</a:t>
            </a:r>
            <a:r>
              <a:rPr lang="en-US" sz="3067" b="1" dirty="0">
                <a:solidFill>
                  <a:srgbClr val="ED7D31">
                    <a:lumMod val="75000"/>
                  </a:srgbClr>
                </a:solidFill>
              </a:rPr>
              <a:t> tumor</a:t>
            </a:r>
          </a:p>
        </p:txBody>
      </p:sp>
      <p:sp>
        <p:nvSpPr>
          <p:cNvPr id="5" name="Rectangle 4"/>
          <p:cNvSpPr/>
          <p:nvPr/>
        </p:nvSpPr>
        <p:spPr>
          <a:xfrm>
            <a:off x="2563361" y="4425837"/>
            <a:ext cx="7084291" cy="1774971"/>
          </a:xfrm>
          <a:prstGeom prst="rect">
            <a:avLst/>
          </a:prstGeom>
        </p:spPr>
        <p:txBody>
          <a:bodyPr wrap="square" lIns="91388" tIns="45719" rIns="91388" bIns="45719">
            <a:spAutoFit/>
          </a:bodyPr>
          <a:lstStyle/>
          <a:p>
            <a:pPr indent="228456" algn="ctr" defTabSz="913788">
              <a:tabLst>
                <a:tab pos="1967168" algn="l"/>
              </a:tabLs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tudent: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Le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Hien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Giang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（黎賢江）</a:t>
            </a:r>
            <a:endParaRPr lang="en-US" sz="1600" dirty="0">
              <a:solidFill>
                <a:prstClr val="black"/>
              </a:solidFill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indent="228456" algn="ctr" defTabSz="913788">
              <a:tabLst>
                <a:tab pos="1967168" algn="l"/>
              </a:tabLst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Advisor: 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Che-Chang Chang</a:t>
            </a:r>
            <a:r>
              <a:rPr lang="vi-VN" sz="1867" b="1" dirty="0">
                <a:solidFill>
                  <a:prstClr val="black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67" b="1" dirty="0">
                <a:solidFill>
                  <a:prstClr val="black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TW" altLang="en-US" sz="20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張哲菖</a:t>
            </a:r>
            <a:r>
              <a:rPr lang="zh-CN" altLang="en-US" sz="20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）</a:t>
            </a:r>
            <a:endParaRPr lang="en-US" sz="2000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indent="228456" algn="ctr" defTabSz="913788">
              <a:tabLst>
                <a:tab pos="1967168" algn="l"/>
              </a:tabLst>
            </a:pP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indent="228456" algn="ctr" defTabSz="913788">
              <a:tabLst>
                <a:tab pos="1967168" algn="l"/>
              </a:tabLst>
            </a:pPr>
            <a:r>
              <a:rPr lang="en-US" sz="1867" dirty="0">
                <a:solidFill>
                  <a:prstClr val="black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International Ph.D. Program for Translational Science</a:t>
            </a:r>
          </a:p>
          <a:p>
            <a:pPr indent="228456" algn="ctr" defTabSz="913788">
              <a:spcAft>
                <a:spcPts val="600"/>
              </a:spcAft>
              <a:tabLst>
                <a:tab pos="1967168" algn="l"/>
              </a:tabLst>
            </a:pPr>
            <a:r>
              <a:rPr lang="en-US" sz="1867" dirty="0">
                <a:solidFill>
                  <a:prstClr val="black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College of Medical Science and Technology, Taipei Medical University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003417" y="-706332"/>
            <a:ext cx="3042010" cy="461663"/>
          </a:xfrm>
          <a:prstGeom prst="rect">
            <a:avLst/>
          </a:prstGeom>
        </p:spPr>
        <p:txBody>
          <a:bodyPr wrap="none" lIns="91388" tIns="45719" rIns="91388" bIns="45719">
            <a:spAutoFit/>
          </a:bodyPr>
          <a:lstStyle/>
          <a:p>
            <a:pPr indent="228456" algn="ctr" defTabSz="913788">
              <a:spcAft>
                <a:spcPts val="600"/>
              </a:spcAft>
              <a:tabLst>
                <a:tab pos="1967168" algn="l"/>
              </a:tabLst>
            </a:pPr>
            <a:r>
              <a:rPr lang="en-US" sz="2400" b="1" dirty="0">
                <a:solidFill>
                  <a:prstClr val="white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Dissertation defense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3E5C-ED35-43D2-8B35-0D4F8F08C4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567" y="2014865"/>
            <a:ext cx="2905016" cy="83310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0">
                <a:schemeClr val="accent1">
                  <a:tint val="44500"/>
                  <a:satMod val="160000"/>
                </a:schemeClr>
              </a:gs>
              <a:gs pos="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</a:gradFill>
        </p:spPr>
      </p:pic>
      <p:pic>
        <p:nvPicPr>
          <p:cNvPr id="21506" name="Picture 2" descr="中華民國 兒童神經精神科學 勵翔獎 - Young Investigator Award for Pediatric Neuropsychiatric Sci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3" y="150649"/>
            <a:ext cx="11366091" cy="12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43341" y="6471616"/>
            <a:ext cx="1970203" cy="379654"/>
          </a:xfrm>
          <a:prstGeom prst="rect">
            <a:avLst/>
          </a:prstGeom>
          <a:noFill/>
        </p:spPr>
        <p:txBody>
          <a:bodyPr wrap="square" lIns="91388" tIns="45719" rIns="91388" bIns="45719" rtlCol="0">
            <a:spAutoFit/>
          </a:bodyPr>
          <a:lstStyle/>
          <a:p>
            <a:pPr algn="ctr" defTabSz="913788"/>
            <a:r>
              <a:rPr lang="en-US" sz="1867" dirty="0">
                <a:solidFill>
                  <a:prstClr val="black"/>
                </a:solidFill>
              </a:rPr>
              <a:t>October, 2024</a:t>
            </a:r>
          </a:p>
        </p:txBody>
      </p:sp>
    </p:spTree>
    <p:extLst>
      <p:ext uri="{BB962C8B-B14F-4D97-AF65-F5344CB8AC3E}">
        <p14:creationId xmlns:p14="http://schemas.microsoft.com/office/powerpoint/2010/main" val="19011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7033" y="3182558"/>
            <a:ext cx="5907523" cy="3093152"/>
          </a:xfrm>
          <a:prstGeom prst="rect">
            <a:avLst/>
          </a:prstGeom>
        </p:spPr>
        <p:txBody>
          <a:bodyPr wrap="square" lIns="91388" tIns="45719" rIns="91388" bIns="45719">
            <a:spAutoFit/>
          </a:bodyPr>
          <a:lstStyle/>
          <a:p>
            <a:pPr marL="342682" indent="-342682" algn="just" defTabSz="913788">
              <a:spcAft>
                <a:spcPts val="600"/>
              </a:spcAft>
              <a:buFontTx/>
              <a:buChar char="-"/>
            </a:pPr>
            <a:r>
              <a:rPr lang="en-US" sz="2000" dirty="0">
                <a:solidFill>
                  <a:prstClr val="black"/>
                </a:solidFill>
                <a:cs typeface="Calibri" panose="020F0502020204030204" pitchFamily="34" charset="0"/>
              </a:rPr>
              <a:t>A rare, </a:t>
            </a:r>
            <a:r>
              <a:rPr lang="en-US" sz="2000" b="1" dirty="0">
                <a:solidFill>
                  <a:prstClr val="black"/>
                </a:solidFill>
                <a:cs typeface="Calibri" panose="020F0502020204030204" pitchFamily="34" charset="0"/>
              </a:rPr>
              <a:t>malignant </a:t>
            </a:r>
            <a:r>
              <a:rPr lang="en-US" sz="2000" dirty="0">
                <a:solidFill>
                  <a:prstClr val="black"/>
                </a:solidFill>
                <a:cs typeface="Calibri" panose="020F0502020204030204" pitchFamily="34" charset="0"/>
              </a:rPr>
              <a:t>tumor in the CNS (grade IV CNS embryonal tumor, classified by WHO in 2000).</a:t>
            </a:r>
            <a:r>
              <a:rPr lang="en-US" sz="2000" baseline="30000" dirty="0">
                <a:solidFill>
                  <a:prstClr val="black"/>
                </a:solidFill>
                <a:cs typeface="Calibri" panose="020F0502020204030204" pitchFamily="34" charset="0"/>
              </a:rPr>
              <a:t>[1]</a:t>
            </a:r>
          </a:p>
          <a:p>
            <a:pPr marL="342682" indent="-342682" algn="just" defTabSz="913788">
              <a:spcAft>
                <a:spcPts val="600"/>
              </a:spcAft>
              <a:buFontTx/>
              <a:buChar char="-"/>
            </a:pPr>
            <a:r>
              <a:rPr lang="en-US" sz="2000" dirty="0">
                <a:solidFill>
                  <a:prstClr val="black"/>
                </a:solidFill>
                <a:cs typeface="Calibri" panose="020F0502020204030204" pitchFamily="34" charset="0"/>
              </a:rPr>
              <a:t>The most common malignant brain tumor in children &lt; 1 year. </a:t>
            </a:r>
          </a:p>
          <a:p>
            <a:pPr marL="342682" indent="-342682" algn="just" defTabSz="913788">
              <a:spcAft>
                <a:spcPts val="600"/>
              </a:spcAft>
              <a:buFontTx/>
              <a:buChar char="-"/>
            </a:pPr>
            <a:r>
              <a:rPr lang="en-US" sz="2000" dirty="0">
                <a:solidFill>
                  <a:prstClr val="black"/>
                </a:solidFill>
                <a:cs typeface="Calibri" panose="020F0502020204030204" pitchFamily="34" charset="0"/>
              </a:rPr>
              <a:t>Express extraordinarily </a:t>
            </a:r>
            <a:r>
              <a:rPr lang="en-US" sz="2000" b="1" dirty="0">
                <a:solidFill>
                  <a:prstClr val="black"/>
                </a:solidFill>
                <a:cs typeface="Calibri" panose="020F0502020204030204" pitchFamily="34" charset="0"/>
              </a:rPr>
              <a:t>fast-growing </a:t>
            </a:r>
            <a:r>
              <a:rPr lang="en-US" sz="2000" dirty="0">
                <a:solidFill>
                  <a:prstClr val="black"/>
                </a:solidFill>
                <a:cs typeface="Calibri" panose="020F0502020204030204" pitchFamily="34" charset="0"/>
              </a:rPr>
              <a:t>and</a:t>
            </a:r>
            <a:r>
              <a:rPr lang="en-US" sz="2000" b="1" dirty="0">
                <a:solidFill>
                  <a:prstClr val="black"/>
                </a:solidFill>
                <a:cs typeface="Calibri" panose="020F0502020204030204" pitchFamily="34" charset="0"/>
              </a:rPr>
              <a:t> lethal </a:t>
            </a:r>
            <a:r>
              <a:rPr lang="en-US" sz="2000" dirty="0">
                <a:solidFill>
                  <a:prstClr val="black"/>
                </a:solidFill>
                <a:cs typeface="Calibri" panose="020F0502020204030204" pitchFamily="34" charset="0"/>
              </a:rPr>
              <a:t>characteristics. </a:t>
            </a:r>
          </a:p>
          <a:p>
            <a:pPr marL="342682" indent="-342682" algn="just" defTabSz="913788">
              <a:spcAft>
                <a:spcPts val="600"/>
              </a:spcAft>
              <a:buFontTx/>
              <a:buChar char="-"/>
            </a:pPr>
            <a:r>
              <a:rPr lang="en-US" sz="2000" dirty="0">
                <a:solidFill>
                  <a:prstClr val="black"/>
                </a:solidFill>
                <a:cs typeface="Calibri" panose="020F0502020204030204" pitchFamily="34" charset="0"/>
              </a:rPr>
              <a:t>Very poor prognosis,</a:t>
            </a:r>
            <a:r>
              <a:rPr lang="en-US" altLang="zh-TW" sz="2000" dirty="0">
                <a:solidFill>
                  <a:prstClr val="black"/>
                </a:solidFill>
              </a:rPr>
              <a:t> patients usually die between 0.5 and 1 year from diagnosis</a:t>
            </a:r>
            <a:r>
              <a:rPr lang="en-US" sz="2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altLang="zh-TW" sz="2000" dirty="0">
                <a:solidFill>
                  <a:prstClr val="black"/>
                </a:solidFill>
              </a:rPr>
              <a:t>and survival is especially poor (~ 20%) for patients with metastasis</a:t>
            </a:r>
            <a:endParaRPr lang="en-US" sz="20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14447" y="35"/>
            <a:ext cx="7154931" cy="584773"/>
          </a:xfrm>
          <a:prstGeom prst="rect">
            <a:avLst/>
          </a:prstGeom>
        </p:spPr>
        <p:txBody>
          <a:bodyPr wrap="none" lIns="91388" tIns="45719" rIns="91388" bIns="45719">
            <a:spAutoFit/>
          </a:bodyPr>
          <a:lstStyle/>
          <a:p>
            <a:pPr algn="ctr" defTabSz="913788"/>
            <a:r>
              <a:rPr lang="en-US" sz="3200" b="1" dirty="0">
                <a:solidFill>
                  <a:srgbClr val="002060"/>
                </a:solidFill>
              </a:rPr>
              <a:t>Atypical Teratoid Rhabdoid Tumor (ATRT)</a:t>
            </a:r>
          </a:p>
        </p:txBody>
      </p:sp>
      <p:sp>
        <p:nvSpPr>
          <p:cNvPr id="9" name="Rectangle 8"/>
          <p:cNvSpPr/>
          <p:nvPr/>
        </p:nvSpPr>
        <p:spPr>
          <a:xfrm>
            <a:off x="387377" y="6367776"/>
            <a:ext cx="2245081" cy="318098"/>
          </a:xfrm>
          <a:prstGeom prst="rect">
            <a:avLst/>
          </a:prstGeom>
        </p:spPr>
        <p:txBody>
          <a:bodyPr wrap="square" lIns="91388" tIns="45719" rIns="91388" bIns="45719">
            <a:spAutoFit/>
          </a:bodyPr>
          <a:lstStyle/>
          <a:p>
            <a:pPr defTabSz="913788"/>
            <a:r>
              <a:rPr lang="fr-FR" sz="1467" dirty="0">
                <a:solidFill>
                  <a:prstClr val="black"/>
                </a:solidFill>
              </a:rPr>
              <a:t>1. </a:t>
            </a:r>
            <a:r>
              <a:rPr lang="fr-FR" sz="1467" dirty="0" err="1">
                <a:solidFill>
                  <a:prstClr val="black"/>
                </a:solidFill>
              </a:rPr>
              <a:t>Kleihues</a:t>
            </a:r>
            <a:r>
              <a:rPr lang="fr-FR" sz="1467" dirty="0">
                <a:solidFill>
                  <a:prstClr val="black"/>
                </a:solidFill>
              </a:rPr>
              <a:t> et al., 2002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1727-0609-4039-8642-8AA07554F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84187" y="5839844"/>
            <a:ext cx="184626" cy="379654"/>
          </a:xfrm>
          <a:prstGeom prst="rect">
            <a:avLst/>
          </a:prstGeom>
          <a:noFill/>
        </p:spPr>
        <p:txBody>
          <a:bodyPr wrap="none" lIns="91388" tIns="45719" rIns="91388" bIns="45719" rtlCol="0">
            <a:spAutoFit/>
          </a:bodyPr>
          <a:lstStyle/>
          <a:p>
            <a:pPr defTabSz="913788"/>
            <a:endParaRPr lang="en-US" sz="1867" dirty="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65481" y="749587"/>
            <a:ext cx="3314675" cy="2358912"/>
            <a:chOff x="392087" y="916459"/>
            <a:chExt cx="3786445" cy="26336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84" t="17614" r="1070" b="11498"/>
            <a:stretch/>
          </p:blipFill>
          <p:spPr>
            <a:xfrm>
              <a:off x="392087" y="1285136"/>
              <a:ext cx="3786445" cy="226500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839084" y="916459"/>
              <a:ext cx="683680" cy="423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788"/>
              <a:r>
                <a:rPr lang="en-US" sz="1867" b="1" dirty="0">
                  <a:solidFill>
                    <a:srgbClr val="C00000"/>
                  </a:solidFill>
                </a:rPr>
                <a:t>USA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849" y="1079799"/>
            <a:ext cx="4412761" cy="32534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86050" y="710608"/>
            <a:ext cx="885202" cy="379654"/>
          </a:xfrm>
          <a:prstGeom prst="rect">
            <a:avLst/>
          </a:prstGeom>
          <a:noFill/>
        </p:spPr>
        <p:txBody>
          <a:bodyPr wrap="none" lIns="91388" tIns="45719" rIns="91388" bIns="45719" rtlCol="0">
            <a:spAutoFit/>
          </a:bodyPr>
          <a:lstStyle/>
          <a:p>
            <a:pPr defTabSz="913788"/>
            <a:r>
              <a:rPr lang="en-US" sz="1867" b="1" dirty="0">
                <a:solidFill>
                  <a:srgbClr val="C00000"/>
                </a:solidFill>
              </a:rPr>
              <a:t>Taiwan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23589" y="4500200"/>
            <a:ext cx="4813355" cy="666975"/>
          </a:xfrm>
          <a:prstGeom prst="rect">
            <a:avLst/>
          </a:prstGeom>
        </p:spPr>
        <p:txBody>
          <a:bodyPr wrap="square" lIns="91388" tIns="45719" rIns="91388" bIns="45719">
            <a:spAutoFit/>
          </a:bodyPr>
          <a:lstStyle/>
          <a:p>
            <a:pPr algn="just" defTabSz="913788">
              <a:spcBef>
                <a:spcPts val="600"/>
              </a:spcBef>
              <a:spcAft>
                <a:spcPts val="600"/>
              </a:spcAft>
            </a:pPr>
            <a:r>
              <a:rPr lang="en-US" sz="1867" dirty="0">
                <a:solidFill>
                  <a:prstClr val="black"/>
                </a:solidFill>
              </a:rPr>
              <a:t>- Currently, there is still </a:t>
            </a:r>
            <a:r>
              <a:rPr lang="en-US" sz="1867" b="1" dirty="0">
                <a:solidFill>
                  <a:prstClr val="black"/>
                </a:solidFill>
              </a:rPr>
              <a:t>no standardized</a:t>
            </a:r>
            <a:r>
              <a:rPr lang="en-US" sz="1867" dirty="0">
                <a:solidFill>
                  <a:prstClr val="black"/>
                </a:solidFill>
              </a:rPr>
              <a:t> treatment for ATRT.</a:t>
            </a:r>
            <a:r>
              <a:rPr lang="en-US" sz="1867" baseline="30000" dirty="0">
                <a:solidFill>
                  <a:prstClr val="black"/>
                </a:solidFill>
              </a:rPr>
              <a:t>[2]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23654" y="5219517"/>
            <a:ext cx="5129601" cy="1200327"/>
          </a:xfrm>
          <a:prstGeom prst="rect">
            <a:avLst/>
          </a:prstGeom>
        </p:spPr>
        <p:txBody>
          <a:bodyPr wrap="square" lIns="91388" tIns="45719" rIns="91388" bIns="45719">
            <a:spAutoFit/>
          </a:bodyPr>
          <a:lstStyle/>
          <a:p>
            <a:pPr algn="just" defTabSz="913788"/>
            <a:r>
              <a:rPr lang="en-US" sz="2400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The importance and necessity of developing highly efficacious, targeted therapies for this disease.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94169" y="6493027"/>
            <a:ext cx="1522043" cy="276997"/>
          </a:xfrm>
          <a:prstGeom prst="rect">
            <a:avLst/>
          </a:prstGeom>
          <a:noFill/>
        </p:spPr>
        <p:txBody>
          <a:bodyPr wrap="none" lIns="91388" tIns="45719" rIns="91388" bIns="45719" rtlCol="0">
            <a:spAutoFit/>
          </a:bodyPr>
          <a:lstStyle/>
          <a:p>
            <a:pPr defTabSz="913788"/>
            <a:r>
              <a:rPr lang="en-US" sz="1200" dirty="0">
                <a:solidFill>
                  <a:prstClr val="black"/>
                </a:solidFill>
              </a:rPr>
              <a:t>2. Liu, Y.N, et.al, 2022</a:t>
            </a:r>
          </a:p>
        </p:txBody>
      </p:sp>
    </p:spTree>
    <p:extLst>
      <p:ext uri="{BB962C8B-B14F-4D97-AF65-F5344CB8AC3E}">
        <p14:creationId xmlns:p14="http://schemas.microsoft.com/office/powerpoint/2010/main" val="104439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306534" y="0"/>
            <a:ext cx="58854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en-US" sz="1867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01465" y="79912"/>
            <a:ext cx="5765451" cy="1138964"/>
          </a:xfrm>
          <a:prstGeom prst="rect">
            <a:avLst/>
          </a:prstGeom>
          <a:noFill/>
        </p:spPr>
        <p:txBody>
          <a:bodyPr wrap="square" lIns="91388" tIns="45719" rIns="91388" bIns="45719" rtlCol="0">
            <a:spAutoFit/>
          </a:bodyPr>
          <a:lstStyle/>
          <a:p>
            <a:pPr algn="ctr" defTabSz="833862"/>
            <a:r>
              <a:rPr lang="en-US" altLang="zh-TW" sz="2267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Differential expression analysis of potential therapeutic targets in established ATRT patients, PDX mouse tissues and cell lines</a:t>
            </a: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7D16E-1BE4-4ED0-A269-307B9D14B6A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0348" y="3236053"/>
            <a:ext cx="5891933" cy="2999423"/>
            <a:chOff x="417425" y="3645380"/>
            <a:chExt cx="5891933" cy="2999423"/>
          </a:xfrm>
        </p:grpSpPr>
        <p:grpSp>
          <p:nvGrpSpPr>
            <p:cNvPr id="3" name="Group 2"/>
            <p:cNvGrpSpPr/>
            <p:nvPr/>
          </p:nvGrpSpPr>
          <p:grpSpPr>
            <a:xfrm>
              <a:off x="417425" y="3645380"/>
              <a:ext cx="2597652" cy="2895476"/>
              <a:chOff x="1597276" y="3597694"/>
              <a:chExt cx="2597652" cy="2895476"/>
            </a:xfrm>
          </p:grpSpPr>
          <p:pic>
            <p:nvPicPr>
              <p:cNvPr id="6" name="圖片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51516" y="3883160"/>
                <a:ext cx="2243412" cy="2610010"/>
              </a:xfrm>
              <a:prstGeom prst="rect">
                <a:avLst/>
              </a:prstGeom>
            </p:spPr>
          </p:pic>
          <p:sp>
            <p:nvSpPr>
              <p:cNvPr id="8" name="文字方塊 7"/>
              <p:cNvSpPr txBox="1"/>
              <p:nvPr/>
            </p:nvSpPr>
            <p:spPr>
              <a:xfrm>
                <a:off x="1597276" y="3597694"/>
                <a:ext cx="319318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788"/>
                <a:r>
                  <a:rPr lang="en-US" altLang="zh-TW" sz="1867" b="1" dirty="0">
                    <a:solidFill>
                      <a:prstClr val="black"/>
                    </a:solidFill>
                  </a:rPr>
                  <a:t>B</a:t>
                </a:r>
                <a:endParaRPr lang="zh-TW" altLang="en-US" sz="1867" b="1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143222" y="3645380"/>
              <a:ext cx="3166136" cy="2999423"/>
              <a:chOff x="2794430" y="3580487"/>
              <a:chExt cx="3166136" cy="2999423"/>
            </a:xfrm>
          </p:grpSpPr>
          <p:pic>
            <p:nvPicPr>
              <p:cNvPr id="36" name="Picture 2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94" r="26002"/>
              <a:stretch/>
            </p:blipFill>
            <p:spPr>
              <a:xfrm>
                <a:off x="3034846" y="4186465"/>
                <a:ext cx="2925720" cy="2393445"/>
              </a:xfrm>
              <a:prstGeom prst="rect">
                <a:avLst/>
              </a:prstGeom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2794430" y="3580487"/>
                <a:ext cx="2707171" cy="624985"/>
                <a:chOff x="2794430" y="3580487"/>
                <a:chExt cx="2707171" cy="624985"/>
              </a:xfrm>
            </p:grpSpPr>
            <p:sp>
              <p:nvSpPr>
                <p:cNvPr id="37" name="TextBox 4"/>
                <p:cNvSpPr txBox="1"/>
                <p:nvPr/>
              </p:nvSpPr>
              <p:spPr>
                <a:xfrm>
                  <a:off x="3204177" y="3866918"/>
                  <a:ext cx="229742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3788"/>
                  <a:r>
                    <a:rPr lang="en-US" sz="1600" b="1" dirty="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STRING network analysis</a:t>
                  </a:r>
                </a:p>
              </p:txBody>
            </p:sp>
            <p:sp>
              <p:nvSpPr>
                <p:cNvPr id="44" name="文字方塊 43"/>
                <p:cNvSpPr txBox="1"/>
                <p:nvPr/>
              </p:nvSpPr>
              <p:spPr>
                <a:xfrm>
                  <a:off x="2794430" y="3580487"/>
                  <a:ext cx="311304" cy="3796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833862"/>
                  <a:r>
                    <a:rPr lang="en-US" altLang="zh-TW" sz="1867" b="1" dirty="0">
                      <a:solidFill>
                        <a:prstClr val="black"/>
                      </a:solidFill>
                    </a:rPr>
                    <a:t>C</a:t>
                  </a:r>
                  <a:endParaRPr lang="zh-TW" altLang="en-US" sz="1867" b="1" dirty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11" name="Group 10"/>
          <p:cNvGrpSpPr/>
          <p:nvPr/>
        </p:nvGrpSpPr>
        <p:grpSpPr>
          <a:xfrm>
            <a:off x="159396" y="1234972"/>
            <a:ext cx="6080289" cy="2144309"/>
            <a:chOff x="0" y="1264425"/>
            <a:chExt cx="7464682" cy="2380955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1329318"/>
              <a:ext cx="3691553" cy="2251169"/>
              <a:chOff x="1213883" y="1317640"/>
              <a:chExt cx="4424019" cy="2565520"/>
            </a:xfrm>
          </p:grpSpPr>
          <p:sp>
            <p:nvSpPr>
              <p:cNvPr id="70" name="文字方塊 69"/>
              <p:cNvSpPr txBox="1"/>
              <p:nvPr/>
            </p:nvSpPr>
            <p:spPr>
              <a:xfrm>
                <a:off x="1213883" y="1317640"/>
                <a:ext cx="486316" cy="4804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33862"/>
                <a:r>
                  <a:rPr lang="en-US" altLang="zh-TW" sz="1867" b="1" dirty="0">
                    <a:solidFill>
                      <a:prstClr val="black"/>
                    </a:solidFill>
                  </a:rPr>
                  <a:t>A</a:t>
                </a:r>
                <a:endParaRPr lang="zh-TW" altLang="en-US" sz="1867" b="1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5" name="圖片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25018" y="1477086"/>
                <a:ext cx="4012884" cy="2406074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3764154" y="1264425"/>
              <a:ext cx="3700528" cy="2380955"/>
              <a:chOff x="3600159" y="454567"/>
              <a:chExt cx="3241277" cy="2085468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3600159" y="454567"/>
                <a:ext cx="1798163" cy="407015"/>
                <a:chOff x="3600159" y="454567"/>
                <a:chExt cx="1798163" cy="407015"/>
              </a:xfrm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4067450" y="592184"/>
                  <a:ext cx="1330872" cy="2693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913788"/>
                  <a:r>
                    <a:rPr lang="en-US" sz="1200" b="1" dirty="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ATRT-PDX  vs NB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600159" y="454567"/>
                  <a:ext cx="264161" cy="3692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3788"/>
                  <a:r>
                    <a:rPr lang="en-US" sz="1867" b="1" dirty="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B</a:t>
                  </a:r>
                </a:p>
              </p:txBody>
            </p:sp>
          </p:grp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61051" y="779815"/>
                <a:ext cx="3080385" cy="1760220"/>
              </a:xfrm>
              <a:prstGeom prst="rect">
                <a:avLst/>
              </a:prstGeom>
            </p:spPr>
          </p:pic>
        </p:grpSp>
      </p:grpSp>
      <p:sp>
        <p:nvSpPr>
          <p:cNvPr id="24" name="Rectangle 23"/>
          <p:cNvSpPr/>
          <p:nvPr/>
        </p:nvSpPr>
        <p:spPr>
          <a:xfrm>
            <a:off x="8248596" y="35"/>
            <a:ext cx="1807826" cy="584773"/>
          </a:xfrm>
          <a:prstGeom prst="rect">
            <a:avLst/>
          </a:prstGeom>
        </p:spPr>
        <p:txBody>
          <a:bodyPr wrap="none" lIns="91388" tIns="45719" rIns="91388" bIns="45719">
            <a:spAutoFit/>
          </a:bodyPr>
          <a:lstStyle/>
          <a:p>
            <a:pPr algn="ctr" defTabSz="913788"/>
            <a:r>
              <a:rPr lang="en-US" sz="3200" b="1" dirty="0">
                <a:solidFill>
                  <a:srgbClr val="002060"/>
                </a:solidFill>
              </a:rPr>
              <a:t>Rationale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44059" y="670895"/>
            <a:ext cx="5543703" cy="4586638"/>
          </a:xfrm>
          <a:prstGeom prst="rect">
            <a:avLst/>
          </a:prstGeom>
        </p:spPr>
        <p:txBody>
          <a:bodyPr wrap="square" lIns="91388" tIns="45719" rIns="91388" bIns="45719">
            <a:spAutoFit/>
          </a:bodyPr>
          <a:lstStyle/>
          <a:p>
            <a:pPr marL="557623" indent="-539640" algn="just" defTabSz="9137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67" dirty="0">
                <a:solidFill>
                  <a:prstClr val="black"/>
                </a:solidFill>
              </a:rPr>
              <a:t>Developing targeted therapies by </a:t>
            </a:r>
            <a:r>
              <a:rPr lang="en-US" sz="2267" b="1" dirty="0">
                <a:solidFill>
                  <a:prstClr val="black"/>
                </a:solidFill>
              </a:rPr>
              <a:t>combining laboratory and bioinformatics expertise </a:t>
            </a:r>
            <a:r>
              <a:rPr lang="en-US" sz="2267" dirty="0">
                <a:solidFill>
                  <a:prstClr val="black"/>
                </a:solidFill>
              </a:rPr>
              <a:t>underscores the potential for ATRT-specific treatments. </a:t>
            </a:r>
          </a:p>
          <a:p>
            <a:pPr marL="557623" indent="-539640" algn="just" defTabSz="9137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67" dirty="0">
                <a:solidFill>
                  <a:prstClr val="black"/>
                </a:solidFill>
              </a:rPr>
              <a:t>In our preliminary research, we found that RRM2 is </a:t>
            </a:r>
            <a:r>
              <a:rPr lang="en-US" sz="2267" b="1" dirty="0">
                <a:solidFill>
                  <a:prstClr val="black"/>
                </a:solidFill>
              </a:rPr>
              <a:t>overexpressed</a:t>
            </a:r>
            <a:r>
              <a:rPr lang="en-US" sz="2267" dirty="0">
                <a:solidFill>
                  <a:prstClr val="black"/>
                </a:solidFill>
              </a:rPr>
              <a:t> in ATRT and high level of RRM2 correlated with poor out come of patient.</a:t>
            </a:r>
          </a:p>
          <a:p>
            <a:pPr marL="557623" indent="-539640" algn="just" defTabSz="9137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67" dirty="0">
                <a:solidFill>
                  <a:prstClr val="black"/>
                </a:solidFill>
              </a:rPr>
              <a:t>COH29, a novel RRM2 inhibitor, might be a </a:t>
            </a:r>
            <a:r>
              <a:rPr lang="en-US" sz="2267" b="1" dirty="0">
                <a:solidFill>
                  <a:prstClr val="black"/>
                </a:solidFill>
              </a:rPr>
              <a:t>new therapeutic strategy </a:t>
            </a:r>
            <a:r>
              <a:rPr lang="en-US" sz="2267" dirty="0">
                <a:solidFill>
                  <a:prstClr val="black"/>
                </a:solidFill>
              </a:rPr>
              <a:t>therapy against ATRT.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6306533" y="4735880"/>
            <a:ext cx="5885467" cy="2147433"/>
            <a:chOff x="0" y="3699747"/>
            <a:chExt cx="12192000" cy="1477523"/>
          </a:xfrm>
        </p:grpSpPr>
        <p:sp>
          <p:nvSpPr>
            <p:cNvPr id="29" name="Rectangle 28"/>
            <p:cNvSpPr/>
            <p:nvPr/>
          </p:nvSpPr>
          <p:spPr>
            <a:xfrm>
              <a:off x="0" y="3699747"/>
              <a:ext cx="12192000" cy="146029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en-US" sz="1867" dirty="0">
                <a:solidFill>
                  <a:prstClr val="black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44424" y="3913530"/>
              <a:ext cx="11547576" cy="1263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3788">
                <a:spcBef>
                  <a:spcPts val="600"/>
                </a:spcBef>
                <a:spcAft>
                  <a:spcPts val="600"/>
                </a:spcAft>
              </a:pPr>
              <a:r>
                <a:rPr lang="en-US" sz="2267" dirty="0">
                  <a:solidFill>
                    <a:srgbClr val="C00000"/>
                  </a:solidFill>
                </a:rPr>
                <a:t>We hypothesize that </a:t>
              </a:r>
              <a:r>
                <a:rPr lang="en-US" sz="2267" b="1" dirty="0">
                  <a:solidFill>
                    <a:srgbClr val="C00000"/>
                  </a:solidFill>
                </a:rPr>
                <a:t>inhibiting RRM2 by COH29 can substantially decrease the growth and survival of ATRT, offering a promising therapeutic approach for treating this disease.</a:t>
              </a:r>
            </a:p>
          </p:txBody>
        </p:sp>
      </p:grpSp>
      <p:sp>
        <p:nvSpPr>
          <p:cNvPr id="21" name="Right Arrow 20"/>
          <p:cNvSpPr/>
          <p:nvPr/>
        </p:nvSpPr>
        <p:spPr>
          <a:xfrm>
            <a:off x="2261820" y="6256085"/>
            <a:ext cx="556181" cy="348792"/>
          </a:xfrm>
          <a:prstGeom prst="rightArrow">
            <a:avLst/>
          </a:prstGeom>
          <a:solidFill>
            <a:srgbClr val="D2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en-US" sz="1867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12253" y="6168987"/>
            <a:ext cx="1085449" cy="523218"/>
          </a:xfrm>
          <a:prstGeom prst="rect">
            <a:avLst/>
          </a:prstGeom>
          <a:noFill/>
        </p:spPr>
        <p:txBody>
          <a:bodyPr wrap="none" lIns="91388" tIns="45719" rIns="91388" bIns="45719" rtlCol="0">
            <a:spAutoFit/>
          </a:bodyPr>
          <a:lstStyle/>
          <a:p>
            <a:pPr defTabSz="913788"/>
            <a:r>
              <a:rPr lang="en-US" sz="2800" b="1" dirty="0">
                <a:solidFill>
                  <a:srgbClr val="C00000"/>
                </a:solidFill>
              </a:rPr>
              <a:t>RRM2</a:t>
            </a:r>
          </a:p>
        </p:txBody>
      </p:sp>
    </p:spTree>
    <p:extLst>
      <p:ext uri="{BB962C8B-B14F-4D97-AF65-F5344CB8AC3E}">
        <p14:creationId xmlns:p14="http://schemas.microsoft.com/office/powerpoint/2010/main" val="284749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oup 122"/>
          <p:cNvGrpSpPr/>
          <p:nvPr/>
        </p:nvGrpSpPr>
        <p:grpSpPr>
          <a:xfrm>
            <a:off x="5229213" y="574077"/>
            <a:ext cx="4741376" cy="4015359"/>
            <a:chOff x="5229201" y="574026"/>
            <a:chExt cx="4741378" cy="4015358"/>
          </a:xfrm>
        </p:grpSpPr>
        <p:sp>
          <p:nvSpPr>
            <p:cNvPr id="22" name="Rounded Rectangle 21"/>
            <p:cNvSpPr/>
            <p:nvPr/>
          </p:nvSpPr>
          <p:spPr>
            <a:xfrm>
              <a:off x="5229201" y="584294"/>
              <a:ext cx="4741378" cy="4005090"/>
            </a:xfrm>
            <a:prstGeom prst="roundRect">
              <a:avLst>
                <a:gd name="adj" fmla="val 4977"/>
              </a:avLst>
            </a:prstGeom>
            <a:solidFill>
              <a:schemeClr val="bg1"/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en-US" sz="1467" dirty="0">
                <a:solidFill>
                  <a:prstClr val="white"/>
                </a:solidFill>
              </a:endParaRPr>
            </a:p>
          </p:txBody>
        </p:sp>
        <p:sp>
          <p:nvSpPr>
            <p:cNvPr id="25" name="Up Arrow 24"/>
            <p:cNvSpPr/>
            <p:nvPr/>
          </p:nvSpPr>
          <p:spPr>
            <a:xfrm rot="5400000">
              <a:off x="7463442" y="2275710"/>
              <a:ext cx="202507" cy="886125"/>
            </a:xfrm>
            <a:prstGeom prst="upArrow">
              <a:avLst>
                <a:gd name="adj1" fmla="val 50000"/>
                <a:gd name="adj2" fmla="val 80392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en-US" sz="1467">
                <a:solidFill>
                  <a:prstClr val="white"/>
                </a:solidFill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 rot="18085274">
              <a:off x="6145226" y="2863344"/>
              <a:ext cx="1022468" cy="1270948"/>
              <a:chOff x="4844136" y="2846612"/>
              <a:chExt cx="1594335" cy="1850338"/>
            </a:xfrm>
          </p:grpSpPr>
          <p:pic>
            <p:nvPicPr>
              <p:cNvPr id="60" name="圖片 2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3514726">
                <a:off x="4981243" y="3696540"/>
                <a:ext cx="1200607" cy="800213"/>
              </a:xfrm>
              <a:prstGeom prst="rect">
                <a:avLst/>
              </a:prstGeom>
            </p:spPr>
          </p:pic>
          <p:cxnSp>
            <p:nvCxnSpPr>
              <p:cNvPr id="61" name="直線接點 8"/>
              <p:cNvCxnSpPr/>
              <p:nvPr/>
            </p:nvCxnSpPr>
            <p:spPr>
              <a:xfrm rot="3575318">
                <a:off x="6236646" y="3581181"/>
                <a:ext cx="282636" cy="0"/>
              </a:xfrm>
              <a:prstGeom prst="line">
                <a:avLst/>
              </a:prstGeom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接點 13"/>
              <p:cNvCxnSpPr/>
              <p:nvPr/>
            </p:nvCxnSpPr>
            <p:spPr>
              <a:xfrm rot="3514726" flipH="1">
                <a:off x="6135396" y="3403005"/>
                <a:ext cx="10251" cy="595898"/>
              </a:xfrm>
              <a:prstGeom prst="line">
                <a:avLst/>
              </a:prstGeom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 rot="3514726">
                <a:off x="4500642" y="3190106"/>
                <a:ext cx="1214896" cy="527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3788"/>
                <a:r>
                  <a:rPr lang="en-US" sz="1600" b="1" dirty="0">
                    <a:solidFill>
                      <a:srgbClr val="FF0000"/>
                    </a:solidFill>
                  </a:rPr>
                  <a:t>COH29</a:t>
                </a:r>
              </a:p>
            </p:txBody>
          </p:sp>
        </p:grpSp>
        <p:sp>
          <p:nvSpPr>
            <p:cNvPr id="27" name="Rounded Rectangle 26"/>
            <p:cNvSpPr/>
            <p:nvPr/>
          </p:nvSpPr>
          <p:spPr>
            <a:xfrm>
              <a:off x="8132274" y="829028"/>
              <a:ext cx="1742940" cy="3713996"/>
            </a:xfrm>
            <a:prstGeom prst="roundRect">
              <a:avLst>
                <a:gd name="adj" fmla="val 1120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en-US" sz="1467">
                <a:solidFill>
                  <a:prstClr val="white"/>
                </a:solidFill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5243640" y="2362201"/>
              <a:ext cx="2110969" cy="821575"/>
              <a:chOff x="201646" y="4323622"/>
              <a:chExt cx="2814628" cy="1095424"/>
            </a:xfrm>
          </p:grpSpPr>
          <p:grpSp>
            <p:nvGrpSpPr>
              <p:cNvPr id="48" name="Group 47"/>
              <p:cNvGrpSpPr/>
              <p:nvPr/>
            </p:nvGrpSpPr>
            <p:grpSpPr>
              <a:xfrm rot="19157135">
                <a:off x="1173276" y="4323622"/>
                <a:ext cx="1842998" cy="512467"/>
                <a:chOff x="1956332" y="3071051"/>
                <a:chExt cx="2155348" cy="559567"/>
              </a:xfrm>
            </p:grpSpPr>
            <p:sp>
              <p:nvSpPr>
                <p:cNvPr id="51" name="文字方塊 3"/>
                <p:cNvSpPr txBox="1"/>
                <p:nvPr/>
              </p:nvSpPr>
              <p:spPr>
                <a:xfrm rot="2442865">
                  <a:off x="2693104" y="3071051"/>
                  <a:ext cx="1418576" cy="4928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3788"/>
                  <a:r>
                    <a:rPr lang="en-US" altLang="zh-TW" sz="1600" b="1" dirty="0">
                      <a:solidFill>
                        <a:srgbClr val="FF0000"/>
                      </a:solidFill>
                    </a:rPr>
                    <a:t>shRRM2</a:t>
                  </a:r>
                  <a:endParaRPr lang="zh-TW" altLang="en-US" sz="1600" b="1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52" name="直線接點 48"/>
                <p:cNvCxnSpPr/>
                <p:nvPr/>
              </p:nvCxnSpPr>
              <p:spPr>
                <a:xfrm rot="6838375">
                  <a:off x="2414016" y="3489300"/>
                  <a:ext cx="282636" cy="0"/>
                </a:xfrm>
                <a:prstGeom prst="line">
                  <a:avLst/>
                </a:prstGeom>
                <a:ln w="762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接點 51"/>
                <p:cNvCxnSpPr/>
                <p:nvPr/>
              </p:nvCxnSpPr>
              <p:spPr>
                <a:xfrm rot="6838375">
                  <a:off x="2269329" y="3049134"/>
                  <a:ext cx="0" cy="625994"/>
                </a:xfrm>
                <a:prstGeom prst="line">
                  <a:avLst/>
                </a:prstGeom>
                <a:ln w="762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1646" y="5143661"/>
                <a:ext cx="1108424" cy="275385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5283" y="4934094"/>
                <a:ext cx="735377" cy="261953"/>
              </a:xfrm>
              <a:prstGeom prst="rect">
                <a:avLst/>
              </a:prstGeom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8133002" y="574026"/>
              <a:ext cx="18004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788"/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 functional assays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8434311" y="2360273"/>
              <a:ext cx="1314785" cy="1115275"/>
              <a:chOff x="4413183" y="3616866"/>
              <a:chExt cx="1753047" cy="1487034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9867" y="3616866"/>
                <a:ext cx="1310868" cy="117065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4413183" y="4761840"/>
                <a:ext cx="1753047" cy="342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788"/>
                <a:r>
                  <a:rPr lang="en-US" sz="1067" b="1" dirty="0">
                    <a:solidFill>
                      <a:srgbClr val="ED7D31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Colony formation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8386953" y="1018517"/>
              <a:ext cx="1221222" cy="1271947"/>
              <a:chOff x="4327102" y="2092374"/>
              <a:chExt cx="1628296" cy="1695930"/>
            </a:xfrm>
          </p:grpSpPr>
          <p:pic>
            <p:nvPicPr>
              <p:cNvPr id="44" name="Picture 2" descr="Mutational drivers of cancer cell migration and invasion | British Journal  of Cancer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862"/>
              <a:stretch/>
            </p:blipFill>
            <p:spPr bwMode="auto">
              <a:xfrm>
                <a:off x="4327102" y="2092374"/>
                <a:ext cx="1628296" cy="13383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4649138" y="3446244"/>
                <a:ext cx="1064823" cy="342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788"/>
                <a:r>
                  <a:rPr lang="en-US" sz="1067" b="1" dirty="0">
                    <a:solidFill>
                      <a:srgbClr val="ED7D31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Migration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8186253" y="3608625"/>
              <a:ext cx="1657617" cy="951997"/>
              <a:chOff x="3980101" y="5095093"/>
              <a:chExt cx="2315599" cy="1413873"/>
            </a:xfrm>
          </p:grpSpPr>
          <p:pic>
            <p:nvPicPr>
              <p:cNvPr id="41" name="Picture 6" descr="Tumor Cell Proliferation Assay - Creative Proteomics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0101" y="5095093"/>
                <a:ext cx="2315599" cy="11980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4645232" y="5745671"/>
                <a:ext cx="862566" cy="5028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defTabSz="913788"/>
                <a:endParaRPr lang="en-US" sz="1600" b="1" dirty="0">
                  <a:solidFill>
                    <a:srgbClr val="4472C4">
                      <a:lumMod val="75000"/>
                    </a:srgbClr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119363" y="6127954"/>
                <a:ext cx="1773980" cy="3810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788"/>
                <a:r>
                  <a:rPr lang="en-US" sz="1067" b="1" dirty="0">
                    <a:solidFill>
                      <a:srgbClr val="ED7D31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Cell proliferation</a:t>
                </a:r>
              </a:p>
            </p:txBody>
          </p:sp>
        </p:grpSp>
        <p:sp>
          <p:nvSpPr>
            <p:cNvPr id="36" name="Oval 35"/>
            <p:cNvSpPr/>
            <p:nvPr/>
          </p:nvSpPr>
          <p:spPr>
            <a:xfrm>
              <a:off x="6374868" y="2973417"/>
              <a:ext cx="253545" cy="26320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r>
                <a:rPr lang="en-US" sz="2000" b="1" dirty="0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7409288" y="2806331"/>
              <a:ext cx="253545" cy="26320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r>
                <a:rPr lang="en-US" sz="2000" b="1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D1727-0609-4039-8642-8AA07554F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37" y="4019"/>
            <a:ext cx="504616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endParaRPr lang="en-US" sz="1867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180865" y="1167877"/>
            <a:ext cx="4746764" cy="4847479"/>
          </a:xfrm>
          <a:prstGeom prst="rect">
            <a:avLst/>
          </a:prstGeom>
        </p:spPr>
        <p:txBody>
          <a:bodyPr wrap="square" lIns="91388" tIns="45719" rIns="91388" bIns="45719">
            <a:spAutoFit/>
          </a:bodyPr>
          <a:lstStyle/>
          <a:p>
            <a:pPr marL="456879" indent="-456879" algn="just" defTabSz="913788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To examine the expression and explore the role of RRM2 in ATRT</a:t>
            </a:r>
          </a:p>
          <a:p>
            <a:pPr marL="456879" indent="-456879" algn="just" defTabSz="913788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To determine the inhibitory effects of RRM2 inhibition on ATRT cell lines </a:t>
            </a:r>
            <a:r>
              <a:rPr lang="en-US" sz="2400" i="1" dirty="0">
                <a:solidFill>
                  <a:prstClr val="black"/>
                </a:solidFill>
              </a:rPr>
              <a:t>in vitro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marL="456879" indent="-456879" algn="just" defTabSz="913788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To evaluate the therapeutic potential of COH29 in animal models of ATRT</a:t>
            </a:r>
          </a:p>
          <a:p>
            <a:pPr marL="456879" indent="-456879" algn="just" defTabSz="913788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To investigate the molecular mechanisms underlying the effects of COH29 on ATRT cells</a:t>
            </a:r>
          </a:p>
        </p:txBody>
      </p:sp>
      <p:sp>
        <p:nvSpPr>
          <p:cNvPr id="4" name="Oval 3"/>
          <p:cNvSpPr/>
          <p:nvPr/>
        </p:nvSpPr>
        <p:spPr>
          <a:xfrm>
            <a:off x="206847" y="1224186"/>
            <a:ext cx="318039" cy="3261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r>
              <a:rPr lang="en-US" sz="20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194834" y="2203927"/>
            <a:ext cx="318039" cy="3261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r>
              <a:rPr lang="en-US" sz="20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194834" y="3578875"/>
            <a:ext cx="318039" cy="3261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r>
              <a:rPr lang="en-US" sz="20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194834" y="4838979"/>
            <a:ext cx="318039" cy="3261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r>
              <a:rPr lang="en-US" sz="20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1433972" y="255955"/>
            <a:ext cx="2372660" cy="584773"/>
          </a:xfrm>
          <a:prstGeom prst="rect">
            <a:avLst/>
          </a:prstGeom>
        </p:spPr>
        <p:txBody>
          <a:bodyPr wrap="none" lIns="91388" tIns="45719" rIns="91388" bIns="45719">
            <a:spAutoFit/>
          </a:bodyPr>
          <a:lstStyle/>
          <a:p>
            <a:pPr algn="ctr" defTabSz="913788"/>
            <a:r>
              <a:rPr lang="en-US" sz="3200" b="1" dirty="0">
                <a:solidFill>
                  <a:srgbClr val="002060"/>
                </a:solidFill>
              </a:rPr>
              <a:t>Specific aims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247421" y="4560525"/>
            <a:ext cx="4735787" cy="1289107"/>
            <a:chOff x="5247421" y="4560523"/>
            <a:chExt cx="4735786" cy="1289106"/>
          </a:xfrm>
        </p:grpSpPr>
        <p:sp>
          <p:nvSpPr>
            <p:cNvPr id="66" name="矩形: 圓角 8">
              <a:extLst>
                <a:ext uri="{FF2B5EF4-FFF2-40B4-BE49-F238E27FC236}">
                  <a16:creationId xmlns:a16="http://schemas.microsoft.com/office/drawing/2014/main" id="{2413463D-3361-BD40-ACC7-103D4DD1054D}"/>
                </a:ext>
              </a:extLst>
            </p:cNvPr>
            <p:cNvSpPr/>
            <p:nvPr/>
          </p:nvSpPr>
          <p:spPr>
            <a:xfrm>
              <a:off x="5637835" y="4722251"/>
              <a:ext cx="4345372" cy="11273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zh-TW" altLang="en-US" sz="1467">
                <a:solidFill>
                  <a:prstClr val="white"/>
                </a:solidFill>
              </a:endParaRPr>
            </a:p>
          </p:txBody>
        </p:sp>
        <p:sp>
          <p:nvSpPr>
            <p:cNvPr id="67" name="向右箭號 16"/>
            <p:cNvSpPr/>
            <p:nvPr/>
          </p:nvSpPr>
          <p:spPr>
            <a:xfrm>
              <a:off x="6708104" y="5408584"/>
              <a:ext cx="381324" cy="211775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zh-TW" altLang="en-US" sz="1467">
                <a:solidFill>
                  <a:prstClr val="white"/>
                </a:solidFill>
              </a:endParaRPr>
            </a:p>
          </p:txBody>
        </p:sp>
        <p:sp>
          <p:nvSpPr>
            <p:cNvPr id="68" name="向右箭號 54"/>
            <p:cNvSpPr/>
            <p:nvPr/>
          </p:nvSpPr>
          <p:spPr>
            <a:xfrm>
              <a:off x="8051732" y="5401758"/>
              <a:ext cx="381324" cy="19504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zh-TW" altLang="en-US" sz="1467">
                <a:solidFill>
                  <a:prstClr val="white"/>
                </a:solidFill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5800818" y="4917195"/>
              <a:ext cx="827594" cy="876485"/>
              <a:chOff x="-3010794" y="5499285"/>
              <a:chExt cx="2083357" cy="1765496"/>
            </a:xfrm>
          </p:grpSpPr>
          <p:pic>
            <p:nvPicPr>
              <p:cNvPr id="77" name="圖片 37"/>
              <p:cNvPicPr>
                <a:picLocks noChangeAspect="1"/>
              </p:cNvPicPr>
              <p:nvPr/>
            </p:nvPicPr>
            <p:blipFill rotWithShape="1">
              <a:blip r:embed="rId8"/>
              <a:srcRect b="8050"/>
              <a:stretch/>
            </p:blipFill>
            <p:spPr>
              <a:xfrm rot="16200000">
                <a:off x="-2573340" y="5618877"/>
                <a:ext cx="1208450" cy="2083357"/>
              </a:xfrm>
              <a:prstGeom prst="rect">
                <a:avLst/>
              </a:prstGeom>
            </p:spPr>
          </p:pic>
          <p:grpSp>
            <p:nvGrpSpPr>
              <p:cNvPr id="78" name="Group 77"/>
              <p:cNvGrpSpPr/>
              <p:nvPr/>
            </p:nvGrpSpPr>
            <p:grpSpPr>
              <a:xfrm>
                <a:off x="-2063508" y="5499285"/>
                <a:ext cx="269227" cy="1226137"/>
                <a:chOff x="-2066683" y="5514344"/>
                <a:chExt cx="269227" cy="1226137"/>
              </a:xfrm>
            </p:grpSpPr>
            <p:grpSp>
              <p:nvGrpSpPr>
                <p:cNvPr id="79" name="Group 78"/>
                <p:cNvGrpSpPr/>
                <p:nvPr/>
              </p:nvGrpSpPr>
              <p:grpSpPr>
                <a:xfrm rot="20318594">
                  <a:off x="-1966934" y="5514344"/>
                  <a:ext cx="137519" cy="1226137"/>
                  <a:chOff x="-1803021" y="4150125"/>
                  <a:chExt cx="174314" cy="1212465"/>
                </a:xfrm>
              </p:grpSpPr>
              <p:cxnSp>
                <p:nvCxnSpPr>
                  <p:cNvPr id="91" name="Straight Connector 90"/>
                  <p:cNvCxnSpPr/>
                  <p:nvPr/>
                </p:nvCxnSpPr>
                <p:spPr>
                  <a:xfrm>
                    <a:off x="-1716498" y="4975743"/>
                    <a:ext cx="1" cy="386847"/>
                  </a:xfrm>
                  <a:prstGeom prst="line">
                    <a:avLst/>
                  </a:prstGeom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2" name="Rectangle 91"/>
                  <p:cNvSpPr/>
                  <p:nvPr/>
                </p:nvSpPr>
                <p:spPr>
                  <a:xfrm>
                    <a:off x="-1792264" y="4300848"/>
                    <a:ext cx="163557" cy="70662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3788"/>
                    <a:endParaRPr lang="en-US" sz="1467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93" name="Straight Connector 92"/>
                  <p:cNvCxnSpPr/>
                  <p:nvPr/>
                </p:nvCxnSpPr>
                <p:spPr>
                  <a:xfrm>
                    <a:off x="-1710486" y="4295390"/>
                    <a:ext cx="1" cy="0"/>
                  </a:xfrm>
                  <a:prstGeom prst="line">
                    <a:avLst/>
                  </a:prstGeom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/>
                  <p:cNvCxnSpPr/>
                  <p:nvPr/>
                </p:nvCxnSpPr>
                <p:spPr>
                  <a:xfrm>
                    <a:off x="-1714155" y="4170822"/>
                    <a:ext cx="0" cy="124568"/>
                  </a:xfrm>
                  <a:prstGeom prst="line">
                    <a:avLst/>
                  </a:prstGeom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5" name="Rectangle 94"/>
                  <p:cNvSpPr/>
                  <p:nvPr/>
                </p:nvSpPr>
                <p:spPr>
                  <a:xfrm>
                    <a:off x="-1803021" y="4150125"/>
                    <a:ext cx="174314" cy="6942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3788"/>
                    <a:endParaRPr lang="en-US" sz="1467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80" name="Oval 79"/>
                <p:cNvSpPr/>
                <p:nvPr/>
              </p:nvSpPr>
              <p:spPr>
                <a:xfrm>
                  <a:off x="-2010285" y="5809867"/>
                  <a:ext cx="45719" cy="45719"/>
                </a:xfrm>
                <a:prstGeom prst="ellipse">
                  <a:avLst/>
                </a:prstGeom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88"/>
                  <a:endParaRPr lang="en-US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-2066683" y="5757501"/>
                  <a:ext cx="45719" cy="45719"/>
                </a:xfrm>
                <a:prstGeom prst="ellipse">
                  <a:avLst/>
                </a:prstGeom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88"/>
                  <a:endParaRPr lang="en-US" sz="1467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-2021483" y="5891102"/>
                  <a:ext cx="45719" cy="45719"/>
                </a:xfrm>
                <a:prstGeom prst="ellipse">
                  <a:avLst/>
                </a:prstGeom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88"/>
                  <a:endParaRPr lang="en-US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-1965725" y="5913961"/>
                  <a:ext cx="45719" cy="45719"/>
                </a:xfrm>
                <a:prstGeom prst="ellipse">
                  <a:avLst/>
                </a:prstGeom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88"/>
                  <a:endParaRPr lang="en-US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-1988585" y="5978984"/>
                  <a:ext cx="45719" cy="45719"/>
                </a:xfrm>
                <a:prstGeom prst="ellipse">
                  <a:avLst/>
                </a:prstGeom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88"/>
                  <a:endParaRPr lang="en-US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-1932585" y="6022945"/>
                  <a:ext cx="45719" cy="45719"/>
                </a:xfrm>
                <a:prstGeom prst="ellipse">
                  <a:avLst/>
                </a:prstGeom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88"/>
                  <a:endParaRPr lang="en-US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-1928240" y="6089494"/>
                  <a:ext cx="45719" cy="45719"/>
                </a:xfrm>
                <a:prstGeom prst="ellipse">
                  <a:avLst/>
                </a:prstGeom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88"/>
                  <a:endParaRPr lang="en-US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-1872433" y="6136099"/>
                  <a:ext cx="45719" cy="45719"/>
                </a:xfrm>
                <a:prstGeom prst="ellipse">
                  <a:avLst/>
                </a:prstGeom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88"/>
                  <a:endParaRPr lang="en-US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-1908435" y="6190586"/>
                  <a:ext cx="45719" cy="45719"/>
                </a:xfrm>
                <a:prstGeom prst="ellipse">
                  <a:avLst/>
                </a:prstGeom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88"/>
                  <a:endParaRPr lang="en-US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-1843175" y="6228744"/>
                  <a:ext cx="45719" cy="45719"/>
                </a:xfrm>
                <a:prstGeom prst="ellipse">
                  <a:avLst/>
                </a:prstGeom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88"/>
                  <a:endParaRPr lang="en-US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-1862716" y="6281481"/>
                  <a:ext cx="45719" cy="45719"/>
                </a:xfrm>
                <a:prstGeom prst="ellipse">
                  <a:avLst/>
                </a:prstGeom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88"/>
                  <a:endParaRPr lang="en-US" sz="1467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9">
              <a:lum contrast="40000"/>
            </a:blip>
            <a:srcRect l="6346" t="21088" r="19204" b="-319"/>
            <a:stretch/>
          </p:blipFill>
          <p:spPr>
            <a:xfrm>
              <a:off x="8577285" y="4938749"/>
              <a:ext cx="1055664" cy="876233"/>
            </a:xfrm>
            <a:prstGeom prst="rect">
              <a:avLst/>
            </a:prstGeom>
          </p:spPr>
        </p:pic>
        <p:grpSp>
          <p:nvGrpSpPr>
            <p:cNvPr id="71" name="Group 70"/>
            <p:cNvGrpSpPr/>
            <p:nvPr/>
          </p:nvGrpSpPr>
          <p:grpSpPr>
            <a:xfrm>
              <a:off x="5247421" y="4560523"/>
              <a:ext cx="622880" cy="677335"/>
              <a:chOff x="138821" y="7195643"/>
              <a:chExt cx="830507" cy="903113"/>
            </a:xfrm>
          </p:grpSpPr>
          <p:sp>
            <p:nvSpPr>
              <p:cNvPr id="75" name="弧形向右箭號 18"/>
              <p:cNvSpPr/>
              <p:nvPr/>
            </p:nvSpPr>
            <p:spPr>
              <a:xfrm rot="19410281">
                <a:off x="138821" y="7195643"/>
                <a:ext cx="376220" cy="903113"/>
              </a:xfrm>
              <a:prstGeom prst="curvedRightArrow">
                <a:avLst>
                  <a:gd name="adj1" fmla="val 25000"/>
                  <a:gd name="adj2" fmla="val 67816"/>
                  <a:gd name="adj3" fmla="val 38339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88"/>
                <a:endParaRPr lang="zh-TW" altLang="en-US" sz="1467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94391" y="7308068"/>
                <a:ext cx="374937" cy="345897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88"/>
                <a:r>
                  <a:rPr lang="en-US" sz="2000" b="1" dirty="0">
                    <a:solidFill>
                      <a:srgbClr val="002060"/>
                    </a:solidFill>
                  </a:rPr>
                  <a:t>3</a:t>
                </a:r>
              </a:p>
            </p:txBody>
          </p:sp>
        </p:grpSp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/>
            <a:srcRect l="50391" t="57427"/>
            <a:stretch/>
          </p:blipFill>
          <p:spPr>
            <a:xfrm>
              <a:off x="7182177" y="4994403"/>
              <a:ext cx="807034" cy="79170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4" name="TextBox 73"/>
            <p:cNvSpPr txBox="1"/>
            <p:nvPr/>
          </p:nvSpPr>
          <p:spPr>
            <a:xfrm>
              <a:off x="7035354" y="4698498"/>
              <a:ext cx="12378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788"/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Animal model 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10015832" y="550762"/>
            <a:ext cx="1966677" cy="5298871"/>
            <a:chOff x="10015786" y="550759"/>
            <a:chExt cx="1966676" cy="5298871"/>
          </a:xfrm>
        </p:grpSpPr>
        <p:grpSp>
          <p:nvGrpSpPr>
            <p:cNvPr id="18" name="Group 17"/>
            <p:cNvGrpSpPr/>
            <p:nvPr/>
          </p:nvGrpSpPr>
          <p:grpSpPr>
            <a:xfrm>
              <a:off x="10239579" y="567903"/>
              <a:ext cx="1742883" cy="5281727"/>
              <a:chOff x="6809567" y="1728283"/>
              <a:chExt cx="2323842" cy="7042302"/>
            </a:xfrm>
          </p:grpSpPr>
          <p:sp>
            <p:nvSpPr>
              <p:cNvPr id="96" name="Rounded Rectangle 95"/>
              <p:cNvSpPr/>
              <p:nvPr/>
            </p:nvSpPr>
            <p:spPr>
              <a:xfrm>
                <a:off x="6809567" y="1749050"/>
                <a:ext cx="2323842" cy="7021535"/>
              </a:xfrm>
              <a:prstGeom prst="roundRect">
                <a:avLst>
                  <a:gd name="adj" fmla="val 6854"/>
                </a:avLst>
              </a:prstGeom>
              <a:solidFill>
                <a:schemeClr val="bg1"/>
              </a:solidFill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88"/>
                <a:endParaRPr lang="en-US" sz="1467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7325982" y="1728283"/>
                <a:ext cx="1361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788"/>
                <a:r>
                  <a:rPr lang="en-US" sz="1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Mechanism</a:t>
                </a:r>
              </a:p>
            </p:txBody>
          </p:sp>
          <p:grpSp>
            <p:nvGrpSpPr>
              <p:cNvPr id="98" name="Group 97"/>
              <p:cNvGrpSpPr/>
              <p:nvPr/>
            </p:nvGrpSpPr>
            <p:grpSpPr>
              <a:xfrm>
                <a:off x="6906445" y="2063849"/>
                <a:ext cx="2163687" cy="2004018"/>
                <a:chOff x="6906445" y="2063849"/>
                <a:chExt cx="2323920" cy="2260037"/>
              </a:xfrm>
            </p:grpSpPr>
            <p:pic>
              <p:nvPicPr>
                <p:cNvPr id="117" name="Picture 116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lum bright="-20000" contrast="4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647"/>
                <a:stretch/>
              </p:blipFill>
              <p:spPr>
                <a:xfrm>
                  <a:off x="7079244" y="2159435"/>
                  <a:ext cx="2044407" cy="1006178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18" name="Picture 117"/>
                <p:cNvPicPr>
                  <a:picLocks/>
                </p:cNvPicPr>
                <p:nvPr/>
              </p:nvPicPr>
              <p:blipFill rotWithShape="1">
                <a:blip r:embed="rId12"/>
                <a:srcRect t="1" b="35256"/>
                <a:stretch/>
              </p:blipFill>
              <p:spPr>
                <a:xfrm>
                  <a:off x="6985357" y="3197881"/>
                  <a:ext cx="992300" cy="715794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19" name="Picture 118"/>
                <p:cNvPicPr>
                  <a:picLocks noChangeAspect="1"/>
                </p:cNvPicPr>
                <p:nvPr/>
              </p:nvPicPr>
              <p:blipFill rotWithShape="1">
                <a:blip r:embed="rId1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104222" y="3217800"/>
                  <a:ext cx="1019430" cy="703747"/>
                </a:xfrm>
                <a:prstGeom prst="rect">
                  <a:avLst/>
                </a:prstGeom>
              </p:spPr>
            </p:pic>
            <p:sp>
              <p:nvSpPr>
                <p:cNvPr id="120" name="TextBox 119"/>
                <p:cNvSpPr txBox="1"/>
                <p:nvPr/>
              </p:nvSpPr>
              <p:spPr>
                <a:xfrm>
                  <a:off x="7281079" y="3938127"/>
                  <a:ext cx="1632643" cy="3857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3788"/>
                  <a:r>
                    <a:rPr lang="en-US" sz="1067" b="1" dirty="0">
                      <a:solidFill>
                        <a:srgbClr val="ED7D31">
                          <a:lumMod val="75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Bioinformatics</a:t>
                  </a:r>
                </a:p>
              </p:txBody>
            </p:sp>
            <p:sp>
              <p:nvSpPr>
                <p:cNvPr id="121" name="Rounded Rectangle 120"/>
                <p:cNvSpPr/>
                <p:nvPr/>
              </p:nvSpPr>
              <p:spPr>
                <a:xfrm>
                  <a:off x="6906445" y="2063849"/>
                  <a:ext cx="2323920" cy="2189465"/>
                </a:xfrm>
                <a:prstGeom prst="roundRect">
                  <a:avLst>
                    <a:gd name="adj" fmla="val 11205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88"/>
                  <a:endParaRPr lang="en-US" sz="1467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>
                <a:off x="6888115" y="4484915"/>
                <a:ext cx="2182004" cy="1938194"/>
                <a:chOff x="6888932" y="4694230"/>
                <a:chExt cx="2323920" cy="2178810"/>
              </a:xfrm>
            </p:grpSpPr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037043" y="4757256"/>
                  <a:ext cx="850316" cy="877395"/>
                </a:xfrm>
                <a:prstGeom prst="rect">
                  <a:avLst/>
                </a:prstGeom>
              </p:spPr>
            </p:pic>
            <p:pic>
              <p:nvPicPr>
                <p:cNvPr id="110" name="Picture 4" descr="Cell cycle, illustration – Bild kaufen – 13272291 ❘ Science Photo Library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26014" y="4727059"/>
                  <a:ext cx="944925" cy="9377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1" name="Group 110"/>
                <p:cNvGrpSpPr/>
                <p:nvPr/>
              </p:nvGrpSpPr>
              <p:grpSpPr>
                <a:xfrm>
                  <a:off x="7072735" y="5753952"/>
                  <a:ext cx="1931078" cy="615264"/>
                  <a:chOff x="9346276" y="6014479"/>
                  <a:chExt cx="3478633" cy="1013966"/>
                </a:xfrm>
              </p:grpSpPr>
              <p:pic>
                <p:nvPicPr>
                  <p:cNvPr id="114" name="Picture 113"/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9346276" y="6014479"/>
                    <a:ext cx="1189647" cy="1013966"/>
                  </a:xfrm>
                  <a:prstGeom prst="rect">
                    <a:avLst/>
                  </a:prstGeom>
                </p:spPr>
              </p:pic>
              <p:pic>
                <p:nvPicPr>
                  <p:cNvPr id="115" name="Picture 114"/>
                  <p:cNvPicPr>
                    <a:picLocks noChangeAspect="1"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597212" y="6028505"/>
                    <a:ext cx="1227697" cy="950990"/>
                  </a:xfrm>
                  <a:prstGeom prst="rect">
                    <a:avLst/>
                  </a:prstGeom>
                </p:spPr>
              </p:pic>
              <p:sp>
                <p:nvSpPr>
                  <p:cNvPr id="116" name="Right Arrow 115"/>
                  <p:cNvSpPr/>
                  <p:nvPr/>
                </p:nvSpPr>
                <p:spPr>
                  <a:xfrm>
                    <a:off x="10789624" y="6447089"/>
                    <a:ext cx="672174" cy="181184"/>
                  </a:xfrm>
                  <a:prstGeom prst="rightArrow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3788"/>
                    <a:endParaRPr lang="en-US" sz="1467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12" name="Rounded Rectangle 111"/>
                <p:cNvSpPr/>
                <p:nvPr/>
              </p:nvSpPr>
              <p:spPr>
                <a:xfrm>
                  <a:off x="6888932" y="4694230"/>
                  <a:ext cx="2323920" cy="2101206"/>
                </a:xfrm>
                <a:prstGeom prst="roundRect">
                  <a:avLst>
                    <a:gd name="adj" fmla="val 11205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88"/>
                  <a:endParaRPr lang="en-US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3" name="TextBox 112"/>
                <p:cNvSpPr txBox="1"/>
                <p:nvPr/>
              </p:nvSpPr>
              <p:spPr>
                <a:xfrm>
                  <a:off x="6963659" y="6488515"/>
                  <a:ext cx="2156153" cy="3845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3788"/>
                  <a:r>
                    <a:rPr lang="en-US" sz="1067" b="1" dirty="0">
                      <a:solidFill>
                        <a:srgbClr val="ED7D31">
                          <a:lumMod val="75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Propose mechanism</a:t>
                  </a:r>
                </a:p>
              </p:txBody>
            </p:sp>
          </p:grpSp>
          <p:sp>
            <p:nvSpPr>
              <p:cNvPr id="100" name="Down Arrow 99"/>
              <p:cNvSpPr/>
              <p:nvPr/>
            </p:nvSpPr>
            <p:spPr>
              <a:xfrm>
                <a:off x="7850145" y="4055154"/>
                <a:ext cx="318750" cy="379940"/>
              </a:xfrm>
              <a:prstGeom prst="down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88"/>
                <a:endParaRPr lang="en-US" sz="1467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Down Arrow 100"/>
              <p:cNvSpPr/>
              <p:nvPr/>
            </p:nvSpPr>
            <p:spPr>
              <a:xfrm>
                <a:off x="7850145" y="6418905"/>
                <a:ext cx="318750" cy="379940"/>
              </a:xfrm>
              <a:prstGeom prst="down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88"/>
                <a:endParaRPr lang="en-US" sz="1467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2" name="Group 101"/>
              <p:cNvGrpSpPr/>
              <p:nvPr/>
            </p:nvGrpSpPr>
            <p:grpSpPr>
              <a:xfrm>
                <a:off x="6888125" y="6813310"/>
                <a:ext cx="2182007" cy="1933306"/>
                <a:chOff x="6888125" y="6813310"/>
                <a:chExt cx="2182007" cy="1933306"/>
              </a:xfrm>
            </p:grpSpPr>
            <p:sp>
              <p:nvSpPr>
                <p:cNvPr id="103" name="Rounded Rectangle 102"/>
                <p:cNvSpPr/>
                <p:nvPr/>
              </p:nvSpPr>
              <p:spPr>
                <a:xfrm>
                  <a:off x="6888125" y="6813310"/>
                  <a:ext cx="2182007" cy="1851809"/>
                </a:xfrm>
                <a:prstGeom prst="roundRect">
                  <a:avLst>
                    <a:gd name="adj" fmla="val 11205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788"/>
                  <a:endParaRPr lang="en-US" sz="1467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7441265" y="8404556"/>
                  <a:ext cx="1116117" cy="3420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3788"/>
                  <a:r>
                    <a:rPr lang="en-US" sz="1067" b="1" dirty="0">
                      <a:solidFill>
                        <a:srgbClr val="ED7D31">
                          <a:lumMod val="75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Validation</a:t>
                  </a:r>
                </a:p>
              </p:txBody>
            </p:sp>
            <p:pic>
              <p:nvPicPr>
                <p:cNvPr id="105" name="Picture 104"/>
                <p:cNvPicPr>
                  <a:picLocks noChangeAspect="1"/>
                </p:cNvPicPr>
                <p:nvPr/>
              </p:nvPicPr>
              <p:blipFill>
                <a:blip r:embed="rId18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32911" y="6929579"/>
                  <a:ext cx="797365" cy="634480"/>
                </a:xfrm>
                <a:prstGeom prst="rect">
                  <a:avLst/>
                </a:prstGeom>
                <a:ln w="6350">
                  <a:solidFill>
                    <a:sysClr val="windowText" lastClr="000000"/>
                  </a:solidFill>
                </a:ln>
              </p:spPr>
            </p:pic>
            <p:pic>
              <p:nvPicPr>
                <p:cNvPr id="106" name="Picture 105"/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960488" y="6884470"/>
                  <a:ext cx="990386" cy="663045"/>
                </a:xfrm>
                <a:prstGeom prst="rect">
                  <a:avLst/>
                </a:prstGeom>
              </p:spPr>
            </p:pic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017561" y="7713042"/>
                  <a:ext cx="817650" cy="663011"/>
                </a:xfrm>
                <a:prstGeom prst="rect">
                  <a:avLst/>
                </a:prstGeom>
              </p:spPr>
            </p:pic>
            <p:pic>
              <p:nvPicPr>
                <p:cNvPr id="108" name="Picture 107"/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81399" y="7639344"/>
                  <a:ext cx="916854" cy="793172"/>
                </a:xfrm>
                <a:prstGeom prst="rect">
                  <a:avLst/>
                </a:prstGeom>
              </p:spPr>
            </p:pic>
          </p:grpSp>
        </p:grpSp>
        <p:sp>
          <p:nvSpPr>
            <p:cNvPr id="73" name="Up Arrow 72"/>
            <p:cNvSpPr/>
            <p:nvPr/>
          </p:nvSpPr>
          <p:spPr>
            <a:xfrm rot="5400000">
              <a:off x="10033299" y="5222185"/>
              <a:ext cx="169827" cy="202971"/>
            </a:xfrm>
            <a:prstGeom prst="upArrow">
              <a:avLst>
                <a:gd name="adj1" fmla="val 50000"/>
                <a:gd name="adj2" fmla="val 43524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en-US" sz="1467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0173993" y="550759"/>
              <a:ext cx="281203" cy="25942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r>
                <a:rPr lang="en-US" sz="2000" b="1" dirty="0">
                  <a:solidFill>
                    <a:srgbClr val="002060"/>
                  </a:solidFill>
                </a:rPr>
                <a:t>4</a:t>
              </a:r>
            </a:p>
          </p:txBody>
        </p:sp>
        <p:sp>
          <p:nvSpPr>
            <p:cNvPr id="39" name="Up Arrow 38"/>
            <p:cNvSpPr/>
            <p:nvPr/>
          </p:nvSpPr>
          <p:spPr>
            <a:xfrm rot="5400000">
              <a:off x="10032358" y="2184687"/>
              <a:ext cx="169827" cy="202971"/>
            </a:xfrm>
            <a:prstGeom prst="upArrow">
              <a:avLst>
                <a:gd name="adj1" fmla="val 50000"/>
                <a:gd name="adj2" fmla="val 43524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en-US" sz="1467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15634" y="566296"/>
            <a:ext cx="2767316" cy="2388350"/>
            <a:chOff x="5315600" y="566295"/>
            <a:chExt cx="2767316" cy="2388350"/>
          </a:xfrm>
        </p:grpSpPr>
        <p:sp>
          <p:nvSpPr>
            <p:cNvPr id="23" name="TextBox 22"/>
            <p:cNvSpPr txBox="1"/>
            <p:nvPr/>
          </p:nvSpPr>
          <p:spPr>
            <a:xfrm>
              <a:off x="6471144" y="2207192"/>
              <a:ext cx="79835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3788"/>
              <a:r>
                <a:rPr lang="en-US" sz="1600" b="1" dirty="0">
                  <a:solidFill>
                    <a:srgbClr val="4472C4">
                      <a:lumMod val="75000"/>
                    </a:srgbClr>
                  </a:solidFill>
                </a:rPr>
                <a:t>RRM2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6564546" y="2490551"/>
              <a:ext cx="444692" cy="464094"/>
              <a:chOff x="1963408" y="1923872"/>
              <a:chExt cx="592923" cy="618792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1963408" y="1923872"/>
                <a:ext cx="345650" cy="61879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88"/>
                <a:endParaRPr lang="en-US" sz="1467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2210681" y="1923872"/>
                <a:ext cx="345650" cy="61879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788"/>
                <a:endParaRPr lang="en-US" sz="1467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431278" y="930821"/>
              <a:ext cx="2560829" cy="884582"/>
              <a:chOff x="1092382" y="6794215"/>
              <a:chExt cx="3258648" cy="897077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2382021" y="6794215"/>
                <a:ext cx="1969009" cy="863331"/>
                <a:chOff x="-19103" y="366029"/>
                <a:chExt cx="3378642" cy="1703255"/>
              </a:xfrm>
            </p:grpSpPr>
            <p:grpSp>
              <p:nvGrpSpPr>
                <p:cNvPr id="56" name="Group 55"/>
                <p:cNvGrpSpPr/>
                <p:nvPr/>
              </p:nvGrpSpPr>
              <p:grpSpPr>
                <a:xfrm>
                  <a:off x="-19103" y="366029"/>
                  <a:ext cx="1319920" cy="1687566"/>
                  <a:chOff x="5061247" y="1899298"/>
                  <a:chExt cx="1110544" cy="1247197"/>
                </a:xfrm>
              </p:grpSpPr>
              <p:pic>
                <p:nvPicPr>
                  <p:cNvPr id="58" name="Picture 57"/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061248" y="2539652"/>
                    <a:ext cx="1107230" cy="606843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pic>
                <p:nvPicPr>
                  <p:cNvPr id="59" name="Picture 58"/>
                  <p:cNvPicPr preferRelativeResize="0">
                    <a:picLocks/>
                  </p:cNvPicPr>
                  <p:nvPr/>
                </p:nvPicPr>
                <p:blipFill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061247" y="1899298"/>
                    <a:ext cx="1110544" cy="607385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</p:grpSp>
            <p:pic>
              <p:nvPicPr>
                <p:cNvPr id="57" name="ATRT_OS_RRM2.pdf" descr="ATRT_OS_RRM2.pdf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656284" y="366029"/>
                  <a:ext cx="1703255" cy="1703255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</p:grpSp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92382" y="6794215"/>
                <a:ext cx="1194500" cy="897077"/>
              </a:xfrm>
              <a:prstGeom prst="rect">
                <a:avLst/>
              </a:prstGeom>
            </p:spPr>
          </p:pic>
        </p:grpSp>
        <p:sp>
          <p:nvSpPr>
            <p:cNvPr id="29" name="Rounded Rectangle 28"/>
            <p:cNvSpPr/>
            <p:nvPr/>
          </p:nvSpPr>
          <p:spPr>
            <a:xfrm>
              <a:off x="5315600" y="830846"/>
              <a:ext cx="2767316" cy="111797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en-US" sz="1467">
                <a:solidFill>
                  <a:prstClr val="white"/>
                </a:solidFill>
              </a:endParaRPr>
            </a:p>
          </p:txBody>
        </p:sp>
        <p:sp>
          <p:nvSpPr>
            <p:cNvPr id="30" name="Down Arrow 29"/>
            <p:cNvSpPr/>
            <p:nvPr/>
          </p:nvSpPr>
          <p:spPr>
            <a:xfrm>
              <a:off x="6657288" y="1889649"/>
              <a:ext cx="230794" cy="281983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en-US" sz="1467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390230" y="1889178"/>
              <a:ext cx="267058" cy="25870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r>
                <a:rPr lang="en-US" sz="2000" b="1" dirty="0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87275" y="566295"/>
              <a:ext cx="9717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788"/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Screening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905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592704" y="6539064"/>
            <a:ext cx="3145144" cy="276997"/>
          </a:xfrm>
          <a:prstGeom prst="rect">
            <a:avLst/>
          </a:prstGeom>
        </p:spPr>
        <p:txBody>
          <a:bodyPr wrap="square" lIns="91388" tIns="45719" rIns="91388" bIns="45719">
            <a:spAutoFit/>
          </a:bodyPr>
          <a:lstStyle/>
          <a:p>
            <a:pPr defTabSz="913788"/>
            <a:r>
              <a:rPr lang="fr-FR" altLang="zh-TW" sz="1200" dirty="0">
                <a:solidFill>
                  <a:prstClr val="black"/>
                </a:solidFill>
              </a:rPr>
              <a:t>Giang et al. </a:t>
            </a:r>
            <a:r>
              <a:rPr lang="fr-FR" altLang="zh-TW" sz="1200" i="1" dirty="0">
                <a:solidFill>
                  <a:prstClr val="black"/>
                </a:solidFill>
              </a:rPr>
              <a:t>J Exp Clin Cancer Res</a:t>
            </a:r>
            <a:r>
              <a:rPr lang="fr-FR" altLang="zh-TW" sz="1200" dirty="0">
                <a:solidFill>
                  <a:prstClr val="black"/>
                </a:solidFill>
              </a:rPr>
              <a:t> (2023) 42:346</a:t>
            </a:r>
            <a:endParaRPr lang="zh-TW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TextBox 3"/>
          <p:cNvSpPr txBox="1"/>
          <p:nvPr/>
        </p:nvSpPr>
        <p:spPr>
          <a:xfrm>
            <a:off x="411153" y="887039"/>
            <a:ext cx="3691572" cy="2800765"/>
          </a:xfrm>
          <a:prstGeom prst="rect">
            <a:avLst/>
          </a:prstGeom>
          <a:noFill/>
        </p:spPr>
        <p:txBody>
          <a:bodyPr wrap="square" lIns="91388" tIns="45719" rIns="91388" bIns="45719" rtlCol="0">
            <a:spAutoFit/>
          </a:bodyPr>
          <a:lstStyle/>
          <a:p>
            <a:pPr defTabSz="913788"/>
            <a:r>
              <a:rPr lang="vi-VN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</a:t>
            </a:r>
            <a:r>
              <a:rPr lang="en-US" sz="1600" b="1" dirty="0">
                <a:solidFill>
                  <a:srgbClr val="FF0000"/>
                </a:solidFill>
                <a:cs typeface="Calibri" panose="020F0502020204030204" pitchFamily="34" charset="0"/>
              </a:rPr>
              <a:t>: </a:t>
            </a:r>
            <a:r>
              <a:rPr lang="en-US" sz="1600" dirty="0">
                <a:solidFill>
                  <a:prstClr val="black"/>
                </a:solidFill>
                <a:cs typeface="Calibri" panose="020F0502020204030204" pitchFamily="34" charset="0"/>
              </a:rPr>
              <a:t>Ribonucleotide Reductase Regulatory Subunit M2</a:t>
            </a:r>
          </a:p>
          <a:p>
            <a:pPr defTabSz="913788"/>
            <a:r>
              <a:rPr lang="en-US" sz="1600" b="1" dirty="0">
                <a:solidFill>
                  <a:srgbClr val="FF0000"/>
                </a:solidFill>
                <a:cs typeface="Calibri" panose="020F0502020204030204" pitchFamily="34" charset="0"/>
              </a:rPr>
              <a:t>Functions: </a:t>
            </a:r>
            <a:r>
              <a:rPr lang="en-US" sz="1600" dirty="0">
                <a:solidFill>
                  <a:prstClr val="black"/>
                </a:solidFill>
                <a:cs typeface="Calibri" panose="020F0502020204030204" pitchFamily="34" charset="0"/>
              </a:rPr>
              <a:t>Provides the precursors necessary for DNA synthesis. Catalyzes the biosynthesis of </a:t>
            </a:r>
            <a:r>
              <a:rPr lang="en-US" sz="1600" dirty="0" err="1">
                <a:solidFill>
                  <a:prstClr val="black"/>
                </a:solidFill>
                <a:cs typeface="Calibri" panose="020F0502020204030204" pitchFamily="34" charset="0"/>
              </a:rPr>
              <a:t>deoxyribonucleotides</a:t>
            </a:r>
            <a:r>
              <a:rPr lang="en-US" sz="1600" dirty="0">
                <a:solidFill>
                  <a:prstClr val="black"/>
                </a:solidFill>
                <a:cs typeface="Calibri" panose="020F0502020204030204" pitchFamily="34" charset="0"/>
              </a:rPr>
              <a:t> from the corresponding ribonucleotides. Inhibits </a:t>
            </a:r>
            <a:r>
              <a:rPr lang="en-US" sz="1600" dirty="0" err="1">
                <a:solidFill>
                  <a:prstClr val="black"/>
                </a:solidFill>
                <a:cs typeface="Calibri" panose="020F0502020204030204" pitchFamily="34" charset="0"/>
              </a:rPr>
              <a:t>Wnt</a:t>
            </a:r>
            <a:r>
              <a:rPr lang="en-US" sz="1600" dirty="0">
                <a:solidFill>
                  <a:prstClr val="black"/>
                </a:solidFill>
                <a:cs typeface="Calibri" panose="020F0502020204030204" pitchFamily="34" charset="0"/>
              </a:rPr>
              <a:t> signaling.</a:t>
            </a:r>
          </a:p>
          <a:p>
            <a:pPr defTabSz="913788"/>
            <a:r>
              <a:rPr lang="en-US" sz="1600" b="1" dirty="0">
                <a:solidFill>
                  <a:srgbClr val="FF0000"/>
                </a:solidFill>
                <a:cs typeface="Calibri" panose="020F0502020204030204" pitchFamily="34" charset="0"/>
              </a:rPr>
              <a:t>Main location: </a:t>
            </a:r>
            <a:r>
              <a:rPr lang="en-US" sz="1600" dirty="0">
                <a:solidFill>
                  <a:prstClr val="black"/>
                </a:solidFill>
                <a:cs typeface="Calibri" panose="020F0502020204030204" pitchFamily="34" charset="0"/>
              </a:rPr>
              <a:t>Cytosol</a:t>
            </a:r>
          </a:p>
          <a:p>
            <a:pPr defTabSz="913788"/>
            <a:r>
              <a:rPr lang="en-US" sz="1600" b="1" dirty="0">
                <a:solidFill>
                  <a:srgbClr val="FF0000"/>
                </a:solidFill>
                <a:cs typeface="Calibri" panose="020F0502020204030204" pitchFamily="34" charset="0"/>
              </a:rPr>
              <a:t>Anticancer Drugs: </a:t>
            </a:r>
            <a:r>
              <a:rPr lang="en-US" sz="1600" dirty="0">
                <a:solidFill>
                  <a:prstClr val="black"/>
                </a:solidFill>
                <a:cs typeface="Calibri" panose="020F0502020204030204" pitchFamily="34" charset="0"/>
              </a:rPr>
              <a:t>FDA</a:t>
            </a:r>
            <a:r>
              <a:rPr lang="en-US" altLang="zh-TW" sz="1600" dirty="0">
                <a:solidFill>
                  <a:prstClr val="black"/>
                </a:solidFill>
                <a:cs typeface="Calibri" panose="020F0502020204030204" pitchFamily="34" charset="0"/>
              </a:rPr>
              <a:t>-approved</a:t>
            </a:r>
            <a:r>
              <a:rPr lang="en-US" sz="1600" dirty="0">
                <a:solidFill>
                  <a:prstClr val="black"/>
                </a:solidFill>
                <a:cs typeface="Calibri" panose="020F0502020204030204" pitchFamily="34" charset="0"/>
              </a:rPr>
              <a:t> drugs; Gemcitabine, </a:t>
            </a:r>
            <a:r>
              <a:rPr lang="en-US" sz="1600" dirty="0" err="1">
                <a:solidFill>
                  <a:prstClr val="black"/>
                </a:solidFill>
                <a:cs typeface="Calibri" panose="020F0502020204030204" pitchFamily="34" charset="0"/>
              </a:rPr>
              <a:t>Hydroxyurea</a:t>
            </a:r>
            <a:r>
              <a:rPr lang="en-US" sz="1600" dirty="0">
                <a:solidFill>
                  <a:prstClr val="black"/>
                </a:solidFill>
                <a:cs typeface="Calibri" panose="020F0502020204030204" pitchFamily="34" charset="0"/>
              </a:rPr>
              <a:t>, </a:t>
            </a:r>
            <a:r>
              <a:rPr lang="en-US" sz="1600" dirty="0" err="1">
                <a:solidFill>
                  <a:prstClr val="black"/>
                </a:solidFill>
                <a:cs typeface="Calibri" panose="020F0502020204030204" pitchFamily="34" charset="0"/>
              </a:rPr>
              <a:t>Clofarabine</a:t>
            </a:r>
            <a:endParaRPr lang="en-US" sz="16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defTabSz="913788"/>
            <a:r>
              <a:rPr lang="en-US" sz="1600" b="1" dirty="0">
                <a:solidFill>
                  <a:srgbClr val="FF0000"/>
                </a:solidFill>
                <a:cs typeface="Calibri" panose="020F0502020204030204" pitchFamily="34" charset="0"/>
              </a:rPr>
              <a:t>Research on brain tumor: </a:t>
            </a:r>
            <a:r>
              <a:rPr lang="en-US" altLang="zh-TW" sz="1600" dirty="0">
                <a:solidFill>
                  <a:prstClr val="black"/>
                </a:solidFill>
                <a:cs typeface="Calibri" panose="020F0502020204030204" pitchFamily="34" charset="0"/>
              </a:rPr>
              <a:t>G</a:t>
            </a:r>
            <a:r>
              <a:rPr lang="en-US" sz="1600" dirty="0">
                <a:solidFill>
                  <a:prstClr val="black"/>
                </a:solidFill>
                <a:cs typeface="Calibri" panose="020F0502020204030204" pitchFamily="34" charset="0"/>
              </a:rPr>
              <a:t>BM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566424" y="762712"/>
            <a:ext cx="3486929" cy="3100489"/>
            <a:chOff x="4630966" y="1208055"/>
            <a:chExt cx="3486929" cy="3100489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1281" y="1389509"/>
              <a:ext cx="3446614" cy="2919035"/>
            </a:xfrm>
            <a:prstGeom prst="rect">
              <a:avLst/>
            </a:prstGeom>
          </p:spPr>
        </p:pic>
        <p:sp>
          <p:nvSpPr>
            <p:cNvPr id="14" name="文字方塊 13"/>
            <p:cNvSpPr txBox="1"/>
            <p:nvPr/>
          </p:nvSpPr>
          <p:spPr>
            <a:xfrm>
              <a:off x="4630966" y="1208055"/>
              <a:ext cx="35779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3788"/>
              <a:r>
                <a:rPr lang="en-US" altLang="zh-TW" sz="2400" b="1" dirty="0">
                  <a:solidFill>
                    <a:prstClr val="black"/>
                  </a:solidFill>
                </a:rPr>
                <a:t>B</a:t>
              </a:r>
              <a:endParaRPr lang="zh-TW" altLang="en-US" sz="24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文字方塊 14"/>
          <p:cNvSpPr txBox="1"/>
          <p:nvPr/>
        </p:nvSpPr>
        <p:spPr>
          <a:xfrm>
            <a:off x="6598826" y="1358173"/>
            <a:ext cx="184626" cy="379654"/>
          </a:xfrm>
          <a:prstGeom prst="rect">
            <a:avLst/>
          </a:prstGeom>
          <a:solidFill>
            <a:schemeClr val="bg1"/>
          </a:solidFill>
        </p:spPr>
        <p:txBody>
          <a:bodyPr wrap="none" lIns="91388" tIns="45719" rIns="91388" bIns="45719" rtlCol="0">
            <a:spAutoFit/>
          </a:bodyPr>
          <a:lstStyle/>
          <a:p>
            <a:pPr defTabSz="913788"/>
            <a:endParaRPr lang="zh-TW" altLang="en-US" sz="1867" dirty="0">
              <a:solidFill>
                <a:prstClr val="black"/>
              </a:solidFill>
            </a:endParaRPr>
          </a:p>
        </p:txBody>
      </p:sp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7D16E-1BE4-4ED0-A269-307B9D14B6A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482844" y="-45769"/>
            <a:ext cx="6997661" cy="738664"/>
            <a:chOff x="147782" y="-39228"/>
            <a:chExt cx="11425944" cy="865360"/>
          </a:xfrm>
        </p:grpSpPr>
        <p:sp>
          <p:nvSpPr>
            <p:cNvPr id="19" name="Rounded Rectangle 18"/>
            <p:cNvSpPr/>
            <p:nvPr/>
          </p:nvSpPr>
          <p:spPr>
            <a:xfrm>
              <a:off x="147782" y="110706"/>
              <a:ext cx="11074399" cy="7112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24077" y="-39228"/>
              <a:ext cx="10949649" cy="8653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788">
                <a:lnSpc>
                  <a:spcPct val="15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prstClr val="white"/>
                  </a:solidFill>
                  <a:ea typeface="DengXian Light" panose="02010600030101010101" pitchFamily="2" charset="-122"/>
                  <a:cs typeface="Calibri" panose="020F0502020204030204" pitchFamily="34" charset="0"/>
                </a:rPr>
                <a:t>RRM2 functions as an oncogene in ATRT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070157" y="887017"/>
            <a:ext cx="4405625" cy="2390439"/>
            <a:chOff x="4333010" y="965490"/>
            <a:chExt cx="4232902" cy="21944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8824" y="1259550"/>
              <a:ext cx="3987088" cy="1900432"/>
            </a:xfrm>
            <a:prstGeom prst="rect">
              <a:avLst/>
            </a:prstGeom>
          </p:spPr>
        </p:pic>
        <p:sp>
          <p:nvSpPr>
            <p:cNvPr id="21" name="文字方塊 13"/>
            <p:cNvSpPr txBox="1"/>
            <p:nvPr/>
          </p:nvSpPr>
          <p:spPr>
            <a:xfrm>
              <a:off x="4333010" y="965490"/>
              <a:ext cx="356084" cy="42382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3788"/>
              <a:r>
                <a:rPr lang="en-US" altLang="zh-TW" sz="2400" b="1" dirty="0">
                  <a:solidFill>
                    <a:prstClr val="black"/>
                  </a:solidFill>
                </a:rPr>
                <a:t>A</a:t>
              </a:r>
              <a:endParaRPr lang="zh-TW" altLang="en-US" sz="2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24918" y="3687757"/>
            <a:ext cx="4330967" cy="2894685"/>
            <a:chOff x="124867" y="3687755"/>
            <a:chExt cx="4503085" cy="3160967"/>
          </a:xfrm>
        </p:grpSpPr>
        <p:grpSp>
          <p:nvGrpSpPr>
            <p:cNvPr id="30" name="Group 29"/>
            <p:cNvGrpSpPr/>
            <p:nvPr/>
          </p:nvGrpSpPr>
          <p:grpSpPr>
            <a:xfrm>
              <a:off x="521962" y="3838248"/>
              <a:ext cx="4105990" cy="3010474"/>
              <a:chOff x="-212720" y="3722170"/>
              <a:chExt cx="4367621" cy="3385811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-1" y="3722170"/>
                <a:ext cx="1700393" cy="315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788">
                  <a:defRPr/>
                </a:pPr>
                <a:r>
                  <a:rPr lang="en-US" sz="1067" b="1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Normal brain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29310" y="6792909"/>
                <a:ext cx="2127274" cy="315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788">
                  <a:defRPr/>
                </a:pPr>
                <a:r>
                  <a:rPr lang="en-US" sz="1067" b="1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ATRT- patient samples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152509" y="3758950"/>
                <a:ext cx="1861571" cy="315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788">
                  <a:defRPr/>
                </a:pPr>
                <a:r>
                  <a:rPr lang="en-US" sz="1067" b="1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ATRT-PDX</a:t>
                </a:r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11687" y="5426988"/>
                <a:ext cx="2143214" cy="1355596"/>
              </a:xfrm>
              <a:prstGeom prst="rect">
                <a:avLst/>
              </a:prstGeom>
              <a:ln w="6350">
                <a:solidFill>
                  <a:sysClr val="windowText" lastClr="000000"/>
                </a:solidFill>
              </a:ln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2720" y="5426988"/>
                <a:ext cx="2143214" cy="1355596"/>
              </a:xfrm>
              <a:prstGeom prst="rect">
                <a:avLst/>
              </a:prstGeom>
              <a:ln w="6350">
                <a:solidFill>
                  <a:sysClr val="windowText" lastClr="000000"/>
                </a:solidFill>
              </a:ln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07682" y="4005680"/>
                <a:ext cx="2143214" cy="1355596"/>
              </a:xfrm>
              <a:prstGeom prst="rect">
                <a:avLst/>
              </a:prstGeom>
              <a:ln w="6350">
                <a:solidFill>
                  <a:sysClr val="windowText" lastClr="000000"/>
                </a:solidFill>
              </a:ln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11687" y="4008645"/>
                <a:ext cx="2143214" cy="1355596"/>
              </a:xfrm>
              <a:prstGeom prst="rect">
                <a:avLst/>
              </a:prstGeom>
              <a:ln w="6350">
                <a:solidFill>
                  <a:sysClr val="windowText" lastClr="000000"/>
                </a:solidFill>
              </a:ln>
            </p:spPr>
          </p:pic>
        </p:grpSp>
        <p:sp>
          <p:nvSpPr>
            <p:cNvPr id="31" name="文字方塊 13"/>
            <p:cNvSpPr txBox="1"/>
            <p:nvPr/>
          </p:nvSpPr>
          <p:spPr>
            <a:xfrm>
              <a:off x="124867" y="3687755"/>
              <a:ext cx="362009" cy="50413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3788"/>
              <a:r>
                <a:rPr lang="en-US" altLang="zh-TW" sz="2400" b="1" dirty="0">
                  <a:solidFill>
                    <a:prstClr val="black"/>
                  </a:solidFill>
                </a:rPr>
                <a:t>C</a:t>
              </a:r>
              <a:endParaRPr lang="zh-TW" altLang="en-US" sz="2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358655" y="3597745"/>
            <a:ext cx="6555816" cy="2770579"/>
            <a:chOff x="5081126" y="3680207"/>
            <a:chExt cx="6555816" cy="2770578"/>
          </a:xfrm>
        </p:grpSpPr>
        <p:sp>
          <p:nvSpPr>
            <p:cNvPr id="22" name="文字方塊 13"/>
            <p:cNvSpPr txBox="1"/>
            <p:nvPr/>
          </p:nvSpPr>
          <p:spPr>
            <a:xfrm>
              <a:off x="5081126" y="3680207"/>
              <a:ext cx="37863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3788"/>
              <a:r>
                <a:rPr lang="en-US" altLang="zh-TW" sz="2400" b="1" dirty="0">
                  <a:solidFill>
                    <a:prstClr val="black"/>
                  </a:solidFill>
                </a:rPr>
                <a:t>D</a:t>
              </a:r>
              <a:endParaRPr lang="zh-TW" altLang="en-US" sz="2400" b="1" dirty="0">
                <a:solidFill>
                  <a:prstClr val="black"/>
                </a:solidFill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16413" y="4068398"/>
              <a:ext cx="6520529" cy="2382387"/>
            </a:xfrm>
            <a:prstGeom prst="rect">
              <a:avLst/>
            </a:prstGeom>
          </p:spPr>
        </p:pic>
      </p:grpSp>
      <p:sp>
        <p:nvSpPr>
          <p:cNvPr id="33" name="Oval 32"/>
          <p:cNvSpPr/>
          <p:nvPr/>
        </p:nvSpPr>
        <p:spPr>
          <a:xfrm>
            <a:off x="2327366" y="34827"/>
            <a:ext cx="318039" cy="3261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r>
              <a:rPr lang="en-US" sz="20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779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50732" y="6447494"/>
            <a:ext cx="3145144" cy="276997"/>
          </a:xfrm>
          <a:prstGeom prst="rect">
            <a:avLst/>
          </a:prstGeom>
        </p:spPr>
        <p:txBody>
          <a:bodyPr wrap="square" lIns="91388" tIns="45719" rIns="91388" bIns="45719">
            <a:spAutoFit/>
          </a:bodyPr>
          <a:lstStyle/>
          <a:p>
            <a:pPr defTabSz="913788"/>
            <a:r>
              <a:rPr lang="fr-FR" altLang="zh-TW" sz="1200" dirty="0">
                <a:solidFill>
                  <a:prstClr val="black"/>
                </a:solidFill>
              </a:rPr>
              <a:t>Giang et al. </a:t>
            </a:r>
            <a:r>
              <a:rPr lang="fr-FR" altLang="zh-TW" sz="1200" i="1" dirty="0">
                <a:solidFill>
                  <a:prstClr val="black"/>
                </a:solidFill>
              </a:rPr>
              <a:t>J Exp Clin Cancer Res</a:t>
            </a:r>
            <a:r>
              <a:rPr lang="fr-FR" altLang="zh-TW" sz="1200" dirty="0">
                <a:solidFill>
                  <a:prstClr val="black"/>
                </a:solidFill>
              </a:rPr>
              <a:t> (2023) 42:346</a:t>
            </a:r>
            <a:endParaRPr lang="zh-TW" altLang="en-US" sz="1200" dirty="0">
              <a:solidFill>
                <a:prstClr val="black"/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7D16E-1BE4-4ED0-A269-307B9D14B6A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1545" y="151"/>
            <a:ext cx="11462993" cy="770913"/>
            <a:chOff x="85344" y="14394"/>
            <a:chExt cx="11399322" cy="807512"/>
          </a:xfrm>
        </p:grpSpPr>
        <p:sp>
          <p:nvSpPr>
            <p:cNvPr id="12" name="Rounded Rectangle 11"/>
            <p:cNvSpPr/>
            <p:nvPr/>
          </p:nvSpPr>
          <p:spPr>
            <a:xfrm>
              <a:off x="147782" y="110706"/>
              <a:ext cx="11074399" cy="7112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5344" y="14394"/>
              <a:ext cx="11399322" cy="773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88">
                <a:lnSpc>
                  <a:spcPct val="15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prstClr val="white"/>
                  </a:solidFill>
                  <a:ea typeface="DengXian Light" panose="02010600030101010101" pitchFamily="2" charset="-122"/>
                  <a:cs typeface="Calibri" panose="020F0502020204030204" pitchFamily="34" charset="0"/>
                </a:rPr>
                <a:t>Knockdown of RRM2 decreases the growth and migration of ATRT cells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015052" y="862860"/>
            <a:ext cx="5176949" cy="4829285"/>
            <a:chOff x="333805" y="1070102"/>
            <a:chExt cx="5190302" cy="4844719"/>
          </a:xfrm>
        </p:grpSpPr>
        <p:grpSp>
          <p:nvGrpSpPr>
            <p:cNvPr id="15" name="Group 14"/>
            <p:cNvGrpSpPr/>
            <p:nvPr/>
          </p:nvGrpSpPr>
          <p:grpSpPr>
            <a:xfrm>
              <a:off x="360102" y="1315588"/>
              <a:ext cx="3121801" cy="4599233"/>
              <a:chOff x="677977" y="624225"/>
              <a:chExt cx="3121801" cy="4599233"/>
            </a:xfrm>
          </p:grpSpPr>
          <p:graphicFrame>
            <p:nvGraphicFramePr>
              <p:cNvPr id="46" name="Object 45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77977" y="2635547"/>
              <a:ext cx="3121801" cy="25879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6" name="Prism 8" r:id="rId3" imgW="2401385" imgH="1990701" progId="Prism8.Document">
                      <p:embed/>
                    </p:oleObj>
                  </mc:Choice>
                  <mc:Fallback>
                    <p:oleObj name="Prism 8" r:id="rId3" imgW="2401385" imgH="1990701" progId="Prism8.Document">
                      <p:embed/>
                      <p:pic>
                        <p:nvPicPr>
                          <p:cNvPr id="46" name="Object 45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677977" y="2635547"/>
                            <a:ext cx="3121801" cy="258791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7" name="Group 46"/>
              <p:cNvGrpSpPr>
                <a:grpSpLocks noChangeAspect="1"/>
              </p:cNvGrpSpPr>
              <p:nvPr/>
            </p:nvGrpSpPr>
            <p:grpSpPr>
              <a:xfrm>
                <a:off x="769352" y="624225"/>
                <a:ext cx="2570901" cy="2122200"/>
                <a:chOff x="801944" y="2686336"/>
                <a:chExt cx="2076183" cy="1713824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801944" y="2793030"/>
                  <a:ext cx="2076183" cy="1607130"/>
                  <a:chOff x="53352" y="296401"/>
                  <a:chExt cx="2961371" cy="2455570"/>
                </a:xfrm>
              </p:grpSpPr>
              <p:grpSp>
                <p:nvGrpSpPr>
                  <p:cNvPr id="50" name="Group 49"/>
                  <p:cNvGrpSpPr/>
                  <p:nvPr/>
                </p:nvGrpSpPr>
                <p:grpSpPr>
                  <a:xfrm>
                    <a:off x="440774" y="780578"/>
                    <a:ext cx="2573949" cy="1971393"/>
                    <a:chOff x="437021" y="172421"/>
                    <a:chExt cx="2573949" cy="1971393"/>
                  </a:xfrm>
                </p:grpSpPr>
                <p:pic>
                  <p:nvPicPr>
                    <p:cNvPr id="65" name="Picture 64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37021" y="173976"/>
                      <a:ext cx="609600" cy="457200"/>
                    </a:xfrm>
                    <a:prstGeom prst="rect">
                      <a:avLst/>
                    </a:prstGeom>
                    <a:ln>
                      <a:solidFill>
                        <a:sysClr val="windowText" lastClr="000000"/>
                      </a:solidFill>
                    </a:ln>
                  </p:spPr>
                </p:pic>
                <p:pic>
                  <p:nvPicPr>
                    <p:cNvPr id="66" name="Picture 65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37021" y="674597"/>
                      <a:ext cx="609600" cy="457200"/>
                    </a:xfrm>
                    <a:prstGeom prst="rect">
                      <a:avLst/>
                    </a:prstGeom>
                    <a:ln>
                      <a:solidFill>
                        <a:sysClr val="windowText" lastClr="000000"/>
                      </a:solidFill>
                    </a:ln>
                  </p:spPr>
                </p:pic>
                <p:pic>
                  <p:nvPicPr>
                    <p:cNvPr id="67" name="Picture 66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37021" y="1181450"/>
                      <a:ext cx="609600" cy="457200"/>
                    </a:xfrm>
                    <a:prstGeom prst="rect">
                      <a:avLst/>
                    </a:prstGeom>
                    <a:ln>
                      <a:solidFill>
                        <a:sysClr val="windowText" lastClr="000000"/>
                      </a:solidFill>
                    </a:ln>
                  </p:spPr>
                </p:pic>
                <p:pic>
                  <p:nvPicPr>
                    <p:cNvPr id="68" name="Picture 67"/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37021" y="1686614"/>
                      <a:ext cx="609600" cy="457200"/>
                    </a:xfrm>
                    <a:prstGeom prst="rect">
                      <a:avLst/>
                    </a:prstGeom>
                    <a:ln>
                      <a:solidFill>
                        <a:sysClr val="windowText" lastClr="000000"/>
                      </a:solidFill>
                    </a:ln>
                  </p:spPr>
                </p:pic>
                <p:pic>
                  <p:nvPicPr>
                    <p:cNvPr id="69" name="Picture 68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95683" y="173976"/>
                      <a:ext cx="609600" cy="457200"/>
                    </a:xfrm>
                    <a:prstGeom prst="rect">
                      <a:avLst/>
                    </a:prstGeom>
                    <a:ln>
                      <a:solidFill>
                        <a:sysClr val="windowText" lastClr="000000"/>
                      </a:solidFill>
                    </a:ln>
                  </p:spPr>
                </p:pic>
                <p:pic>
                  <p:nvPicPr>
                    <p:cNvPr id="70" name="Picture 69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95683" y="674597"/>
                      <a:ext cx="609600" cy="457200"/>
                    </a:xfrm>
                    <a:prstGeom prst="rect">
                      <a:avLst/>
                    </a:prstGeom>
                    <a:ln>
                      <a:solidFill>
                        <a:sysClr val="windowText" lastClr="000000"/>
                      </a:solidFill>
                    </a:ln>
                  </p:spPr>
                </p:pic>
                <p:pic>
                  <p:nvPicPr>
                    <p:cNvPr id="71" name="Picture 70"/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95683" y="1181450"/>
                      <a:ext cx="609600" cy="457200"/>
                    </a:xfrm>
                    <a:prstGeom prst="rect">
                      <a:avLst/>
                    </a:prstGeom>
                    <a:ln>
                      <a:solidFill>
                        <a:sysClr val="windowText" lastClr="000000"/>
                      </a:solidFill>
                    </a:ln>
                  </p:spPr>
                </p:pic>
                <p:pic>
                  <p:nvPicPr>
                    <p:cNvPr id="72" name="Picture 71"/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95683" y="1686614"/>
                      <a:ext cx="609600" cy="457200"/>
                    </a:xfrm>
                    <a:prstGeom prst="rect">
                      <a:avLst/>
                    </a:prstGeom>
                    <a:ln>
                      <a:solidFill>
                        <a:sysClr val="windowText" lastClr="000000"/>
                      </a:solidFill>
                    </a:ln>
                  </p:spPr>
                </p:pic>
                <p:pic>
                  <p:nvPicPr>
                    <p:cNvPr id="73" name="Picture 72"/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48527" y="172421"/>
                      <a:ext cx="609600" cy="457200"/>
                    </a:xfrm>
                    <a:prstGeom prst="rect">
                      <a:avLst/>
                    </a:prstGeom>
                    <a:ln>
                      <a:solidFill>
                        <a:sysClr val="windowText" lastClr="000000"/>
                      </a:solidFill>
                    </a:ln>
                  </p:spPr>
                </p:pic>
                <p:pic>
                  <p:nvPicPr>
                    <p:cNvPr id="74" name="Picture 73"/>
                    <p:cNvPicPr>
                      <a:picLocks noChangeAspect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48527" y="674597"/>
                      <a:ext cx="609600" cy="457200"/>
                    </a:xfrm>
                    <a:prstGeom prst="rect">
                      <a:avLst/>
                    </a:prstGeom>
                    <a:ln>
                      <a:solidFill>
                        <a:sysClr val="windowText" lastClr="000000"/>
                      </a:solidFill>
                    </a:ln>
                  </p:spPr>
                </p:pic>
                <p:pic>
                  <p:nvPicPr>
                    <p:cNvPr id="75" name="Picture 74"/>
                    <p:cNvPicPr>
                      <a:picLocks noChangeAspect="1"/>
                    </p:cNvPicPr>
                    <p:nvPr/>
                  </p:nvPicPr>
                  <p:blipFill>
                    <a:blip r:embed="rId15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48527" y="1181450"/>
                      <a:ext cx="609600" cy="457200"/>
                    </a:xfrm>
                    <a:prstGeom prst="rect">
                      <a:avLst/>
                    </a:prstGeom>
                    <a:ln>
                      <a:solidFill>
                        <a:sysClr val="windowText" lastClr="000000"/>
                      </a:solidFill>
                    </a:ln>
                  </p:spPr>
                </p:pic>
                <p:pic>
                  <p:nvPicPr>
                    <p:cNvPr id="76" name="Picture 75"/>
                    <p:cNvPicPr>
                      <a:picLocks noChangeAspect="1"/>
                    </p:cNvPicPr>
                    <p:nvPr/>
                  </p:nvPicPr>
                  <p:blipFill>
                    <a:blip r:embed="rId16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48527" y="1686614"/>
                      <a:ext cx="609600" cy="457200"/>
                    </a:xfrm>
                    <a:prstGeom prst="rect">
                      <a:avLst/>
                    </a:prstGeom>
                    <a:ln>
                      <a:solidFill>
                        <a:sysClr val="windowText" lastClr="000000"/>
                      </a:solidFill>
                    </a:ln>
                  </p:spPr>
                </p:pic>
                <p:pic>
                  <p:nvPicPr>
                    <p:cNvPr id="77" name="Picture 76"/>
                    <p:cNvPicPr>
                      <a:picLocks noChangeAspect="1"/>
                    </p:cNvPicPr>
                    <p:nvPr/>
                  </p:nvPicPr>
                  <p:blipFill>
                    <a:blip r:embed="rId17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401370" y="172421"/>
                      <a:ext cx="609600" cy="457200"/>
                    </a:xfrm>
                    <a:prstGeom prst="rect">
                      <a:avLst/>
                    </a:prstGeom>
                    <a:ln>
                      <a:solidFill>
                        <a:sysClr val="windowText" lastClr="000000"/>
                      </a:solidFill>
                    </a:ln>
                  </p:spPr>
                </p:pic>
                <p:pic>
                  <p:nvPicPr>
                    <p:cNvPr id="78" name="Picture 77"/>
                    <p:cNvPicPr>
                      <a:picLocks noChangeAspect="1"/>
                    </p:cNvPicPr>
                    <p:nvPr/>
                  </p:nvPicPr>
                  <p:blipFill>
                    <a:blip r:embed="rId1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401370" y="674597"/>
                      <a:ext cx="609600" cy="457200"/>
                    </a:xfrm>
                    <a:prstGeom prst="rect">
                      <a:avLst/>
                    </a:prstGeom>
                    <a:ln>
                      <a:solidFill>
                        <a:sysClr val="windowText" lastClr="000000"/>
                      </a:solidFill>
                    </a:ln>
                  </p:spPr>
                </p:pic>
                <p:pic>
                  <p:nvPicPr>
                    <p:cNvPr id="79" name="Picture 78"/>
                    <p:cNvPicPr>
                      <a:picLocks noChangeAspect="1"/>
                    </p:cNvPicPr>
                    <p:nvPr/>
                  </p:nvPicPr>
                  <p:blipFill>
                    <a:blip r:embed="rId19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401370" y="1181450"/>
                      <a:ext cx="609600" cy="457200"/>
                    </a:xfrm>
                    <a:prstGeom prst="rect">
                      <a:avLst/>
                    </a:prstGeom>
                    <a:ln>
                      <a:solidFill>
                        <a:sysClr val="windowText" lastClr="000000"/>
                      </a:solidFill>
                    </a:ln>
                  </p:spPr>
                </p:pic>
                <p:pic>
                  <p:nvPicPr>
                    <p:cNvPr id="80" name="Picture 79"/>
                    <p:cNvPicPr>
                      <a:picLocks noChangeAspect="1"/>
                    </p:cNvPicPr>
                    <p:nvPr/>
                  </p:nvPicPr>
                  <p:blipFill>
                    <a:blip r:embed="rId20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401370" y="1686614"/>
                      <a:ext cx="609600" cy="457200"/>
                    </a:xfrm>
                    <a:prstGeom prst="rect">
                      <a:avLst/>
                    </a:prstGeom>
                    <a:ln>
                      <a:solidFill>
                        <a:sysClr val="windowText" lastClr="000000"/>
                      </a:solidFill>
                    </a:ln>
                  </p:spPr>
                </p:pic>
              </p:grpSp>
              <p:grpSp>
                <p:nvGrpSpPr>
                  <p:cNvPr id="51" name="Group 50"/>
                  <p:cNvGrpSpPr/>
                  <p:nvPr/>
                </p:nvGrpSpPr>
                <p:grpSpPr>
                  <a:xfrm>
                    <a:off x="556005" y="296401"/>
                    <a:ext cx="2458718" cy="534737"/>
                    <a:chOff x="558602" y="304194"/>
                    <a:chExt cx="2458718" cy="534737"/>
                  </a:xfrm>
                </p:grpSpPr>
                <p:sp>
                  <p:nvSpPr>
                    <p:cNvPr id="57" name="TextBox 56"/>
                    <p:cNvSpPr txBox="1"/>
                    <p:nvPr/>
                  </p:nvSpPr>
                  <p:spPr>
                    <a:xfrm>
                      <a:off x="558602" y="517306"/>
                      <a:ext cx="459476" cy="31756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defTabSz="913788">
                        <a:defRPr/>
                      </a:pPr>
                      <a:r>
                        <a:rPr lang="en-US" sz="1067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WT</a:t>
                      </a:r>
                    </a:p>
                  </p:txBody>
                </p:sp>
                <p:grpSp>
                  <p:nvGrpSpPr>
                    <p:cNvPr id="58" name="Group 57"/>
                    <p:cNvGrpSpPr/>
                    <p:nvPr/>
                  </p:nvGrpSpPr>
                  <p:grpSpPr>
                    <a:xfrm>
                      <a:off x="1102034" y="304194"/>
                      <a:ext cx="1915286" cy="534737"/>
                      <a:chOff x="1102034" y="304194"/>
                      <a:chExt cx="1915286" cy="534737"/>
                    </a:xfrm>
                  </p:grpSpPr>
                  <p:sp>
                    <p:nvSpPr>
                      <p:cNvPr id="59" name="TextBox 58"/>
                      <p:cNvSpPr txBox="1"/>
                      <p:nvPr/>
                    </p:nvSpPr>
                    <p:spPr>
                      <a:xfrm>
                        <a:off x="1102034" y="521367"/>
                        <a:ext cx="676070" cy="3175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defTabSz="913788">
                          <a:defRPr/>
                        </a:pPr>
                        <a:r>
                          <a:rPr lang="en-US" sz="1067" b="1" kern="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shLuc</a:t>
                        </a:r>
                      </a:p>
                    </p:txBody>
                  </p:sp>
                  <p:sp>
                    <p:nvSpPr>
                      <p:cNvPr id="60" name="TextBox 59"/>
                      <p:cNvSpPr txBox="1"/>
                      <p:nvPr/>
                    </p:nvSpPr>
                    <p:spPr>
                      <a:xfrm>
                        <a:off x="1896812" y="517102"/>
                        <a:ext cx="387277" cy="31756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defTabSz="913788">
                          <a:defRPr/>
                        </a:pPr>
                        <a:r>
                          <a:rPr lang="en-US" sz="1067" b="1" kern="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#1</a:t>
                        </a:r>
                      </a:p>
                    </p:txBody>
                  </p:sp>
                  <p:sp>
                    <p:nvSpPr>
                      <p:cNvPr id="61" name="TextBox 60"/>
                      <p:cNvSpPr txBox="1"/>
                      <p:nvPr/>
                    </p:nvSpPr>
                    <p:spPr>
                      <a:xfrm>
                        <a:off x="2041744" y="304194"/>
                        <a:ext cx="844531" cy="31756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defTabSz="913788">
                          <a:defRPr/>
                        </a:pPr>
                        <a:r>
                          <a:rPr lang="en-US" sz="1067" b="1" kern="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shRRM2</a:t>
                        </a:r>
                      </a:p>
                    </p:txBody>
                  </p:sp>
                  <p:sp>
                    <p:nvSpPr>
                      <p:cNvPr id="62" name="TextBox 61"/>
                      <p:cNvSpPr txBox="1"/>
                      <p:nvPr/>
                    </p:nvSpPr>
                    <p:spPr>
                      <a:xfrm>
                        <a:off x="2549651" y="515531"/>
                        <a:ext cx="387277" cy="31756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defTabSz="913788">
                          <a:defRPr/>
                        </a:pPr>
                        <a:r>
                          <a:rPr lang="en-US" sz="1067" b="1" kern="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#2</a:t>
                        </a:r>
                      </a:p>
                    </p:txBody>
                  </p:sp>
                  <p:cxnSp>
                    <p:nvCxnSpPr>
                      <p:cNvPr id="63" name="Straight Connector 62"/>
                      <p:cNvCxnSpPr/>
                      <p:nvPr/>
                    </p:nvCxnSpPr>
                    <p:spPr>
                      <a:xfrm>
                        <a:off x="1754877" y="579840"/>
                        <a:ext cx="0" cy="0"/>
                      </a:xfrm>
                      <a:prstGeom prst="line">
                        <a:avLst/>
                      </a:prstGeom>
                      <a:noFill/>
                      <a:ln w="6350" cap="flat" cmpd="sng" algn="ctr">
                        <a:solidFill>
                          <a:srgbClr val="3F3F3F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64" name="Straight Connector 63"/>
                      <p:cNvCxnSpPr/>
                      <p:nvPr/>
                    </p:nvCxnSpPr>
                    <p:spPr>
                      <a:xfrm>
                        <a:off x="1749780" y="568039"/>
                        <a:ext cx="1267540" cy="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53352" y="886325"/>
                    <a:ext cx="415047" cy="1808248"/>
                    <a:chOff x="55949" y="894118"/>
                    <a:chExt cx="415047" cy="1808248"/>
                  </a:xfrm>
                </p:grpSpPr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55949" y="894118"/>
                      <a:ext cx="415047" cy="31756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defTabSz="913788">
                        <a:defRPr/>
                      </a:pPr>
                      <a:r>
                        <a:rPr lang="en-US" sz="1067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D0</a:t>
                      </a:r>
                    </a:p>
                  </p:txBody>
                </p:sp>
                <p:sp>
                  <p:nvSpPr>
                    <p:cNvPr id="54" name="TextBox 53"/>
                    <p:cNvSpPr txBox="1"/>
                    <p:nvPr/>
                  </p:nvSpPr>
                  <p:spPr>
                    <a:xfrm>
                      <a:off x="55949" y="1389724"/>
                      <a:ext cx="415047" cy="31756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defTabSz="913788">
                        <a:defRPr/>
                      </a:pPr>
                      <a:r>
                        <a:rPr lang="en-US" sz="1067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</a:t>
                      </a:r>
                    </a:p>
                  </p:txBody>
                </p:sp>
                <p:sp>
                  <p:nvSpPr>
                    <p:cNvPr id="55" name="TextBox 54"/>
                    <p:cNvSpPr txBox="1"/>
                    <p:nvPr/>
                  </p:nvSpPr>
                  <p:spPr>
                    <a:xfrm>
                      <a:off x="55949" y="1868534"/>
                      <a:ext cx="415047" cy="31756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defTabSz="913788">
                        <a:defRPr/>
                      </a:pPr>
                      <a:r>
                        <a:rPr lang="en-US" sz="1067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D2</a:t>
                      </a:r>
                    </a:p>
                  </p:txBody>
                </p:sp>
                <p:sp>
                  <p:nvSpPr>
                    <p:cNvPr id="56" name="TextBox 55"/>
                    <p:cNvSpPr txBox="1"/>
                    <p:nvPr/>
                  </p:nvSpPr>
                  <p:spPr>
                    <a:xfrm>
                      <a:off x="55949" y="2384802"/>
                      <a:ext cx="415047" cy="31756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defTabSz="913788">
                        <a:defRPr/>
                      </a:pPr>
                      <a:r>
                        <a:rPr lang="en-US" sz="1067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</a:t>
                      </a:r>
                    </a:p>
                  </p:txBody>
                </p:sp>
              </p:grpSp>
            </p:grpSp>
            <p:sp>
              <p:nvSpPr>
                <p:cNvPr id="49" name="TextBox 48"/>
                <p:cNvSpPr txBox="1"/>
                <p:nvPr/>
              </p:nvSpPr>
              <p:spPr>
                <a:xfrm>
                  <a:off x="1779803" y="2686336"/>
                  <a:ext cx="419474" cy="2078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3788">
                    <a:defRPr/>
                  </a:pPr>
                  <a:r>
                    <a:rPr lang="en-US" sz="1067" b="1" kern="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BT12</a:t>
                  </a:r>
                </a:p>
              </p:txBody>
            </p:sp>
          </p:grpSp>
        </p:grpSp>
        <p:sp>
          <p:nvSpPr>
            <p:cNvPr id="89" name="TextBox 88"/>
            <p:cNvSpPr txBox="1"/>
            <p:nvPr/>
          </p:nvSpPr>
          <p:spPr>
            <a:xfrm>
              <a:off x="333805" y="1070102"/>
              <a:ext cx="465844" cy="401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88"/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graphicFrame>
          <p:nvGraphicFramePr>
            <p:cNvPr id="88" name="Object 87"/>
            <p:cNvGraphicFramePr>
              <a:graphicFrameLocks noChangeAspect="1"/>
            </p:cNvGraphicFramePr>
            <p:nvPr>
              <p:extLst/>
            </p:nvPr>
          </p:nvGraphicFramePr>
          <p:xfrm>
            <a:off x="3231629" y="3553643"/>
            <a:ext cx="2292478" cy="21078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Prism 8" r:id="rId21" imgW="1853979" imgH="1702663" progId="Prism8.Document">
                    <p:embed/>
                  </p:oleObj>
                </mc:Choice>
                <mc:Fallback>
                  <p:oleObj name="Prism 8" r:id="rId21" imgW="1853979" imgH="1702663" progId="Prism8.Document">
                    <p:embed/>
                    <p:pic>
                      <p:nvPicPr>
                        <p:cNvPr id="88" name="Object 87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3231629" y="3553643"/>
                          <a:ext cx="2292478" cy="210782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527009" y="1661535"/>
              <a:ext cx="1655440" cy="1864035"/>
            </a:xfrm>
            <a:prstGeom prst="rect">
              <a:avLst/>
            </a:prstGeom>
          </p:spPr>
        </p:pic>
      </p:grpSp>
      <p:grpSp>
        <p:nvGrpSpPr>
          <p:cNvPr id="109" name="Group 108"/>
          <p:cNvGrpSpPr/>
          <p:nvPr/>
        </p:nvGrpSpPr>
        <p:grpSpPr>
          <a:xfrm>
            <a:off x="4073091" y="1044516"/>
            <a:ext cx="3036852" cy="4738705"/>
            <a:chOff x="134209" y="1883590"/>
            <a:chExt cx="3036852" cy="4738705"/>
          </a:xfrm>
        </p:grpSpPr>
        <p:sp>
          <p:nvSpPr>
            <p:cNvPr id="110" name="TextBox 109"/>
            <p:cNvSpPr txBox="1"/>
            <p:nvPr/>
          </p:nvSpPr>
          <p:spPr>
            <a:xfrm>
              <a:off x="134209" y="1883590"/>
              <a:ext cx="4773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88"/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337109" y="2068971"/>
              <a:ext cx="2833952" cy="4553324"/>
              <a:chOff x="25498" y="2068846"/>
              <a:chExt cx="2833952" cy="4553324"/>
            </a:xfrm>
          </p:grpSpPr>
          <p:graphicFrame>
            <p:nvGraphicFramePr>
              <p:cNvPr id="112" name="Object 111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5498" y="4024890"/>
              <a:ext cx="2833952" cy="25972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8" name="Prism 8" r:id="rId24" imgW="1889301" imgH="1731520" progId="Prism8.Document">
                      <p:embed/>
                    </p:oleObj>
                  </mc:Choice>
                  <mc:Fallback>
                    <p:oleObj name="Prism 8" r:id="rId24" imgW="1889301" imgH="1731520" progId="Prism8.Document">
                      <p:embed/>
                      <p:pic>
                        <p:nvPicPr>
                          <p:cNvPr id="112" name="Object 111"/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25498" y="4024890"/>
                            <a:ext cx="2833952" cy="259728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13" name="Group 112"/>
              <p:cNvGrpSpPr>
                <a:grpSpLocks noChangeAspect="1"/>
              </p:cNvGrpSpPr>
              <p:nvPr/>
            </p:nvGrpSpPr>
            <p:grpSpPr>
              <a:xfrm>
                <a:off x="317659" y="2068846"/>
                <a:ext cx="2374254" cy="1603178"/>
                <a:chOff x="3063878" y="2582259"/>
                <a:chExt cx="1691551" cy="1149062"/>
              </a:xfrm>
            </p:grpSpPr>
            <p:grpSp>
              <p:nvGrpSpPr>
                <p:cNvPr id="114" name="Group 113"/>
                <p:cNvGrpSpPr/>
                <p:nvPr/>
              </p:nvGrpSpPr>
              <p:grpSpPr>
                <a:xfrm>
                  <a:off x="3063878" y="2744655"/>
                  <a:ext cx="1691551" cy="986666"/>
                  <a:chOff x="7707334" y="1887121"/>
                  <a:chExt cx="2373653" cy="1299667"/>
                </a:xfrm>
              </p:grpSpPr>
              <p:grpSp>
                <p:nvGrpSpPr>
                  <p:cNvPr id="116" name="Group 115"/>
                  <p:cNvGrpSpPr/>
                  <p:nvPr/>
                </p:nvGrpSpPr>
                <p:grpSpPr>
                  <a:xfrm>
                    <a:off x="7749849" y="1887121"/>
                    <a:ext cx="2331138" cy="504305"/>
                    <a:chOff x="7749849" y="1887121"/>
                    <a:chExt cx="2331138" cy="504305"/>
                  </a:xfrm>
                </p:grpSpPr>
                <p:grpSp>
                  <p:nvGrpSpPr>
                    <p:cNvPr id="118" name="Group 117"/>
                    <p:cNvGrpSpPr/>
                    <p:nvPr/>
                  </p:nvGrpSpPr>
                  <p:grpSpPr>
                    <a:xfrm>
                      <a:off x="7749849" y="2126786"/>
                      <a:ext cx="2028600" cy="264640"/>
                      <a:chOff x="1466192" y="4003939"/>
                      <a:chExt cx="2028600" cy="264640"/>
                    </a:xfrm>
                  </p:grpSpPr>
                  <p:sp>
                    <p:nvSpPr>
                      <p:cNvPr id="121" name="TextBox 120"/>
                      <p:cNvSpPr txBox="1"/>
                      <p:nvPr/>
                    </p:nvSpPr>
                    <p:spPr>
                      <a:xfrm>
                        <a:off x="1466192" y="4003939"/>
                        <a:ext cx="585269" cy="24220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defTabSz="913788"/>
                        <a:r>
                          <a:rPr lang="en-US" sz="1067" b="1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shLuc</a:t>
                        </a:r>
                      </a:p>
                    </p:txBody>
                  </p:sp>
                  <p:sp>
                    <p:nvSpPr>
                      <p:cNvPr id="122" name="TextBox 121"/>
                      <p:cNvSpPr txBox="1"/>
                      <p:nvPr/>
                    </p:nvSpPr>
                    <p:spPr>
                      <a:xfrm>
                        <a:off x="2373095" y="4026372"/>
                        <a:ext cx="335263" cy="24220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defTabSz="913788"/>
                        <a:r>
                          <a:rPr lang="en-US" sz="1067" b="1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#1</a:t>
                        </a:r>
                      </a:p>
                    </p:txBody>
                  </p:sp>
                  <p:sp>
                    <p:nvSpPr>
                      <p:cNvPr id="123" name="TextBox 122"/>
                      <p:cNvSpPr txBox="1"/>
                      <p:nvPr/>
                    </p:nvSpPr>
                    <p:spPr>
                      <a:xfrm>
                        <a:off x="3159529" y="4026372"/>
                        <a:ext cx="335263" cy="24220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defTabSz="913788"/>
                        <a:r>
                          <a:rPr lang="en-US" sz="1067" b="1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#2</a:t>
                        </a:r>
                      </a:p>
                    </p:txBody>
                  </p:sp>
                </p:grpSp>
                <p:cxnSp>
                  <p:nvCxnSpPr>
                    <p:cNvPr id="119" name="Straight Connector 118"/>
                    <p:cNvCxnSpPr/>
                    <p:nvPr/>
                  </p:nvCxnSpPr>
                  <p:spPr>
                    <a:xfrm flipV="1">
                      <a:off x="8497650" y="2170255"/>
                      <a:ext cx="1583337" cy="10529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0" name="TextBox 119"/>
                    <p:cNvSpPr txBox="1"/>
                    <p:nvPr/>
                  </p:nvSpPr>
                  <p:spPr>
                    <a:xfrm>
                      <a:off x="8831864" y="1887121"/>
                      <a:ext cx="731105" cy="24220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defTabSz="913788"/>
                      <a:r>
                        <a:rPr lang="en-US" sz="1067" b="1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shRRM2</a:t>
                      </a:r>
                    </a:p>
                  </p:txBody>
                </p:sp>
              </p:grpSp>
              <p:pic>
                <p:nvPicPr>
                  <p:cNvPr id="117" name="Picture 116"/>
                  <p:cNvPicPr>
                    <a:picLocks noChangeAspect="1"/>
                  </p:cNvPicPr>
                  <p:nvPr/>
                </p:nvPicPr>
                <p:blipFill rotWithShape="1">
                  <a:blip r:embed="rId26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7707334" y="2408940"/>
                    <a:ext cx="2353147" cy="77784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15" name="TextBox 114"/>
                <p:cNvSpPr txBox="1"/>
                <p:nvPr/>
              </p:nvSpPr>
              <p:spPr>
                <a:xfrm>
                  <a:off x="3703585" y="2582259"/>
                  <a:ext cx="369117" cy="1838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3788"/>
                  <a:r>
                    <a:rPr lang="en-US" sz="1067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BT12</a:t>
                  </a:r>
                </a:p>
              </p:txBody>
            </p:sp>
          </p:grpSp>
        </p:grpSp>
      </p:grpSp>
      <p:grpSp>
        <p:nvGrpSpPr>
          <p:cNvPr id="125" name="Group 124"/>
          <p:cNvGrpSpPr/>
          <p:nvPr/>
        </p:nvGrpSpPr>
        <p:grpSpPr>
          <a:xfrm>
            <a:off x="405051" y="4000959"/>
            <a:ext cx="3078304" cy="2592664"/>
            <a:chOff x="5331326" y="1157050"/>
            <a:chExt cx="3227424" cy="2812649"/>
          </a:xfrm>
        </p:grpSpPr>
        <p:graphicFrame>
          <p:nvGraphicFramePr>
            <p:cNvPr id="108" name="Object 107"/>
            <p:cNvGraphicFramePr>
              <a:graphicFrameLocks noChangeAspect="1"/>
            </p:cNvGraphicFramePr>
            <p:nvPr>
              <p:extLst/>
            </p:nvPr>
          </p:nvGraphicFramePr>
          <p:xfrm>
            <a:off x="5564248" y="1157050"/>
            <a:ext cx="2994502" cy="2812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Prism 8" r:id="rId27" imgW="2315673" imgH="2175045" progId="Prism8.Document">
                    <p:embed/>
                  </p:oleObj>
                </mc:Choice>
                <mc:Fallback>
                  <p:oleObj name="Prism 8" r:id="rId27" imgW="2315673" imgH="2175045" progId="Prism8.Document">
                    <p:embed/>
                    <p:pic>
                      <p:nvPicPr>
                        <p:cNvPr id="108" name="Object 107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5564248" y="1157050"/>
                          <a:ext cx="2994502" cy="28126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4" name="TextBox 123"/>
            <p:cNvSpPr txBox="1"/>
            <p:nvPr/>
          </p:nvSpPr>
          <p:spPr>
            <a:xfrm>
              <a:off x="5331326" y="1157050"/>
              <a:ext cx="465844" cy="434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88"/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125105" y="838621"/>
            <a:ext cx="3638204" cy="3085675"/>
            <a:chOff x="125100" y="838620"/>
            <a:chExt cx="3638204" cy="3085674"/>
          </a:xfrm>
        </p:grpSpPr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25100" y="838620"/>
              <a:ext cx="3638204" cy="3085674"/>
            </a:xfrm>
            <a:prstGeom prst="rect">
              <a:avLst/>
            </a:prstGeom>
          </p:spPr>
        </p:pic>
        <p:sp>
          <p:nvSpPr>
            <p:cNvPr id="161" name="Rectangle 160"/>
            <p:cNvSpPr/>
            <p:nvPr/>
          </p:nvSpPr>
          <p:spPr>
            <a:xfrm>
              <a:off x="1130196" y="2773045"/>
              <a:ext cx="681710" cy="10183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en-US" sz="1867">
                <a:solidFill>
                  <a:prstClr val="white"/>
                </a:solidFill>
              </a:endParaRPr>
            </a:p>
          </p:txBody>
        </p:sp>
      </p:grpSp>
      <p:sp>
        <p:nvSpPr>
          <p:cNvPr id="81" name="Oval 80"/>
          <p:cNvSpPr/>
          <p:nvPr/>
        </p:nvSpPr>
        <p:spPr>
          <a:xfrm>
            <a:off x="196493" y="862863"/>
            <a:ext cx="318039" cy="3261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r>
              <a:rPr lang="en-US" sz="2000" b="1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1310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50732" y="6539064"/>
            <a:ext cx="3145144" cy="276997"/>
          </a:xfrm>
          <a:prstGeom prst="rect">
            <a:avLst/>
          </a:prstGeom>
        </p:spPr>
        <p:txBody>
          <a:bodyPr wrap="square" lIns="91388" tIns="45719" rIns="91388" bIns="45719">
            <a:spAutoFit/>
          </a:bodyPr>
          <a:lstStyle/>
          <a:p>
            <a:pPr defTabSz="913788"/>
            <a:r>
              <a:rPr lang="fr-FR" altLang="zh-TW" sz="1200" dirty="0">
                <a:solidFill>
                  <a:prstClr val="black"/>
                </a:solidFill>
              </a:rPr>
              <a:t>Giang et al. </a:t>
            </a:r>
            <a:r>
              <a:rPr lang="fr-FR" altLang="zh-TW" sz="1200" i="1" dirty="0">
                <a:solidFill>
                  <a:prstClr val="black"/>
                </a:solidFill>
              </a:rPr>
              <a:t>J Exp Clin Cancer Res</a:t>
            </a:r>
            <a:r>
              <a:rPr lang="fr-FR" altLang="zh-TW" sz="1200" dirty="0">
                <a:solidFill>
                  <a:prstClr val="black"/>
                </a:solidFill>
              </a:rPr>
              <a:t> (2023) 42:346</a:t>
            </a:r>
            <a:endParaRPr lang="zh-TW" altLang="en-US" sz="1200" dirty="0">
              <a:solidFill>
                <a:prstClr val="black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143" y="978836"/>
            <a:ext cx="8645328" cy="5352157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7D16E-1BE4-4ED0-A269-307B9D14B6A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22120" y="151"/>
            <a:ext cx="8456853" cy="770913"/>
            <a:chOff x="85344" y="14394"/>
            <a:chExt cx="11399322" cy="807512"/>
          </a:xfrm>
        </p:grpSpPr>
        <p:sp>
          <p:nvSpPr>
            <p:cNvPr id="11" name="Rounded Rectangle 10"/>
            <p:cNvSpPr/>
            <p:nvPr/>
          </p:nvSpPr>
          <p:spPr>
            <a:xfrm>
              <a:off x="147782" y="110706"/>
              <a:ext cx="11074399" cy="7112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5344" y="14394"/>
              <a:ext cx="11399322" cy="773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88">
                <a:lnSpc>
                  <a:spcPct val="15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prstClr val="white"/>
                  </a:solidFill>
                  <a:ea typeface="DengXian Light" panose="02010600030101010101" pitchFamily="2" charset="-122"/>
                  <a:cs typeface="Calibri" panose="020F0502020204030204" pitchFamily="34" charset="0"/>
                </a:rPr>
                <a:t>COH29 showed an anticancer effect on ATRT cells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5493" y="1769057"/>
            <a:ext cx="3043635" cy="3302776"/>
            <a:chOff x="95491" y="1769057"/>
            <a:chExt cx="3043635" cy="330277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22990"/>
            <a:stretch/>
          </p:blipFill>
          <p:spPr>
            <a:xfrm>
              <a:off x="140229" y="1769057"/>
              <a:ext cx="2998897" cy="330277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rot="20345275">
              <a:off x="95491" y="3481598"/>
              <a:ext cx="322577" cy="454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en-US" sz="1867">
                <a:solidFill>
                  <a:prstClr val="white"/>
                </a:solidFill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1873349" y="9771"/>
            <a:ext cx="318039" cy="3261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r>
              <a:rPr lang="en-US" sz="20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95432" y="2574752"/>
            <a:ext cx="320817" cy="318098"/>
          </a:xfrm>
          <a:prstGeom prst="rect">
            <a:avLst/>
          </a:prstGeom>
          <a:solidFill>
            <a:schemeClr val="bg1"/>
          </a:solidFill>
        </p:spPr>
        <p:txBody>
          <a:bodyPr wrap="none" lIns="91388" tIns="45719" rIns="91388" bIns="45719" rtlCol="0">
            <a:spAutoFit/>
          </a:bodyPr>
          <a:lstStyle/>
          <a:p>
            <a:pPr defTabSz="913788"/>
            <a:r>
              <a:rPr lang="en-US" sz="14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06158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7522856" y="6554584"/>
            <a:ext cx="3145144" cy="276997"/>
          </a:xfrm>
          <a:prstGeom prst="rect">
            <a:avLst/>
          </a:prstGeom>
        </p:spPr>
        <p:txBody>
          <a:bodyPr wrap="square" lIns="91388" tIns="45719" rIns="91388" bIns="45719">
            <a:spAutoFit/>
          </a:bodyPr>
          <a:lstStyle/>
          <a:p>
            <a:pPr defTabSz="913788"/>
            <a:r>
              <a:rPr lang="fr-FR" altLang="zh-TW" sz="1200" dirty="0">
                <a:solidFill>
                  <a:prstClr val="black"/>
                </a:solidFill>
              </a:rPr>
              <a:t>Giang et al. </a:t>
            </a:r>
            <a:r>
              <a:rPr lang="fr-FR" altLang="zh-TW" sz="1200" i="1" dirty="0">
                <a:solidFill>
                  <a:prstClr val="black"/>
                </a:solidFill>
              </a:rPr>
              <a:t>J Exp Clin Cancer Res</a:t>
            </a:r>
            <a:r>
              <a:rPr lang="fr-FR" altLang="zh-TW" sz="1200" dirty="0">
                <a:solidFill>
                  <a:prstClr val="black"/>
                </a:solidFill>
              </a:rPr>
              <a:t> (2023) 42:346</a:t>
            </a:r>
            <a:endParaRPr lang="zh-TW" altLang="en-US" sz="1200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4068" y="1055223"/>
            <a:ext cx="11243193" cy="5064412"/>
            <a:chOff x="525306" y="1376723"/>
            <a:chExt cx="11243193" cy="5064412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66203" y="1376723"/>
              <a:ext cx="2234498" cy="2641120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2274" y="1376723"/>
              <a:ext cx="2253154" cy="2592288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8335" y="1988840"/>
              <a:ext cx="1033995" cy="1368055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63907" y="4354717"/>
              <a:ext cx="5204592" cy="1814009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6"/>
            <a:srcRect l="5210" r="58648"/>
            <a:stretch/>
          </p:blipFill>
          <p:spPr>
            <a:xfrm>
              <a:off x="526967" y="4008001"/>
              <a:ext cx="2262868" cy="2433134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65958" y="1820294"/>
              <a:ext cx="4309917" cy="1619396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8"/>
            <a:srcRect l="54626"/>
            <a:stretch/>
          </p:blipFill>
          <p:spPr>
            <a:xfrm>
              <a:off x="3036022" y="3851825"/>
              <a:ext cx="3015986" cy="2583367"/>
            </a:xfrm>
            <a:prstGeom prst="rect">
              <a:avLst/>
            </a:prstGeom>
          </p:spPr>
        </p:pic>
        <p:sp>
          <p:nvSpPr>
            <p:cNvPr id="16" name="文字方塊 15"/>
            <p:cNvSpPr txBox="1"/>
            <p:nvPr/>
          </p:nvSpPr>
          <p:spPr>
            <a:xfrm>
              <a:off x="676137" y="1533999"/>
              <a:ext cx="330540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788"/>
              <a:r>
                <a:rPr lang="en-US" altLang="zh-TW" sz="1867" b="1" dirty="0">
                  <a:solidFill>
                    <a:prstClr val="black"/>
                  </a:solidFill>
                </a:rPr>
                <a:t>A</a:t>
              </a:r>
              <a:endParaRPr lang="zh-TW" altLang="en-US" sz="1867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6406652" y="1533999"/>
              <a:ext cx="319318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788"/>
              <a:r>
                <a:rPr lang="en-US" altLang="zh-TW" sz="1867" b="1" dirty="0">
                  <a:solidFill>
                    <a:prstClr val="black"/>
                  </a:solidFill>
                </a:rPr>
                <a:t>B</a:t>
              </a:r>
              <a:endParaRPr lang="zh-TW" altLang="en-US" sz="1867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525306" y="3762059"/>
              <a:ext cx="311304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788"/>
              <a:r>
                <a:rPr lang="en-US" altLang="zh-TW" sz="1867" b="1" dirty="0">
                  <a:solidFill>
                    <a:prstClr val="black"/>
                  </a:solidFill>
                </a:rPr>
                <a:t>C</a:t>
              </a:r>
              <a:endParaRPr lang="zh-TW" altLang="en-US" sz="1867" b="1" dirty="0">
                <a:solidFill>
                  <a:prstClr val="black"/>
                </a:solidFill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036022" y="3762059"/>
              <a:ext cx="335348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788"/>
              <a:r>
                <a:rPr lang="en-US" altLang="zh-TW" sz="1867" b="1" dirty="0">
                  <a:solidFill>
                    <a:prstClr val="black"/>
                  </a:solidFill>
                </a:rPr>
                <a:t>D</a:t>
              </a:r>
              <a:endParaRPr lang="zh-TW" altLang="en-US" sz="1867" b="1" dirty="0">
                <a:solidFill>
                  <a:prstClr val="black"/>
                </a:solidFill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6149756" y="4048159"/>
              <a:ext cx="301686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788"/>
              <a:r>
                <a:rPr lang="en-US" altLang="zh-TW" sz="1867" b="1" dirty="0">
                  <a:solidFill>
                    <a:prstClr val="black"/>
                  </a:solidFill>
                </a:rPr>
                <a:t>E</a:t>
              </a:r>
              <a:endParaRPr lang="zh-TW" altLang="en-US" sz="1867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投影片編號版面配置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7D16E-1BE4-4ED0-A269-307B9D14B6A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6645" y="19121"/>
            <a:ext cx="11911263" cy="770913"/>
            <a:chOff x="85345" y="14394"/>
            <a:chExt cx="11136837" cy="807512"/>
          </a:xfrm>
        </p:grpSpPr>
        <p:sp>
          <p:nvSpPr>
            <p:cNvPr id="23" name="Rounded Rectangle 22"/>
            <p:cNvSpPr/>
            <p:nvPr/>
          </p:nvSpPr>
          <p:spPr>
            <a:xfrm>
              <a:off x="147782" y="110706"/>
              <a:ext cx="11074399" cy="7112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88"/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5345" y="14394"/>
              <a:ext cx="11136837" cy="773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88">
                <a:lnSpc>
                  <a:spcPct val="15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prstClr val="white"/>
                  </a:solidFill>
                  <a:ea typeface="DengXian Light" panose="02010600030101010101" pitchFamily="2" charset="-122"/>
                  <a:cs typeface="Calibri" panose="020F0502020204030204" pitchFamily="34" charset="0"/>
                </a:rPr>
                <a:t>COH29 suppressed tumor growth and prolonged survival of ATRT mice in vivo</a:t>
              </a:r>
            </a:p>
          </p:txBody>
        </p:sp>
      </p:grpSp>
      <p:sp>
        <p:nvSpPr>
          <p:cNvPr id="25" name="Oval 24"/>
          <p:cNvSpPr/>
          <p:nvPr/>
        </p:nvSpPr>
        <p:spPr>
          <a:xfrm>
            <a:off x="41914" y="37047"/>
            <a:ext cx="318039" cy="3261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19" rIns="91388" bIns="45719" rtlCol="0" anchor="ctr"/>
          <a:lstStyle/>
          <a:p>
            <a:pPr algn="ctr" defTabSz="913788"/>
            <a:r>
              <a:rPr lang="en-US" sz="2000" b="1" dirty="0">
                <a:solidFill>
                  <a:srgbClr val="00206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413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738</Words>
  <Application>Microsoft Office PowerPoint</Application>
  <PresentationFormat>寬螢幕</PresentationFormat>
  <Paragraphs>156</Paragraphs>
  <Slides>13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5" baseType="lpstr">
      <vt:lpstr>DengXian</vt:lpstr>
      <vt:lpstr>DengXian Light</vt:lpstr>
      <vt:lpstr>新細明體</vt:lpstr>
      <vt:lpstr>標楷體</vt:lpstr>
      <vt:lpstr>Arial</vt:lpstr>
      <vt:lpstr>Calibri</vt:lpstr>
      <vt:lpstr>Calibri Light</vt:lpstr>
      <vt:lpstr>Comic Sans MS</vt:lpstr>
      <vt:lpstr>Times New Roman</vt:lpstr>
      <vt:lpstr>Wingdings</vt:lpstr>
      <vt:lpstr>Office 佈景主題</vt:lpstr>
      <vt:lpstr>Prism 8</vt:lpstr>
      <vt:lpstr>黎賢江 Le Hien Giang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黎賢江 Le Hien Giang</dc:title>
  <dc:creator>Windows 使用者</dc:creator>
  <cp:lastModifiedBy>Windows 使用者</cp:lastModifiedBy>
  <cp:revision>1</cp:revision>
  <dcterms:created xsi:type="dcterms:W3CDTF">2025-02-10T12:57:41Z</dcterms:created>
  <dcterms:modified xsi:type="dcterms:W3CDTF">2025-02-10T12:58:27Z</dcterms:modified>
</cp:coreProperties>
</file>