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B65B7-8ECF-447E-9C58-CFA18211A66B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CB9C3-E1A8-4C45-AF90-7CB390EDA3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89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SzPts val="1200"/>
              <a:buFont typeface="Calibri"/>
              <a:buNone/>
              <a:defRPr/>
            </a:pPr>
            <a:fld id="{00000000-1234-1234-1234-123412341234}" type="slidenum">
              <a:rPr lang="en-US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pPr defTabSz="914400">
                <a:buClr>
                  <a:srgbClr val="000000"/>
                </a:buClr>
                <a:buSzPts val="1200"/>
                <a:buFont typeface="Calibri"/>
                <a:buNone/>
                <a:defRPr/>
              </a:pPr>
              <a:t>2</a:t>
            </a:fld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05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6994cfdfec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6994cfdfec_1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6994cfdfec_1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3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00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42B1041-8333-4D74-BBC8-5F43312D5018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05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50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41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214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A977-2489-6061-EA43-7725CAB65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584201"/>
            <a:ext cx="10972800" cy="6953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DA859-0261-0701-3678-454AECC4E6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C3892-A100-46C2-9794-EA343AE03E3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BE4628D-FC53-7280-DAF0-7F6E158492B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787604"/>
            <a:ext cx="9956800" cy="34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4" tIns="34289" rIns="6854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– Fifth level</a:t>
            </a:r>
          </a:p>
        </p:txBody>
      </p:sp>
    </p:spTree>
    <p:extLst>
      <p:ext uri="{BB962C8B-B14F-4D97-AF65-F5344CB8AC3E}">
        <p14:creationId xmlns:p14="http://schemas.microsoft.com/office/powerpoint/2010/main" val="507363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34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316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94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15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78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79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23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04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682A-D478-405F-B8FD-E2C6C7E77FEE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A7EB6-60D7-4DD2-8A19-960B110247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81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47861" y="274639"/>
            <a:ext cx="6734539" cy="1143000"/>
          </a:xfrm>
        </p:spPr>
        <p:txBody>
          <a:bodyPr/>
          <a:lstStyle/>
          <a:p>
            <a:r>
              <a:rPr lang="zh-TW" altLang="zh-TW" dirty="0">
                <a:latin typeface="標楷體" pitchFamily="65" charset="-120"/>
                <a:ea typeface="標楷體" pitchFamily="65" charset="-120"/>
                <a:cs typeface="Times New Roman"/>
              </a:rPr>
              <a:t>吳欣蔚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19936" y="1600201"/>
            <a:ext cx="652872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MRI features of pediatric atypical </a:t>
            </a:r>
            <a:r>
              <a:rPr lang="en-US" altLang="zh-TW" dirty="0" err="1">
                <a:solidFill>
                  <a:srgbClr val="FFFFCC"/>
                </a:solidFill>
                <a:cs typeface="Times New Roman"/>
              </a:rPr>
              <a:t>teratoid</a:t>
            </a: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 </a:t>
            </a:r>
            <a:r>
              <a:rPr lang="en-US" altLang="zh-TW" dirty="0" err="1">
                <a:solidFill>
                  <a:srgbClr val="FFFFCC"/>
                </a:solidFill>
                <a:cs typeface="Times New Roman"/>
              </a:rPr>
              <a:t>rhabdoid</a:t>
            </a: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 tumors and </a:t>
            </a:r>
            <a:r>
              <a:rPr lang="en-US" altLang="zh-TW" dirty="0" err="1">
                <a:solidFill>
                  <a:srgbClr val="FFFFCC"/>
                </a:solidFill>
                <a:cs typeface="Times New Roman"/>
              </a:rPr>
              <a:t>medulloblastomas</a:t>
            </a: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 of the posterior </a:t>
            </a:r>
            <a:r>
              <a:rPr lang="en-US" altLang="zh-TW" dirty="0" smtClean="0">
                <a:solidFill>
                  <a:srgbClr val="FFFFCC"/>
                </a:solidFill>
                <a:cs typeface="Times New Roman"/>
              </a:rPr>
              <a:t>fossa</a:t>
            </a:r>
          </a:p>
          <a:p>
            <a:pPr marL="0" indent="0" algn="ctr">
              <a:buNone/>
            </a:pPr>
            <a:endParaRPr lang="en-US" altLang="zh-TW" dirty="0">
              <a:solidFill>
                <a:srgbClr val="FFFFCC"/>
              </a:solidFill>
              <a:cs typeface="Times New Roman"/>
            </a:endParaRPr>
          </a:p>
          <a:p>
            <a:pPr marL="0" indent="0" algn="ctr">
              <a:buNone/>
            </a:pPr>
            <a:endParaRPr lang="en-US" altLang="zh-TW" dirty="0" smtClean="0">
              <a:cs typeface="Times New Roman"/>
            </a:endParaRPr>
          </a:p>
          <a:p>
            <a:pPr marL="0" indent="0" algn="ctr">
              <a:buNone/>
            </a:pPr>
            <a:r>
              <a:rPr lang="zh-TW" altLang="zh-TW" sz="3200" dirty="0">
                <a:latin typeface="標楷體" pitchFamily="65" charset="-120"/>
                <a:ea typeface="標楷體" pitchFamily="65" charset="-120"/>
                <a:cs typeface="Times New Roman"/>
              </a:rPr>
              <a:t>台北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  <a:cs typeface="Times New Roman"/>
              </a:rPr>
              <a:t>榮民總醫院 放射線部 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  <a:cs typeface="Times New Roman"/>
              </a:rPr>
              <a:t>主治醫師</a:t>
            </a:r>
            <a:endParaRPr lang="en-US" altLang="zh-TW" sz="32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en-US" altLang="zh-TW" sz="32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zh-TW" sz="3200" dirty="0">
                <a:latin typeface="Times New Roman"/>
                <a:ea typeface="標楷體"/>
                <a:cs typeface="Times New Roman"/>
              </a:rPr>
              <a:t>張豐基</a:t>
            </a:r>
            <a:r>
              <a:rPr lang="zh-TW" altLang="en-US" sz="3200" dirty="0">
                <a:latin typeface="Times New Roman"/>
                <a:ea typeface="標楷體"/>
                <a:cs typeface="Times New Roman"/>
              </a:rPr>
              <a:t> 教授</a:t>
            </a:r>
            <a:endParaRPr lang="en-US" altLang="zh-TW" sz="32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en-US" altLang="zh-TW" dirty="0">
              <a:cs typeface="Times New Roman"/>
            </a:endParaRPr>
          </a:p>
          <a:p>
            <a:pPr marL="0" indent="0" algn="ctr">
              <a:buNone/>
            </a:pPr>
            <a:endParaRPr lang="zh-TW" alt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9" y="644691"/>
            <a:ext cx="4891108" cy="57606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9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3C12B1-6704-6997-19E4-DBEE111DC9CE}"/>
              </a:ext>
            </a:extLst>
          </p:cNvPr>
          <p:cNvSpPr txBox="1"/>
          <p:nvPr/>
        </p:nvSpPr>
        <p:spPr>
          <a:xfrm>
            <a:off x="1201126" y="1503971"/>
            <a:ext cx="941184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133" kern="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ADC</a:t>
            </a:r>
            <a:r>
              <a:rPr lang="x-none" sz="2133" kern="0" baseline="-2500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69CFA-996F-E07C-4171-9E8DBB1C7F69}"/>
              </a:ext>
            </a:extLst>
          </p:cNvPr>
          <p:cNvSpPr txBox="1"/>
          <p:nvPr/>
        </p:nvSpPr>
        <p:spPr>
          <a:xfrm>
            <a:off x="2989307" y="1502279"/>
            <a:ext cx="1244151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2133" kern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ADC ratio</a:t>
            </a:r>
            <a:endParaRPr lang="x-none" sz="2133" kern="0" baseline="-25000">
              <a:solidFill>
                <a:srgbClr val="FEECA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0181B-1DC4-E46C-02D0-7F13F4073804}"/>
              </a:ext>
            </a:extLst>
          </p:cNvPr>
          <p:cNvSpPr txBox="1"/>
          <p:nvPr/>
        </p:nvSpPr>
        <p:spPr>
          <a:xfrm>
            <a:off x="4914761" y="1502279"/>
            <a:ext cx="1252167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2133" kern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DWI ratio</a:t>
            </a:r>
            <a:endParaRPr lang="x-none" sz="2133" kern="0" baseline="-25000">
              <a:solidFill>
                <a:srgbClr val="FEECA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C55115-CC5B-9521-82BF-B954AC42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4826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AAE013-0C00-2FF5-7796-D44121153FF1}"/>
              </a:ext>
            </a:extLst>
          </p:cNvPr>
          <p:cNvSpPr/>
          <p:nvPr/>
        </p:nvSpPr>
        <p:spPr>
          <a:xfrm>
            <a:off x="6842644" y="10727"/>
            <a:ext cx="5343057" cy="3418276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8781A3-D369-C021-5662-91F93F2A1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354" y="797556"/>
            <a:ext cx="4609548" cy="20061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B34522-307A-860B-935A-20D9B5C84BFE}"/>
              </a:ext>
            </a:extLst>
          </p:cNvPr>
          <p:cNvSpPr/>
          <p:nvPr/>
        </p:nvSpPr>
        <p:spPr>
          <a:xfrm>
            <a:off x="6842643" y="3429003"/>
            <a:ext cx="5349407" cy="3418276"/>
          </a:xfrm>
          <a:prstGeom prst="rect">
            <a:avLst/>
          </a:prstGeom>
          <a:solidFill>
            <a:srgbClr val="7F4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CE517-7020-C342-A027-415A41F97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354" y="4253755"/>
            <a:ext cx="4609548" cy="19684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D3A43E-602A-C2C0-1413-A21E3D7C231C}"/>
              </a:ext>
            </a:extLst>
          </p:cNvPr>
          <p:cNvSpPr txBox="1"/>
          <p:nvPr/>
        </p:nvSpPr>
        <p:spPr>
          <a:xfrm>
            <a:off x="7115885" y="236687"/>
            <a:ext cx="889888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133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AT/RT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F32C2-354F-49EC-234F-AB19357297CC}"/>
              </a:ext>
            </a:extLst>
          </p:cNvPr>
          <p:cNvSpPr txBox="1"/>
          <p:nvPr/>
        </p:nvSpPr>
        <p:spPr>
          <a:xfrm>
            <a:off x="7115887" y="3690711"/>
            <a:ext cx="2196336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133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Medulloblastoma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FF36FF-1C36-DA63-F8EC-C8A280B29CB6}"/>
              </a:ext>
            </a:extLst>
          </p:cNvPr>
          <p:cNvSpPr txBox="1"/>
          <p:nvPr/>
        </p:nvSpPr>
        <p:spPr>
          <a:xfrm>
            <a:off x="7643681" y="2836134"/>
            <a:ext cx="1548722" cy="33855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600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DWI ratio = 1.84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7E170-6E4E-D94D-0003-B1E13AAE06AD}"/>
              </a:ext>
            </a:extLst>
          </p:cNvPr>
          <p:cNvSpPr txBox="1"/>
          <p:nvPr/>
        </p:nvSpPr>
        <p:spPr>
          <a:xfrm>
            <a:off x="9888603" y="2835618"/>
            <a:ext cx="1540707" cy="33855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600" i="1" kern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ADC ratio = 0.63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0FC6B1-1828-A2E7-2818-FB9612224E3B}"/>
              </a:ext>
            </a:extLst>
          </p:cNvPr>
          <p:cNvSpPr txBox="1"/>
          <p:nvPr/>
        </p:nvSpPr>
        <p:spPr>
          <a:xfrm>
            <a:off x="7635101" y="6246202"/>
            <a:ext cx="1548722" cy="33855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600" i="1" kern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DWI ratio = 1.53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D71420-F161-609F-FF5F-4B5740F52745}"/>
              </a:ext>
            </a:extLst>
          </p:cNvPr>
          <p:cNvSpPr txBox="1"/>
          <p:nvPr/>
        </p:nvSpPr>
        <p:spPr>
          <a:xfrm>
            <a:off x="9880023" y="6245686"/>
            <a:ext cx="1540707" cy="33855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600" i="1" kern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ADC ratio = 0.80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8E66A-BD6E-9146-EEE4-A3B06458B881}"/>
              </a:ext>
            </a:extLst>
          </p:cNvPr>
          <p:cNvSpPr txBox="1"/>
          <p:nvPr/>
        </p:nvSpPr>
        <p:spPr>
          <a:xfrm>
            <a:off x="2658871" y="558425"/>
            <a:ext cx="2856773" cy="543673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933" kern="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MRI features</a:t>
            </a:r>
            <a:r>
              <a:rPr lang="x-none" sz="2133" kern="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(1)</a:t>
            </a:r>
            <a:endParaRPr lang="x-none" sz="2133" b="1" kern="0" dirty="0">
              <a:solidFill>
                <a:srgbClr val="FFFFFF">
                  <a:lumMod val="95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6DF2F-2000-87FB-3240-642A652363CE}"/>
              </a:ext>
            </a:extLst>
          </p:cNvPr>
          <p:cNvSpPr txBox="1"/>
          <p:nvPr/>
        </p:nvSpPr>
        <p:spPr>
          <a:xfrm>
            <a:off x="1260491" y="6067741"/>
            <a:ext cx="822562" cy="318098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/>
            <a:r>
              <a:rPr lang="x-none" sz="1467" kern="0" dirty="0">
                <a:solidFill>
                  <a:srgbClr val="FFFFFF">
                    <a:lumMod val="8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(P&lt;.001)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4053B-77DB-A6FE-B412-D978535E9708}"/>
              </a:ext>
            </a:extLst>
          </p:cNvPr>
          <p:cNvSpPr txBox="1"/>
          <p:nvPr/>
        </p:nvSpPr>
        <p:spPr>
          <a:xfrm>
            <a:off x="3182479" y="6067741"/>
            <a:ext cx="822562" cy="318098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/>
            <a:r>
              <a:rPr lang="x-none" sz="1467" kern="0" dirty="0">
                <a:solidFill>
                  <a:srgbClr val="FFFFFF">
                    <a:lumMod val="8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(P&lt;.001)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5FF04F-FE12-16F0-790D-294F43D38189}"/>
              </a:ext>
            </a:extLst>
          </p:cNvPr>
          <p:cNvSpPr txBox="1"/>
          <p:nvPr/>
        </p:nvSpPr>
        <p:spPr>
          <a:xfrm>
            <a:off x="5104467" y="6067741"/>
            <a:ext cx="822562" cy="318098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/>
            <a:r>
              <a:rPr lang="x-none" sz="1467" kern="0" dirty="0">
                <a:solidFill>
                  <a:srgbClr val="FFFFFF">
                    <a:lumMod val="8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(P&lt;.001)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C2C908-29D5-CD74-795E-AD92E7F4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12" y="2011183"/>
            <a:ext cx="5768381" cy="39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9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C55115-CC5B-9521-82BF-B954AC42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4826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AAE013-0C00-2FF5-7796-D44121153FF1}"/>
              </a:ext>
            </a:extLst>
          </p:cNvPr>
          <p:cNvSpPr/>
          <p:nvPr/>
        </p:nvSpPr>
        <p:spPr>
          <a:xfrm>
            <a:off x="6676301" y="10727"/>
            <a:ext cx="5509391" cy="3418276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B34522-307A-860B-935A-20D9B5C84BFE}"/>
              </a:ext>
            </a:extLst>
          </p:cNvPr>
          <p:cNvSpPr/>
          <p:nvPr/>
        </p:nvSpPr>
        <p:spPr>
          <a:xfrm>
            <a:off x="6676065" y="3429003"/>
            <a:ext cx="5515939" cy="3418276"/>
          </a:xfrm>
          <a:prstGeom prst="rect">
            <a:avLst/>
          </a:prstGeom>
          <a:solidFill>
            <a:srgbClr val="7F4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D3A43E-602A-C2C0-1413-A21E3D7C231C}"/>
              </a:ext>
            </a:extLst>
          </p:cNvPr>
          <p:cNvSpPr txBox="1"/>
          <p:nvPr/>
        </p:nvSpPr>
        <p:spPr>
          <a:xfrm>
            <a:off x="6857821" y="238835"/>
            <a:ext cx="889888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133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AT/RT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F32C2-354F-49EC-234F-AB19357297CC}"/>
              </a:ext>
            </a:extLst>
          </p:cNvPr>
          <p:cNvSpPr txBox="1"/>
          <p:nvPr/>
        </p:nvSpPr>
        <p:spPr>
          <a:xfrm>
            <a:off x="6857823" y="3692859"/>
            <a:ext cx="2196336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133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Medulloblastoma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8E66A-BD6E-9146-EEE4-A3B06458B881}"/>
              </a:ext>
            </a:extLst>
          </p:cNvPr>
          <p:cNvSpPr txBox="1"/>
          <p:nvPr/>
        </p:nvSpPr>
        <p:spPr>
          <a:xfrm>
            <a:off x="2658871" y="558425"/>
            <a:ext cx="2856773" cy="543673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933" kern="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MRI features</a:t>
            </a:r>
            <a:r>
              <a:rPr lang="x-none" sz="2133" kern="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(2)</a:t>
            </a:r>
            <a:endParaRPr lang="x-none" sz="2133" b="1" kern="0" dirty="0">
              <a:solidFill>
                <a:srgbClr val="FFFFFF">
                  <a:lumMod val="95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7BA41-FBE4-BF83-5410-4E0E6044BE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557" y="910164"/>
            <a:ext cx="4939031" cy="1592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35ABB4-D4A2-F298-3DF4-B9F9BD9D3387}"/>
              </a:ext>
            </a:extLst>
          </p:cNvPr>
          <p:cNvSpPr txBox="1"/>
          <p:nvPr/>
        </p:nvSpPr>
        <p:spPr>
          <a:xfrm>
            <a:off x="7531019" y="2679250"/>
            <a:ext cx="3214243" cy="33855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en-US" sz="1600" b="1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WITHOUT</a:t>
            </a:r>
            <a:r>
              <a:rPr lang="en-US" sz="1600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1600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x-none" sz="1600" b="1" i="1" kern="0" dirty="0">
                <a:solidFill>
                  <a:srgbClr val="FEEC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tumor central vein sign</a:t>
            </a:r>
            <a:r>
              <a:rPr lang="x-none" sz="1600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73E15-80B6-7771-69A2-D4A29014A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557" y="4366561"/>
            <a:ext cx="4939031" cy="15545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F1CE1D-16AF-72FA-62B9-925D77010D85}"/>
              </a:ext>
            </a:extLst>
          </p:cNvPr>
          <p:cNvSpPr txBox="1"/>
          <p:nvPr/>
        </p:nvSpPr>
        <p:spPr>
          <a:xfrm>
            <a:off x="8025337" y="6097526"/>
            <a:ext cx="2840742" cy="33855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en-US" sz="1600" b="1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</a:t>
            </a:r>
            <a:r>
              <a:rPr lang="en-US" sz="1600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x-none" sz="1600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x-none" sz="1600" b="1" i="1" kern="0" dirty="0">
                <a:solidFill>
                  <a:srgbClr val="FEEC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tumor central vein sign</a:t>
            </a:r>
            <a:r>
              <a:rPr lang="x-none" sz="1600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</a:p>
        </p:txBody>
      </p:sp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A6E38C60-2258-9BD4-7C54-7A0EBD7ACB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6380" y="1958400"/>
          <a:ext cx="5634384" cy="455676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534820">
                  <a:extLst>
                    <a:ext uri="{9D8B030D-6E8A-4147-A177-3AD203B41FA5}">
                      <a16:colId xmlns:a16="http://schemas.microsoft.com/office/drawing/2014/main" val="2560836056"/>
                    </a:ext>
                  </a:extLst>
                </a:gridCol>
                <a:gridCol w="1021180">
                  <a:extLst>
                    <a:ext uri="{9D8B030D-6E8A-4147-A177-3AD203B41FA5}">
                      <a16:colId xmlns:a16="http://schemas.microsoft.com/office/drawing/2014/main" val="394760497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15708226"/>
                    </a:ext>
                  </a:extLst>
                </a:gridCol>
                <a:gridCol w="859184">
                  <a:extLst>
                    <a:ext uri="{9D8B030D-6E8A-4147-A177-3AD203B41FA5}">
                      <a16:colId xmlns:a16="http://schemas.microsoft.com/office/drawing/2014/main" val="4097201375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endParaRPr lang="x-none" sz="19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solidFill>
                            <a:srgbClr val="F4FE9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AT/RT </a:t>
                      </a:r>
                      <a:r>
                        <a:rPr lang="x-none" sz="15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(N=16)</a:t>
                      </a:r>
                      <a:endParaRPr lang="x-none" sz="190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900" dirty="0">
                          <a:solidFill>
                            <a:srgbClr val="F4FE9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Medullo-blastoma</a:t>
                      </a:r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x-none" sz="15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(N=57)</a:t>
                      </a:r>
                      <a:endParaRPr lang="x-none" sz="19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solidFill>
                            <a:srgbClr val="FFA5B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65841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 b="1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Tumor central vein sign</a:t>
                      </a:r>
                      <a:endParaRPr lang="x-none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(6.3)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(42.1)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kern="1200" dirty="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.007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706239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Necrosis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(81.3)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(57.9)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.14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1119104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Cysts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(93.8)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 (89.5)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3187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Hemorrhage–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(37.5)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(14.0)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.066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5480201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Calcification–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(43.8)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(19.3)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.056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0621278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5F1E901-6B80-3B15-43D0-2AAE44B980CE}"/>
              </a:ext>
            </a:extLst>
          </p:cNvPr>
          <p:cNvSpPr txBox="1"/>
          <p:nvPr/>
        </p:nvSpPr>
        <p:spPr>
          <a:xfrm>
            <a:off x="622741" y="1464557"/>
            <a:ext cx="6096000" cy="379654"/>
          </a:xfrm>
          <a:prstGeom prst="rect">
            <a:avLst/>
          </a:prstGeom>
          <a:noFill/>
        </p:spPr>
        <p:txBody>
          <a:bodyPr wrap="square" lIns="91391" tIns="45719" rIns="91391" bIns="45719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1867" b="1" ker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Intratumoral morphology</a:t>
            </a:r>
          </a:p>
        </p:txBody>
      </p:sp>
    </p:spTree>
    <p:extLst>
      <p:ext uri="{BB962C8B-B14F-4D97-AF65-F5344CB8AC3E}">
        <p14:creationId xmlns:p14="http://schemas.microsoft.com/office/powerpoint/2010/main" val="86729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C55115-CC5B-9521-82BF-B954AC42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4826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AAE013-0C00-2FF5-7796-D44121153FF1}"/>
              </a:ext>
            </a:extLst>
          </p:cNvPr>
          <p:cNvSpPr/>
          <p:nvPr/>
        </p:nvSpPr>
        <p:spPr>
          <a:xfrm>
            <a:off x="6676301" y="10727"/>
            <a:ext cx="5509391" cy="3418276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B34522-307A-860B-935A-20D9B5C84BFE}"/>
              </a:ext>
            </a:extLst>
          </p:cNvPr>
          <p:cNvSpPr/>
          <p:nvPr/>
        </p:nvSpPr>
        <p:spPr>
          <a:xfrm>
            <a:off x="6676065" y="3429003"/>
            <a:ext cx="5515939" cy="3418276"/>
          </a:xfrm>
          <a:prstGeom prst="rect">
            <a:avLst/>
          </a:prstGeom>
          <a:solidFill>
            <a:srgbClr val="7F4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D3A43E-602A-C2C0-1413-A21E3D7C231C}"/>
              </a:ext>
            </a:extLst>
          </p:cNvPr>
          <p:cNvSpPr txBox="1"/>
          <p:nvPr/>
        </p:nvSpPr>
        <p:spPr>
          <a:xfrm>
            <a:off x="6857821" y="238835"/>
            <a:ext cx="889888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133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AT/RT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F32C2-354F-49EC-234F-AB19357297CC}"/>
              </a:ext>
            </a:extLst>
          </p:cNvPr>
          <p:cNvSpPr txBox="1"/>
          <p:nvPr/>
        </p:nvSpPr>
        <p:spPr>
          <a:xfrm>
            <a:off x="6857823" y="3692859"/>
            <a:ext cx="2196336" cy="420562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133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Medulloblastoma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8E66A-BD6E-9146-EEE4-A3B06458B881}"/>
              </a:ext>
            </a:extLst>
          </p:cNvPr>
          <p:cNvSpPr txBox="1"/>
          <p:nvPr/>
        </p:nvSpPr>
        <p:spPr>
          <a:xfrm>
            <a:off x="2658871" y="558425"/>
            <a:ext cx="2856773" cy="543673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933" kern="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MRI features</a:t>
            </a:r>
            <a:r>
              <a:rPr lang="x-none" sz="2133" kern="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(3)</a:t>
            </a:r>
            <a:endParaRPr lang="x-none" sz="2133" b="1" kern="0" dirty="0">
              <a:solidFill>
                <a:srgbClr val="FFFFFF">
                  <a:lumMod val="95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17786E6B-718C-AB68-2788-4382663E33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6380" y="1958400"/>
          <a:ext cx="5634384" cy="48006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534820">
                  <a:extLst>
                    <a:ext uri="{9D8B030D-6E8A-4147-A177-3AD203B41FA5}">
                      <a16:colId xmlns:a16="http://schemas.microsoft.com/office/drawing/2014/main" val="2560836056"/>
                    </a:ext>
                  </a:extLst>
                </a:gridCol>
                <a:gridCol w="1021180">
                  <a:extLst>
                    <a:ext uri="{9D8B030D-6E8A-4147-A177-3AD203B41FA5}">
                      <a16:colId xmlns:a16="http://schemas.microsoft.com/office/drawing/2014/main" val="394760497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15708226"/>
                    </a:ext>
                  </a:extLst>
                </a:gridCol>
                <a:gridCol w="859184">
                  <a:extLst>
                    <a:ext uri="{9D8B030D-6E8A-4147-A177-3AD203B41FA5}">
                      <a16:colId xmlns:a16="http://schemas.microsoft.com/office/drawing/2014/main" val="4097201375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endParaRPr lang="x-none" sz="19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solidFill>
                            <a:srgbClr val="F4FE9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AT/RT </a:t>
                      </a:r>
                      <a:r>
                        <a:rPr lang="x-none" sz="15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(N=16)</a:t>
                      </a:r>
                      <a:endParaRPr lang="x-none" sz="190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900" dirty="0">
                          <a:solidFill>
                            <a:srgbClr val="F4FE9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Medullo-blastoma</a:t>
                      </a:r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x-none" sz="15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(N=57)</a:t>
                      </a:r>
                      <a:endParaRPr lang="x-none" sz="19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solidFill>
                            <a:srgbClr val="FFA5B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121920" marR="121920" marT="60960" marB="6096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65841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Peritumor brain invasion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600" b="1" kern="1200">
                        <a:solidFill>
                          <a:srgbClr val="FFA5B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706239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 b="1" kern="120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Brainstem </a:t>
                      </a:r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(75.0)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(17.5)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x-none" sz="1600" b="1" kern="120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1119104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 b="1" kern="120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Mid. cerebellar peduncle</a:t>
                      </a:r>
                      <a:endParaRPr lang="x-none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(93.8)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(28.1)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x-none" sz="1600" b="1" kern="120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3187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Peritumoral brain edema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(25.0)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(49.1)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.10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5480201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Downward transforminal extension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(25.0)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(29.8)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062127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AEC9A3-155E-F03A-74C3-EF37F21E3BBC}"/>
              </a:ext>
            </a:extLst>
          </p:cNvPr>
          <p:cNvSpPr txBox="1"/>
          <p:nvPr/>
        </p:nvSpPr>
        <p:spPr>
          <a:xfrm>
            <a:off x="622741" y="1464557"/>
            <a:ext cx="6096000" cy="379654"/>
          </a:xfrm>
          <a:prstGeom prst="rect">
            <a:avLst/>
          </a:prstGeom>
          <a:noFill/>
        </p:spPr>
        <p:txBody>
          <a:bodyPr wrap="square" lIns="91391" tIns="45719" rIns="91391" bIns="45719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18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Peritumoral and distant involvement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34B08-39E9-941A-264A-BC4A9D86D3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161" y="1042332"/>
            <a:ext cx="5031583" cy="16035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29E04F-D415-3A6A-7FD2-3B8E69B712F6}"/>
              </a:ext>
            </a:extLst>
          </p:cNvPr>
          <p:cNvGrpSpPr/>
          <p:nvPr/>
        </p:nvGrpSpPr>
        <p:grpSpPr>
          <a:xfrm>
            <a:off x="6933161" y="4497569"/>
            <a:ext cx="5031583" cy="1566555"/>
            <a:chOff x="1755095" y="0"/>
            <a:chExt cx="7309720" cy="22758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ABB5E5-DFC7-3EBE-9344-BBE9EAAA6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5095" y="0"/>
              <a:ext cx="4950506" cy="22758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8057BA-40F8-99B7-0F73-E710BC81F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2614" y="9656"/>
              <a:ext cx="2362201" cy="2256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5338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1F24-7328-3506-EF9F-761C410B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4826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sz="3200" b="1" dirty="0">
              <a:solidFill>
                <a:srgbClr val="EE9C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F2F67-C5B4-1359-F6DF-1837669D5F76}"/>
              </a:ext>
            </a:extLst>
          </p:cNvPr>
          <p:cNvSpPr txBox="1"/>
          <p:nvPr/>
        </p:nvSpPr>
        <p:spPr>
          <a:xfrm>
            <a:off x="457277" y="1313543"/>
            <a:ext cx="11328401" cy="781879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en-US"/>
            </a:defPPr>
            <a:lvl1pPr marL="342900" indent="-198900">
              <a:lnSpc>
                <a:spcPct val="120000"/>
              </a:lnSpc>
              <a:spcAft>
                <a:spcPts val="450"/>
              </a:spcAft>
              <a:buSzPct val="80000"/>
              <a:buFont typeface="Wingdings" pitchFamily="2" charset="2"/>
              <a:buChar char="§"/>
              <a:defRPr kumimoji="1" b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43896" indent="0" defTabSz="913810">
              <a:spcAft>
                <a:spcPts val="451"/>
              </a:spcAft>
              <a:buClr>
                <a:srgbClr val="000000"/>
              </a:buClr>
              <a:buNone/>
              <a:defRPr/>
            </a:pP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AT/RT and medulloblastoma were reported to be indistinguishable on neuroimaging, but we discovered that they have different clinical and MRI features: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B98CD4-969C-8CCF-4B01-6CBB036622FF}"/>
              </a:ext>
            </a:extLst>
          </p:cNvPr>
          <p:cNvSpPr/>
          <p:nvPr/>
        </p:nvSpPr>
        <p:spPr>
          <a:xfrm>
            <a:off x="966338" y="3290989"/>
            <a:ext cx="5231308" cy="2086555"/>
          </a:xfrm>
          <a:prstGeom prst="rect">
            <a:avLst/>
          </a:prstGeom>
          <a:noFill/>
          <a:ln>
            <a:solidFill>
              <a:srgbClr val="F4F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文字方塊 10">
            <a:extLst>
              <a:ext uri="{FF2B5EF4-FFF2-40B4-BE49-F238E27FC236}">
                <a16:creationId xmlns:a16="http://schemas.microsoft.com/office/drawing/2014/main" id="{EA09B389-EEAD-F4F0-0845-AA4B6CCD4E1A}"/>
              </a:ext>
            </a:extLst>
          </p:cNvPr>
          <p:cNvSpPr txBox="1"/>
          <p:nvPr/>
        </p:nvSpPr>
        <p:spPr>
          <a:xfrm>
            <a:off x="966293" y="3459461"/>
            <a:ext cx="5231307" cy="1702259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Higher progression/recurrence rate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Lower ADC</a:t>
            </a:r>
            <a:r>
              <a:rPr lang="en-US" altLang="zh-TW" sz="1867" b="0" kern="0" baseline="-2500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</a:t>
            </a: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and ADC ratio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Higher DWI ratio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More peritumoral invasion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DE50ED-8055-253D-FDAC-FC380EB9A650}"/>
              </a:ext>
            </a:extLst>
          </p:cNvPr>
          <p:cNvSpPr/>
          <p:nvPr/>
        </p:nvSpPr>
        <p:spPr>
          <a:xfrm>
            <a:off x="966293" y="2658220"/>
            <a:ext cx="5231307" cy="609600"/>
          </a:xfrm>
          <a:prstGeom prst="rect">
            <a:avLst/>
          </a:prstGeom>
          <a:solidFill>
            <a:srgbClr val="F4FE90"/>
          </a:solidFill>
          <a:ln>
            <a:solidFill>
              <a:srgbClr val="F4F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文字方塊 10">
            <a:extLst>
              <a:ext uri="{FF2B5EF4-FFF2-40B4-BE49-F238E27FC236}">
                <a16:creationId xmlns:a16="http://schemas.microsoft.com/office/drawing/2014/main" id="{468243D2-0F69-B2A0-DF37-9BA1CF42ABFC}"/>
              </a:ext>
            </a:extLst>
          </p:cNvPr>
          <p:cNvSpPr txBox="1"/>
          <p:nvPr/>
        </p:nvSpPr>
        <p:spPr>
          <a:xfrm>
            <a:off x="1625600" y="2622557"/>
            <a:ext cx="3615965" cy="683262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defTabSz="913810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80000"/>
              <a:defRPr/>
            </a:pPr>
            <a:r>
              <a:rPr lang="en-US" altLang="zh-TW" sz="3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AT/RT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6B558E-62FD-A55B-6B8D-F14092653F43}"/>
              </a:ext>
            </a:extLst>
          </p:cNvPr>
          <p:cNvSpPr/>
          <p:nvPr/>
        </p:nvSpPr>
        <p:spPr>
          <a:xfrm>
            <a:off x="6757522" y="3290989"/>
            <a:ext cx="4418508" cy="2086555"/>
          </a:xfrm>
          <a:prstGeom prst="rect">
            <a:avLst/>
          </a:prstGeom>
          <a:noFill/>
          <a:ln>
            <a:solidFill>
              <a:srgbClr val="FF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96768D7-28D2-7DC6-BF57-B2DF5490ACC8}"/>
              </a:ext>
            </a:extLst>
          </p:cNvPr>
          <p:cNvSpPr txBox="1"/>
          <p:nvPr/>
        </p:nvSpPr>
        <p:spPr>
          <a:xfrm>
            <a:off x="6757492" y="3459347"/>
            <a:ext cx="4418507" cy="437105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Tumor central vein sign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7E0CD-E8A4-A793-5A7B-C3084AA0AEA4}"/>
              </a:ext>
            </a:extLst>
          </p:cNvPr>
          <p:cNvSpPr/>
          <p:nvPr/>
        </p:nvSpPr>
        <p:spPr>
          <a:xfrm>
            <a:off x="6757493" y="2658220"/>
            <a:ext cx="4418507" cy="609600"/>
          </a:xfrm>
          <a:prstGeom prst="rect">
            <a:avLst/>
          </a:prstGeom>
          <a:solidFill>
            <a:srgbClr val="FFD4A4"/>
          </a:solidFill>
          <a:ln>
            <a:solidFill>
              <a:srgbClr val="FF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1EF4D211-77D6-7321-E753-98FA21F70B9A}"/>
              </a:ext>
            </a:extLst>
          </p:cNvPr>
          <p:cNvSpPr txBox="1"/>
          <p:nvPr/>
        </p:nvSpPr>
        <p:spPr>
          <a:xfrm>
            <a:off x="7239585" y="2622557"/>
            <a:ext cx="3454401" cy="683262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defTabSz="913810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80000"/>
              <a:defRPr/>
            </a:pPr>
            <a:r>
              <a:rPr lang="en-US" altLang="zh-TW" sz="3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Medulloblastoma</a:t>
            </a:r>
          </a:p>
        </p:txBody>
      </p:sp>
    </p:spTree>
    <p:extLst>
      <p:ext uri="{BB962C8B-B14F-4D97-AF65-F5344CB8AC3E}">
        <p14:creationId xmlns:p14="http://schemas.microsoft.com/office/powerpoint/2010/main" val="58577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580783-BF22-196F-187B-A4CDEEBD5F35}"/>
              </a:ext>
            </a:extLst>
          </p:cNvPr>
          <p:cNvSpPr txBox="1"/>
          <p:nvPr/>
        </p:nvSpPr>
        <p:spPr>
          <a:xfrm>
            <a:off x="1903040" y="2799596"/>
            <a:ext cx="7672194" cy="1733678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10666" kern="0">
                <a:solidFill>
                  <a:srgbClr val="FFFFFF">
                    <a:lumMod val="95000"/>
                  </a:srgbClr>
                </a:solidFill>
                <a:latin typeface="Oriya MN" pitchFamily="2" charset="0"/>
                <a:cs typeface="Oriya MN" pitchFamily="2" charset="0"/>
                <a:sym typeface="Arial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480D07-EEBD-60E6-E5EA-9A6E311238DA}"/>
              </a:ext>
            </a:extLst>
          </p:cNvPr>
          <p:cNvGrpSpPr/>
          <p:nvPr/>
        </p:nvGrpSpPr>
        <p:grpSpPr>
          <a:xfrm>
            <a:off x="4407251" y="4662879"/>
            <a:ext cx="3216060" cy="857800"/>
            <a:chOff x="3377862" y="3028950"/>
            <a:chExt cx="2412045" cy="643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9E3589-9086-274A-1548-6618BAE0954A}"/>
                </a:ext>
              </a:extLst>
            </p:cNvPr>
            <p:cNvSpPr txBox="1"/>
            <p:nvPr/>
          </p:nvSpPr>
          <p:spPr>
            <a:xfrm>
              <a:off x="3377862" y="3028950"/>
              <a:ext cx="550872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810">
                <a:buClr>
                  <a:srgbClr val="000000"/>
                </a:buClr>
                <a:defRPr/>
              </a:pPr>
              <a:r>
                <a:rPr lang="x-none" sz="4800" kern="0" dirty="0">
                  <a:solidFill>
                    <a:srgbClr val="FEDC93"/>
                  </a:solidFill>
                  <a:cs typeface="Arial"/>
                  <a:sym typeface="Arial"/>
                </a:rPr>
                <a:t>@</a:t>
              </a:r>
              <a:endParaRPr lang="x-none" sz="1867" kern="0" dirty="0">
                <a:solidFill>
                  <a:srgbClr val="FEDC93"/>
                </a:solidFill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DF479F-8DEB-EFE3-E4B5-88DE2893F583}"/>
                </a:ext>
              </a:extLst>
            </p:cNvPr>
            <p:cNvSpPr txBox="1"/>
            <p:nvPr/>
          </p:nvSpPr>
          <p:spPr>
            <a:xfrm>
              <a:off x="3992299" y="3141289"/>
              <a:ext cx="1797608" cy="531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81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x-none" sz="1467" b="1" kern="0" dirty="0">
                  <a:solidFill>
                    <a:srgbClr val="FEDC93"/>
                  </a:solidFill>
                  <a:latin typeface="Oriya MN" pitchFamily="2" charset="0"/>
                  <a:cs typeface="Oriya MN" pitchFamily="2" charset="0"/>
                  <a:sym typeface="Arial"/>
                </a:rPr>
                <a:t>E-mail Address</a:t>
              </a:r>
            </a:p>
            <a:p>
              <a:pPr defTabSz="91381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1867" kern="0" dirty="0">
                  <a:solidFill>
                    <a:srgbClr val="FEECAD"/>
                  </a:solidFill>
                  <a:latin typeface="Oriya MN" pitchFamily="2" charset="0"/>
                  <a:cs typeface="Oriya MN" pitchFamily="2" charset="0"/>
                  <a:sym typeface="Arial"/>
                </a:rPr>
                <a:t>wu</a:t>
              </a:r>
              <a:r>
                <a:rPr lang="x-none" sz="1867" kern="0" dirty="0">
                  <a:solidFill>
                    <a:srgbClr val="FEECAD"/>
                  </a:solidFill>
                  <a:latin typeface="Oriya MN" pitchFamily="2" charset="0"/>
                  <a:cs typeface="Oriya MN" pitchFamily="2" charset="0"/>
                  <a:sym typeface="Arial"/>
                </a:rPr>
                <a:t>.lucas@gmail.com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366E4D7-1278-87FE-2E8E-BC54658EE412}"/>
              </a:ext>
            </a:extLst>
          </p:cNvPr>
          <p:cNvSpPr txBox="1"/>
          <p:nvPr/>
        </p:nvSpPr>
        <p:spPr>
          <a:xfrm>
            <a:off x="2743213" y="1364543"/>
            <a:ext cx="6705583" cy="862029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1867" kern="0" dirty="0">
                <a:solidFill>
                  <a:srgbClr val="FFFFFF">
                    <a:lumMod val="65000"/>
                  </a:srgbClr>
                </a:solidFill>
                <a:latin typeface="Oriya MN" pitchFamily="2" charset="0"/>
                <a:cs typeface="Oriya MN" pitchFamily="2" charset="0"/>
                <a:sym typeface="Arial"/>
              </a:rPr>
              <a:t>Special thanks to Prof. Feng-Chi Chang.</a:t>
            </a:r>
          </a:p>
          <a:p>
            <a:pPr algn="ctr" defTabSz="913810">
              <a:lnSpc>
                <a:spcPct val="150000"/>
              </a:lnSpc>
              <a:buClr>
                <a:srgbClr val="000000"/>
              </a:buClr>
              <a:defRPr/>
            </a:pPr>
            <a:r>
              <a:rPr lang="x-none" sz="1467" kern="0" dirty="0">
                <a:solidFill>
                  <a:srgbClr val="FFFFFF">
                    <a:lumMod val="65000"/>
                  </a:srgbClr>
                </a:solidFill>
                <a:latin typeface="Oriya MN" pitchFamily="2" charset="0"/>
                <a:cs typeface="Oriya MN" pitchFamily="2" charset="0"/>
                <a:sym typeface="Arial"/>
              </a:rPr>
              <a:t>All illustrated pictures without references were generated by AI image creators.</a:t>
            </a:r>
          </a:p>
        </p:txBody>
      </p:sp>
    </p:spTree>
    <p:extLst>
      <p:ext uri="{BB962C8B-B14F-4D97-AF65-F5344CB8AC3E}">
        <p14:creationId xmlns:p14="http://schemas.microsoft.com/office/powerpoint/2010/main" val="53090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-1" y="6194101"/>
            <a:ext cx="12165777" cy="663899"/>
          </a:xfrm>
          <a:prstGeom prst="rect">
            <a:avLst/>
          </a:prstGeom>
          <a:solidFill>
            <a:srgbClr val="E7F189"/>
          </a:solidFill>
          <a:ln>
            <a:noFill/>
          </a:ln>
        </p:spPr>
        <p:txBody>
          <a:bodyPr spcFirstLastPara="1" wrap="square" lIns="91375" tIns="45699" rIns="91375" bIns="45699" anchor="ctr" anchorCtr="0">
            <a:normAutofit fontScale="92500" lnSpcReduction="10000"/>
          </a:bodyPr>
          <a:lstStyle/>
          <a:p>
            <a:pPr algn="ctr" defTabSz="913810">
              <a:buClr>
                <a:srgbClr val="FFFFFF"/>
              </a:buClr>
              <a:buSzPct val="100000"/>
              <a:defRPr/>
            </a:pPr>
            <a:r>
              <a:rPr lang="en-US" sz="4400" kern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4400" kern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5282821" y="6285414"/>
            <a:ext cx="6604800" cy="51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99" rIns="91375" bIns="45699" anchor="t" anchorCtr="0">
            <a:spAutoFit/>
          </a:bodyPr>
          <a:lstStyle/>
          <a:p>
            <a:pPr algn="r"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267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19 Oct 2024</a:t>
            </a:r>
            <a:endParaRPr sz="2267" kern="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539340" y="792069"/>
            <a:ext cx="5106717" cy="2160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99" rIns="91375" bIns="45699" anchor="t" anchorCtr="0">
            <a:spAutoFit/>
          </a:bodyPr>
          <a:lstStyle/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2F2F2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MRI Features of Pediatric Atypical Teratoid Rhabdoid Tumors and Medulloblastomas of the Posterior Fossa</a:t>
            </a:r>
            <a:endParaRPr sz="2800" b="1" kern="0" dirty="0">
              <a:solidFill>
                <a:srgbClr val="F2F2F2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585911" y="3514345"/>
            <a:ext cx="4139783" cy="65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99" rIns="91375" bIns="45699" anchor="t" anchorCtr="0">
            <a:spAutoFit/>
          </a:bodyPr>
          <a:lstStyle/>
          <a:p>
            <a:pPr defTabSz="913810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EEDAD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Hsin-Wei Wu, MD</a:t>
            </a:r>
            <a:endParaRPr sz="2800" b="1" i="1" kern="0" dirty="0">
              <a:solidFill>
                <a:srgbClr val="FEEDAD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586111" y="4213714"/>
            <a:ext cx="4446532" cy="120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99" rIns="91375" bIns="45699" anchor="t" anchorCtr="0">
            <a:spAutoFit/>
          </a:bodyPr>
          <a:lstStyle/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EC7016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Department of Radiology,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EC7016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Taipei Veterans General Hospital</a:t>
            </a:r>
            <a:endParaRPr sz="2000" b="1" kern="0" dirty="0">
              <a:solidFill>
                <a:srgbClr val="EC7016">
                  <a:lumMod val="60000"/>
                  <a:lumOff val="40000"/>
                </a:srgbClr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algn="ctr" defTabSz="913810">
              <a:lnSpc>
                <a:spcPct val="120000"/>
              </a:lnSpc>
              <a:buClr>
                <a:srgbClr val="000000"/>
              </a:buClr>
              <a:defRPr/>
            </a:pPr>
            <a:endParaRPr sz="2000" b="1" kern="0" dirty="0">
              <a:solidFill>
                <a:srgbClr val="FFE599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pic>
        <p:nvPicPr>
          <p:cNvPr id="1028" name="Picture 4" descr="臺北榮民總醫院- 美果團體服| 團服| 美果生活| 團體服飾美果| MIT 專屬客製化">
            <a:extLst>
              <a:ext uri="{FF2B5EF4-FFF2-40B4-BE49-F238E27FC236}">
                <a16:creationId xmlns:a16="http://schemas.microsoft.com/office/drawing/2014/main" id="{333BC324-CE9E-88D8-409C-B75E9F54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36" y="6283207"/>
            <a:ext cx="1978201" cy="5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6BE2B-8763-D516-0BE1-0DB96A802E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22" y="0"/>
            <a:ext cx="6430935" cy="619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B3BF31-9D79-C8EF-8A14-5445A346257C}"/>
              </a:ext>
            </a:extLst>
          </p:cNvPr>
          <p:cNvGrpSpPr/>
          <p:nvPr/>
        </p:nvGrpSpPr>
        <p:grpSpPr>
          <a:xfrm>
            <a:off x="10039454" y="2347020"/>
            <a:ext cx="1972719" cy="3784469"/>
            <a:chOff x="7047163" y="488117"/>
            <a:chExt cx="1893120" cy="3631766"/>
          </a:xfrm>
        </p:grpSpPr>
        <p:pic>
          <p:nvPicPr>
            <p:cNvPr id="5" name="Graphic 4" descr="Man with solid fill">
              <a:extLst>
                <a:ext uri="{FF2B5EF4-FFF2-40B4-BE49-F238E27FC236}">
                  <a16:creationId xmlns:a16="http://schemas.microsoft.com/office/drawing/2014/main" id="{EBAD7340-4D7B-56AE-793C-9A8A8EA7B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5316" r="22557"/>
            <a:stretch/>
          </p:blipFill>
          <p:spPr>
            <a:xfrm>
              <a:off x="7047163" y="488117"/>
              <a:ext cx="1893120" cy="3631766"/>
            </a:xfrm>
            <a:prstGeom prst="rect">
              <a:avLst/>
            </a:prstGeom>
          </p:spPr>
        </p:pic>
        <p:sp>
          <p:nvSpPr>
            <p:cNvPr id="6" name="Explosion 1 5">
              <a:extLst>
                <a:ext uri="{FF2B5EF4-FFF2-40B4-BE49-F238E27FC236}">
                  <a16:creationId xmlns:a16="http://schemas.microsoft.com/office/drawing/2014/main" id="{BF5A349B-BD5A-7C21-6B44-9249DA5E9888}"/>
                </a:ext>
              </a:extLst>
            </p:cNvPr>
            <p:cNvSpPr/>
            <p:nvPr/>
          </p:nvSpPr>
          <p:spPr>
            <a:xfrm>
              <a:off x="7524058" y="545505"/>
              <a:ext cx="437605" cy="454862"/>
            </a:xfrm>
            <a:prstGeom prst="irregularSeal1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58FF407-6F7D-C826-F9D0-B63B71F1DA65}"/>
                </a:ext>
              </a:extLst>
            </p:cNvPr>
            <p:cNvSpPr/>
            <p:nvPr/>
          </p:nvSpPr>
          <p:spPr>
            <a:xfrm>
              <a:off x="7892639" y="2260515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075FCAE-3CEF-6105-A43A-1982E6FE79B0}"/>
                </a:ext>
              </a:extLst>
            </p:cNvPr>
            <p:cNvSpPr/>
            <p:nvPr/>
          </p:nvSpPr>
          <p:spPr>
            <a:xfrm>
              <a:off x="7892639" y="2150177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4FB8A51-4384-5347-DBA3-855E6B5C9F15}"/>
                </a:ext>
              </a:extLst>
            </p:cNvPr>
            <p:cNvSpPr/>
            <p:nvPr/>
          </p:nvSpPr>
          <p:spPr>
            <a:xfrm>
              <a:off x="7892639" y="2039837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0F032AA-3E4A-1A08-2F8E-DABC819F4D84}"/>
                </a:ext>
              </a:extLst>
            </p:cNvPr>
            <p:cNvSpPr/>
            <p:nvPr/>
          </p:nvSpPr>
          <p:spPr>
            <a:xfrm>
              <a:off x="7892639" y="1929498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5C1875D-9920-6B08-56D1-E417C4A34596}"/>
                </a:ext>
              </a:extLst>
            </p:cNvPr>
            <p:cNvSpPr/>
            <p:nvPr/>
          </p:nvSpPr>
          <p:spPr>
            <a:xfrm>
              <a:off x="7892639" y="1819159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0ECDBA1-1FF8-33D4-0EF1-AB428BDDB2CB}"/>
                </a:ext>
              </a:extLst>
            </p:cNvPr>
            <p:cNvSpPr/>
            <p:nvPr/>
          </p:nvSpPr>
          <p:spPr>
            <a:xfrm>
              <a:off x="7892639" y="1708819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441949F-E676-1E22-CE21-53E030537BFA}"/>
                </a:ext>
              </a:extLst>
            </p:cNvPr>
            <p:cNvSpPr/>
            <p:nvPr/>
          </p:nvSpPr>
          <p:spPr>
            <a:xfrm>
              <a:off x="7892639" y="1595950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EE04286-246C-2DF6-A9FF-190E956E729F}"/>
                </a:ext>
              </a:extLst>
            </p:cNvPr>
            <p:cNvSpPr/>
            <p:nvPr/>
          </p:nvSpPr>
          <p:spPr>
            <a:xfrm>
              <a:off x="7892639" y="1485610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7CA5D3E-E4E8-A1E1-A59B-B6276BD4020D}"/>
                </a:ext>
              </a:extLst>
            </p:cNvPr>
            <p:cNvSpPr/>
            <p:nvPr/>
          </p:nvSpPr>
          <p:spPr>
            <a:xfrm>
              <a:off x="7892639" y="1375272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B07134EE-83FC-7FB8-AF05-6283F7C6DD4C}"/>
                </a:ext>
              </a:extLst>
            </p:cNvPr>
            <p:cNvSpPr/>
            <p:nvPr/>
          </p:nvSpPr>
          <p:spPr>
            <a:xfrm flipV="1">
              <a:off x="7847582" y="2380115"/>
              <a:ext cx="192880" cy="161378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E4DAB73-7986-4B56-0EA1-1308ABEA614B}"/>
                </a:ext>
              </a:extLst>
            </p:cNvPr>
            <p:cNvCxnSpPr/>
            <p:nvPr/>
          </p:nvCxnSpPr>
          <p:spPr>
            <a:xfrm>
              <a:off x="7848600" y="1047750"/>
              <a:ext cx="180000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A4B3E5-4B88-4B03-3504-1287071AF861}"/>
              </a:ext>
            </a:extLst>
          </p:cNvPr>
          <p:cNvGrpSpPr/>
          <p:nvPr/>
        </p:nvGrpSpPr>
        <p:grpSpPr>
          <a:xfrm>
            <a:off x="312526" y="2347017"/>
            <a:ext cx="1970831" cy="3780848"/>
            <a:chOff x="304801" y="488117"/>
            <a:chExt cx="1893120" cy="3631766"/>
          </a:xfrm>
        </p:grpSpPr>
        <p:pic>
          <p:nvPicPr>
            <p:cNvPr id="19" name="Graphic 18" descr="Man with solid fill">
              <a:extLst>
                <a:ext uri="{FF2B5EF4-FFF2-40B4-BE49-F238E27FC236}">
                  <a16:creationId xmlns:a16="http://schemas.microsoft.com/office/drawing/2014/main" id="{6AB090FD-C115-603E-1CCD-A459E52E1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5316" r="22557"/>
            <a:stretch/>
          </p:blipFill>
          <p:spPr>
            <a:xfrm>
              <a:off x="304801" y="488117"/>
              <a:ext cx="1893120" cy="3631766"/>
            </a:xfrm>
            <a:prstGeom prst="rect">
              <a:avLst/>
            </a:prstGeom>
          </p:spPr>
        </p:pic>
        <p:sp>
          <p:nvSpPr>
            <p:cNvPr id="20" name="Explosion 1 19">
              <a:extLst>
                <a:ext uri="{FF2B5EF4-FFF2-40B4-BE49-F238E27FC236}">
                  <a16:creationId xmlns:a16="http://schemas.microsoft.com/office/drawing/2014/main" id="{4EE810C0-5E86-4EAA-953B-602218E8AC38}"/>
                </a:ext>
              </a:extLst>
            </p:cNvPr>
            <p:cNvSpPr/>
            <p:nvPr/>
          </p:nvSpPr>
          <p:spPr>
            <a:xfrm>
              <a:off x="781696" y="545505"/>
              <a:ext cx="437605" cy="454862"/>
            </a:xfrm>
            <a:prstGeom prst="irregularSeal1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5A43C00D-0B5D-8064-33F1-4C5CA37A569E}"/>
                </a:ext>
              </a:extLst>
            </p:cNvPr>
            <p:cNvSpPr/>
            <p:nvPr/>
          </p:nvSpPr>
          <p:spPr>
            <a:xfrm>
              <a:off x="1150277" y="2260515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C12B3AF-E1FD-7336-3CF8-F95D2BFA49AF}"/>
                </a:ext>
              </a:extLst>
            </p:cNvPr>
            <p:cNvSpPr/>
            <p:nvPr/>
          </p:nvSpPr>
          <p:spPr>
            <a:xfrm>
              <a:off x="1150277" y="2150177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7013707-95C1-38B3-D144-E7C792C010B4}"/>
                </a:ext>
              </a:extLst>
            </p:cNvPr>
            <p:cNvSpPr/>
            <p:nvPr/>
          </p:nvSpPr>
          <p:spPr>
            <a:xfrm>
              <a:off x="1150277" y="2039837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D011677-EE3C-ED5A-D53B-AE1697AC729D}"/>
                </a:ext>
              </a:extLst>
            </p:cNvPr>
            <p:cNvSpPr/>
            <p:nvPr/>
          </p:nvSpPr>
          <p:spPr>
            <a:xfrm>
              <a:off x="1150277" y="1929498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D7A0EDA-5586-5301-1C83-841941752975}"/>
                </a:ext>
              </a:extLst>
            </p:cNvPr>
            <p:cNvSpPr/>
            <p:nvPr/>
          </p:nvSpPr>
          <p:spPr>
            <a:xfrm>
              <a:off x="1150277" y="1819159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303D9D7-79F8-8038-950C-7CFB36A25CE7}"/>
                </a:ext>
              </a:extLst>
            </p:cNvPr>
            <p:cNvSpPr/>
            <p:nvPr/>
          </p:nvSpPr>
          <p:spPr>
            <a:xfrm>
              <a:off x="1150277" y="1708819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12D12B9-56AB-2CCA-F621-8A12C6278237}"/>
                </a:ext>
              </a:extLst>
            </p:cNvPr>
            <p:cNvSpPr/>
            <p:nvPr/>
          </p:nvSpPr>
          <p:spPr>
            <a:xfrm>
              <a:off x="1150277" y="1595950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752D131-EF74-6E06-1CE2-6CF85277794B}"/>
                </a:ext>
              </a:extLst>
            </p:cNvPr>
            <p:cNvSpPr/>
            <p:nvPr/>
          </p:nvSpPr>
          <p:spPr>
            <a:xfrm>
              <a:off x="1150277" y="1485610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CDFAD536-61A9-3AA4-1BC4-222BF461EA34}"/>
                </a:ext>
              </a:extLst>
            </p:cNvPr>
            <p:cNvSpPr/>
            <p:nvPr/>
          </p:nvSpPr>
          <p:spPr>
            <a:xfrm>
              <a:off x="1150277" y="1375272"/>
              <a:ext cx="102764" cy="6165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417961B8-8328-EE87-0F20-66DD033BCF95}"/>
                </a:ext>
              </a:extLst>
            </p:cNvPr>
            <p:cNvSpPr/>
            <p:nvPr/>
          </p:nvSpPr>
          <p:spPr>
            <a:xfrm flipV="1">
              <a:off x="1105220" y="2380115"/>
              <a:ext cx="192880" cy="161378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DC959C63-0BE6-77EB-C5BC-7A4D6C27B56A}"/>
                </a:ext>
              </a:extLst>
            </p:cNvPr>
            <p:cNvSpPr/>
            <p:nvPr/>
          </p:nvSpPr>
          <p:spPr>
            <a:xfrm>
              <a:off x="1127709" y="1033195"/>
              <a:ext cx="147897" cy="147173"/>
            </a:xfrm>
            <a:prstGeom prst="blockArc">
              <a:avLst>
                <a:gd name="adj1" fmla="val 10800000"/>
                <a:gd name="adj2" fmla="val 0"/>
                <a:gd name="adj3" fmla="val 8333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10">
                <a:defRPr/>
              </a:pPr>
              <a:endParaRPr lang="x-none" sz="1867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32" name="Picture 2" descr="Water drop icon Royalty Free Vector Image - VectorStock">
              <a:extLst>
                <a:ext uri="{FF2B5EF4-FFF2-40B4-BE49-F238E27FC236}">
                  <a16:creationId xmlns:a16="http://schemas.microsoft.com/office/drawing/2014/main" id="{5EAC9A2F-F513-5E00-3FDA-08AE63F55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361" y="819150"/>
              <a:ext cx="205572" cy="222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3" name="Table 41">
            <a:extLst>
              <a:ext uri="{FF2B5EF4-FFF2-40B4-BE49-F238E27FC236}">
                <a16:creationId xmlns:a16="http://schemas.microsoft.com/office/drawing/2014/main" id="{9FF74E10-5A55-9E14-63F8-DEF58C171C79}"/>
              </a:ext>
            </a:extLst>
          </p:cNvPr>
          <p:cNvGraphicFramePr>
            <a:graphicFrameLocks noGrp="1"/>
          </p:cNvGraphicFramePr>
          <p:nvPr/>
        </p:nvGraphicFramePr>
        <p:xfrm>
          <a:off x="2247913" y="3105103"/>
          <a:ext cx="7696179" cy="3174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8089">
                  <a:extLst>
                    <a:ext uri="{9D8B030D-6E8A-4147-A177-3AD203B41FA5}">
                      <a16:colId xmlns:a16="http://schemas.microsoft.com/office/drawing/2014/main" val="254587744"/>
                    </a:ext>
                  </a:extLst>
                </a:gridCol>
                <a:gridCol w="3848089">
                  <a:extLst>
                    <a:ext uri="{9D8B030D-6E8A-4147-A177-3AD203B41FA5}">
                      <a16:colId xmlns:a16="http://schemas.microsoft.com/office/drawing/2014/main" val="4179199468"/>
                    </a:ext>
                  </a:extLst>
                </a:gridCol>
              </a:tblGrid>
              <a:tr h="936067">
                <a:tc>
                  <a:txBody>
                    <a:bodyPr/>
                    <a:lstStyle/>
                    <a:p>
                      <a:pPr algn="ctr"/>
                      <a:r>
                        <a:rPr lang="x-none" sz="2700" b="1" dirty="0">
                          <a:solidFill>
                            <a:srgbClr val="EE9C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1-2% </a:t>
                      </a:r>
                      <a:br>
                        <a:rPr lang="x-none" sz="2700" b="1" dirty="0">
                          <a:solidFill>
                            <a:srgbClr val="EE9C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x-none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pediatric CNS tumors</a:t>
                      </a:r>
                      <a:endParaRPr lang="x-none" sz="2700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9044" marR="129044" marT="64523" marB="64523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700" b="1">
                          <a:solidFill>
                            <a:srgbClr val="EE9C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 </a:t>
                      </a:r>
                      <a:br>
                        <a:rPr lang="x-none" sz="2700" b="1">
                          <a:solidFill>
                            <a:srgbClr val="EE9C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x-none" sz="23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pediatric CNS tumors</a:t>
                      </a:r>
                      <a:endParaRPr lang="x-none" sz="270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9044" marR="129044" marT="64523" marB="64523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644522"/>
                  </a:ext>
                </a:extLst>
              </a:tr>
              <a:tr h="936067">
                <a:tc>
                  <a:txBody>
                    <a:bodyPr/>
                    <a:lstStyle/>
                    <a:p>
                      <a:pPr algn="ctr"/>
                      <a:r>
                        <a:rPr lang="x-none" sz="2700" b="1">
                          <a:solidFill>
                            <a:srgbClr val="EE9C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Younger </a:t>
                      </a:r>
                      <a:br>
                        <a:rPr lang="x-none" sz="2700" b="1">
                          <a:solidFill>
                            <a:srgbClr val="EE9C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x-none" sz="23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(85% ≤ 3 Y/O)</a:t>
                      </a:r>
                      <a:endParaRPr lang="x-none" sz="270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9044" marR="129044" marT="64523" marB="64523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7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Older</a:t>
                      </a:r>
                      <a:br>
                        <a:rPr lang="x-none" sz="27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x-none" sz="20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x-none" sz="2700" b="1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9044" marR="129044" marT="64523" marB="64523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759391"/>
                  </a:ext>
                </a:extLst>
              </a:tr>
              <a:tr h="1302527">
                <a:tc>
                  <a:txBody>
                    <a:bodyPr/>
                    <a:lstStyle/>
                    <a:p>
                      <a:pPr algn="ctr"/>
                      <a:r>
                        <a:rPr lang="x-none" sz="2700" b="1" dirty="0">
                          <a:solidFill>
                            <a:srgbClr val="EE9C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Extremely poor prognosis</a:t>
                      </a:r>
                      <a:r>
                        <a:rPr lang="x-none" sz="27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x-none" sz="27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x-none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(4-year-survival: 43%)</a:t>
                      </a:r>
                      <a:endParaRPr lang="x-none" sz="2700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9044" marR="129044" marT="64523" marB="64523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7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Fair prognosis</a:t>
                      </a:r>
                      <a:r>
                        <a:rPr lang="x-none" sz="27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x-none" sz="27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x-none" sz="23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(5-year-survival: 82.3%)</a:t>
                      </a:r>
                      <a:endParaRPr lang="x-none" sz="2700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9044" marR="129044" marT="64523" marB="64523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990462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E44BCB32-7C1F-6E39-D433-7B4791F8557D}"/>
              </a:ext>
            </a:extLst>
          </p:cNvPr>
          <p:cNvSpPr txBox="1"/>
          <p:nvPr/>
        </p:nvSpPr>
        <p:spPr>
          <a:xfrm>
            <a:off x="3427947" y="2368379"/>
            <a:ext cx="1397983" cy="584773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3200" b="1" kern="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AT/RT</a:t>
            </a:r>
            <a:endParaRPr lang="x-none" sz="4000" b="1" kern="0" dirty="0">
              <a:solidFill>
                <a:srgbClr val="FFFFFF">
                  <a:lumMod val="8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D7D1C2-7A6C-78AB-61A3-48E89E3DF276}"/>
              </a:ext>
            </a:extLst>
          </p:cNvPr>
          <p:cNvSpPr txBox="1"/>
          <p:nvPr/>
        </p:nvSpPr>
        <p:spPr>
          <a:xfrm>
            <a:off x="6288329" y="2364663"/>
            <a:ext cx="3441191" cy="584773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3200" b="1" kern="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Medulloblastoma</a:t>
            </a:r>
            <a:endParaRPr lang="x-none" sz="4000" b="1" kern="0" dirty="0">
              <a:solidFill>
                <a:srgbClr val="FFFFFF">
                  <a:lumMod val="8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134B91-6765-07B0-D234-F1B72C63196A}"/>
              </a:ext>
            </a:extLst>
          </p:cNvPr>
          <p:cNvSpPr txBox="1"/>
          <p:nvPr/>
        </p:nvSpPr>
        <p:spPr>
          <a:xfrm>
            <a:off x="9019095" y="338648"/>
            <a:ext cx="2770916" cy="1446869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r"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x-none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Louis DN. </a:t>
            </a:r>
            <a:r>
              <a:rPr lang="en-US" sz="1467" i="1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Neuro-Oncology.</a:t>
            </a: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 (2021)</a:t>
            </a:r>
          </a:p>
          <a:p>
            <a:pPr algn="r"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Fossey M. </a:t>
            </a:r>
            <a:r>
              <a:rPr lang="en-US" sz="1467" i="1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J Neuro-Oncol. </a:t>
            </a: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(2017)</a:t>
            </a:r>
          </a:p>
          <a:p>
            <a:pPr algn="r"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Lau CS. </a:t>
            </a:r>
            <a:r>
              <a:rPr lang="en-US" sz="1467" i="1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Cancer manag res. </a:t>
            </a: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(2015)</a:t>
            </a:r>
          </a:p>
          <a:p>
            <a:pPr algn="r"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Reddy AT. </a:t>
            </a:r>
            <a:r>
              <a:rPr lang="en-US" sz="1467" i="1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J Clin Oncol. </a:t>
            </a: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(2020)</a:t>
            </a:r>
          </a:p>
          <a:p>
            <a:pPr algn="r"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Gajjar A. </a:t>
            </a:r>
            <a:r>
              <a:rPr lang="en-US" sz="1467" i="1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J Clin Oncol. </a:t>
            </a:r>
            <a:r>
              <a:rPr lang="en-US" sz="1467" kern="0" spc="-1" dirty="0">
                <a:solidFill>
                  <a:srgbClr val="FFFFFF">
                    <a:lumMod val="75000"/>
                  </a:srgbClr>
                </a:solidFill>
                <a:ea typeface="Arial Unicode MS"/>
                <a:cs typeface="Arial"/>
                <a:sym typeface="Arial"/>
              </a:rPr>
              <a:t>(2021)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F13226-3BD3-5C47-A77A-6F63D67B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5842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endParaRPr lang="en-US" sz="3200" b="1" dirty="0">
              <a:solidFill>
                <a:srgbClr val="EE9C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C56C77-7367-47BF-0F7A-13C9C3DF19E7}"/>
              </a:ext>
            </a:extLst>
          </p:cNvPr>
          <p:cNvSpPr txBox="1"/>
          <p:nvPr/>
        </p:nvSpPr>
        <p:spPr>
          <a:xfrm>
            <a:off x="905440" y="1048043"/>
            <a:ext cx="4447509" cy="1126653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/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x-none" sz="1867" dirty="0">
                <a:solidFill>
                  <a:srgbClr val="FFFFFF">
                    <a:lumMod val="8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AT/RT and medulloblastoma have similar image features and are generally </a:t>
            </a:r>
            <a:r>
              <a:rPr lang="x-none" sz="1867" b="1" dirty="0">
                <a:solidFill>
                  <a:srgbClr val="F4FE9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indistinguishable on neuroimaging</a:t>
            </a:r>
            <a:endParaRPr lang="x-none" sz="14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2120E-8BD9-8A2D-35C1-F809AC88C3F3}"/>
              </a:ext>
            </a:extLst>
          </p:cNvPr>
          <p:cNvSpPr txBox="1"/>
          <p:nvPr/>
        </p:nvSpPr>
        <p:spPr>
          <a:xfrm>
            <a:off x="5449234" y="501573"/>
            <a:ext cx="3060354" cy="2259591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x-none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Louis DN.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Neuro-Oncology. 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(2021)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Reddy AT.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 Clin Oncol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(2020)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Gajjar A.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 Clin Oncol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(2021)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Lau CS.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Cancer manag res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(2015)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Jin B.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Pediatric Radiology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(2013)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Rumboldt Z.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Am J Neuroradiol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(2006)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Koral K.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Am J Roentogenol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(2008)</a:t>
            </a:r>
          </a:p>
          <a:p>
            <a:pPr defTabSz="91381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Paker RJ. </a:t>
            </a:r>
            <a:r>
              <a:rPr lang="en-US" sz="14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 Pediatric Hematol</a:t>
            </a:r>
            <a:r>
              <a:rPr lang="en-US" sz="1467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(2002)</a:t>
            </a:r>
          </a:p>
        </p:txBody>
      </p:sp>
      <p:pic>
        <p:nvPicPr>
          <p:cNvPr id="6" name="Picture 6" descr="confused child, colored simple picture">
            <a:extLst>
              <a:ext uri="{FF2B5EF4-FFF2-40B4-BE49-F238E27FC236}">
                <a16:creationId xmlns:a16="http://schemas.microsoft.com/office/drawing/2014/main" id="{AE273030-DD36-86ED-8FC3-BAAC5587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0366" y="626366"/>
            <a:ext cx="1956263" cy="19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80512A05-D2E0-3070-C517-D13C56D9CA0E}"/>
              </a:ext>
            </a:extLst>
          </p:cNvPr>
          <p:cNvSpPr/>
          <p:nvPr/>
        </p:nvSpPr>
        <p:spPr>
          <a:xfrm>
            <a:off x="5078701" y="626217"/>
            <a:ext cx="289295" cy="1894059"/>
          </a:xfrm>
          <a:prstGeom prst="leftBrace">
            <a:avLst>
              <a:gd name="adj1" fmla="val 44423"/>
              <a:gd name="adj2" fmla="val 51238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467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996D1-D788-3B6C-2C4E-536B090E7E0B}"/>
              </a:ext>
            </a:extLst>
          </p:cNvPr>
          <p:cNvSpPr/>
          <p:nvPr/>
        </p:nvSpPr>
        <p:spPr>
          <a:xfrm>
            <a:off x="0" y="2992933"/>
            <a:ext cx="12192000" cy="38801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4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546716-BFB7-28F4-1F7D-31DF472BB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17" y="5547171"/>
            <a:ext cx="2119207" cy="70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719" rIns="91391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3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x-none" sz="2000" b="1" kern="0" dirty="0">
                <a:solidFill>
                  <a:srgbClr val="FF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Medulloblastoma</a:t>
            </a:r>
          </a:p>
          <a:p>
            <a:pPr defTabSz="913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x-none" sz="2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3/M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1B4956-A01F-5969-AC78-8DB693E4B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17" y="3650974"/>
            <a:ext cx="2119207" cy="70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1" tIns="45719" rIns="91391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3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x-none" sz="2000" b="1" kern="0" dirty="0">
                <a:solidFill>
                  <a:srgbClr val="FF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AT/RT</a:t>
            </a:r>
          </a:p>
          <a:p>
            <a:pPr defTabSz="913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altLang="x-none" sz="2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1/F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FC510-E303-058F-0AE9-D19EF8EA06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118" y="3141236"/>
            <a:ext cx="1842623" cy="1727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F376E7-155E-6F3F-8C12-200D543FB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653" y="3141236"/>
            <a:ext cx="1963164" cy="1727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3CF9D8-4504-4C7C-9954-C37EDC7916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959" y="3141236"/>
            <a:ext cx="1906844" cy="172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72437F-FD1B-603E-2B91-45D6ACDE2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0987" y="3131617"/>
            <a:ext cx="1906844" cy="1727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57EFEF-5951-B047-184E-55696D0CBB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844" y="3141248"/>
            <a:ext cx="1842624" cy="1727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8EEC6A-D8BD-0880-7444-DB86765F26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061" y="5080912"/>
            <a:ext cx="1841339" cy="167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83962-F52E-2A32-83FC-38B374A0C8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628" y="5081537"/>
            <a:ext cx="1973016" cy="1678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358BE5-695F-4884-63EB-08B83A8CA8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14" r="18067"/>
          <a:stretch/>
        </p:blipFill>
        <p:spPr>
          <a:xfrm>
            <a:off x="8188959" y="5081537"/>
            <a:ext cx="1906844" cy="1678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DB0394-1748-7BDC-2296-6DF6A6EA53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9"/>
          <a:stretch/>
        </p:blipFill>
        <p:spPr>
          <a:xfrm>
            <a:off x="10140987" y="5081687"/>
            <a:ext cx="1906844" cy="16390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78E47C-0123-F4EC-C58E-AE3A7F9E0B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845" y="5081537"/>
            <a:ext cx="1852475" cy="16782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E29619-E93C-350F-268E-290F5583C099}"/>
              </a:ext>
            </a:extLst>
          </p:cNvPr>
          <p:cNvSpPr txBox="1"/>
          <p:nvPr/>
        </p:nvSpPr>
        <p:spPr>
          <a:xfrm>
            <a:off x="2405125" y="3131619"/>
            <a:ext cx="362415" cy="54386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36BF75-1062-11E4-9F44-1652E9DE7899}"/>
              </a:ext>
            </a:extLst>
          </p:cNvPr>
          <p:cNvSpPr txBox="1"/>
          <p:nvPr/>
        </p:nvSpPr>
        <p:spPr>
          <a:xfrm>
            <a:off x="2405125" y="5080915"/>
            <a:ext cx="362415" cy="54386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AB6A9A-736B-A311-8E51-A1C3A1019AE4}"/>
              </a:ext>
            </a:extLst>
          </p:cNvPr>
          <p:cNvSpPr txBox="1"/>
          <p:nvPr/>
        </p:nvSpPr>
        <p:spPr>
          <a:xfrm>
            <a:off x="4293128" y="3141111"/>
            <a:ext cx="458501" cy="54386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T1C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FD8956-D9A8-F7A5-E10F-A99A8213906D}"/>
              </a:ext>
            </a:extLst>
          </p:cNvPr>
          <p:cNvSpPr txBox="1"/>
          <p:nvPr/>
        </p:nvSpPr>
        <p:spPr>
          <a:xfrm>
            <a:off x="4291560" y="5080911"/>
            <a:ext cx="458501" cy="54386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T1C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5A646F-1E80-2D2B-9893-D9B95BC5FFD5}"/>
              </a:ext>
            </a:extLst>
          </p:cNvPr>
          <p:cNvSpPr txBox="1"/>
          <p:nvPr/>
        </p:nvSpPr>
        <p:spPr>
          <a:xfrm>
            <a:off x="6180698" y="3131736"/>
            <a:ext cx="568167" cy="318098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6A71C8-5084-3B87-305A-6F49D6E32C21}"/>
              </a:ext>
            </a:extLst>
          </p:cNvPr>
          <p:cNvSpPr txBox="1"/>
          <p:nvPr/>
        </p:nvSpPr>
        <p:spPr>
          <a:xfrm>
            <a:off x="6180698" y="5081024"/>
            <a:ext cx="568167" cy="318098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DWI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E12C2-65E0-1808-C966-94CA747E20E4}"/>
              </a:ext>
            </a:extLst>
          </p:cNvPr>
          <p:cNvSpPr txBox="1"/>
          <p:nvPr/>
        </p:nvSpPr>
        <p:spPr>
          <a:xfrm>
            <a:off x="8193022" y="3141228"/>
            <a:ext cx="568167" cy="318098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28F4B5-818A-8C6E-0B90-8D5687F9B6AA}"/>
              </a:ext>
            </a:extLst>
          </p:cNvPr>
          <p:cNvSpPr txBox="1"/>
          <p:nvPr/>
        </p:nvSpPr>
        <p:spPr>
          <a:xfrm>
            <a:off x="8190477" y="5081024"/>
            <a:ext cx="568167" cy="318098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467" b="1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ADC</a:t>
            </a:r>
          </a:p>
        </p:txBody>
      </p:sp>
    </p:spTree>
    <p:extLst>
      <p:ext uri="{BB962C8B-B14F-4D97-AF65-F5344CB8AC3E}">
        <p14:creationId xmlns:p14="http://schemas.microsoft.com/office/powerpoint/2010/main" val="323069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1F24-7328-3506-EF9F-761C410B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and Methods</a:t>
            </a:r>
            <a:endParaRPr lang="en-US" sz="3200" b="1" dirty="0">
              <a:solidFill>
                <a:srgbClr val="EE9C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內容版面配置區 3">
            <a:extLst>
              <a:ext uri="{FF2B5EF4-FFF2-40B4-BE49-F238E27FC236}">
                <a16:creationId xmlns:a16="http://schemas.microsoft.com/office/drawing/2014/main" id="{721DF1F9-B0F9-FE5A-E1E3-23977F168B1B}"/>
              </a:ext>
            </a:extLst>
          </p:cNvPr>
          <p:cNvSpPr txBox="1">
            <a:spLocks/>
          </p:cNvSpPr>
          <p:nvPr/>
        </p:nvSpPr>
        <p:spPr>
          <a:xfrm>
            <a:off x="711200" y="1976059"/>
            <a:ext cx="5994400" cy="520487"/>
          </a:xfrm>
          <a:prstGeom prst="rect">
            <a:avLst/>
          </a:prstGeom>
          <a:solidFill>
            <a:srgbClr val="F5FF91"/>
          </a:solidFill>
        </p:spPr>
        <p:txBody>
          <a:bodyPr lIns="91391" tIns="45719" rIns="91391" bIns="45719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6891">
              <a:buClr>
                <a:srgbClr val="000000"/>
              </a:buClr>
              <a:buNone/>
              <a:defRPr/>
            </a:pPr>
            <a:r>
              <a:rPr kumimoji="1" lang="zh-TW" altLang="en-US" sz="4267">
                <a:solidFill>
                  <a:srgbClr val="EFF94C"/>
                </a:solidFill>
                <a:sym typeface="Arial"/>
              </a:rPr>
              <a:t> </a:t>
            </a:r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60A9CD14-0C1B-F014-970C-F2D2E2E375B0}"/>
              </a:ext>
            </a:extLst>
          </p:cNvPr>
          <p:cNvSpPr txBox="1"/>
          <p:nvPr/>
        </p:nvSpPr>
        <p:spPr>
          <a:xfrm>
            <a:off x="734381" y="2024883"/>
            <a:ext cx="5917655" cy="437105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 defTabSz="913810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80000"/>
              <a:defRPr/>
            </a:pPr>
            <a:r>
              <a:rPr lang="en-US" altLang="zh-TW" sz="1867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From 2005-2021, retrospectively enrolled:</a:t>
            </a:r>
          </a:p>
        </p:txBody>
      </p:sp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53F8572B-7288-0E40-69EF-23ACF037C5AA}"/>
              </a:ext>
            </a:extLst>
          </p:cNvPr>
          <p:cNvSpPr txBox="1">
            <a:spLocks/>
          </p:cNvSpPr>
          <p:nvPr/>
        </p:nvSpPr>
        <p:spPr>
          <a:xfrm>
            <a:off x="1320800" y="2869329"/>
            <a:ext cx="5384800" cy="520487"/>
          </a:xfrm>
          <a:prstGeom prst="rect">
            <a:avLst/>
          </a:prstGeom>
          <a:solidFill>
            <a:srgbClr val="F5FF91"/>
          </a:solidFill>
        </p:spPr>
        <p:txBody>
          <a:bodyPr lIns="91391" tIns="45719" rIns="91391" bIns="45719"/>
          <a:lstStyle>
            <a:defPPr>
              <a:defRPr lang="zh-TW"/>
            </a:defPPr>
            <a:lvl1pPr indent="0">
              <a:spcBef>
                <a:spcPct val="20000"/>
              </a:spcBef>
              <a:buFont typeface="Arial"/>
              <a:buNone/>
              <a:defRPr kumimoji="1" sz="3200">
                <a:solidFill>
                  <a:srgbClr val="EFF94C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913810">
              <a:buClr>
                <a:srgbClr val="000000"/>
              </a:buClr>
              <a:defRPr/>
            </a:pPr>
            <a:r>
              <a:rPr lang="zh-TW" altLang="en-US" sz="4267" kern="0">
                <a:cs typeface="Arial"/>
                <a:sym typeface="Arial"/>
              </a:rPr>
              <a:t> </a:t>
            </a: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6570A425-C9BE-259E-14F0-B427997CD7EE}"/>
              </a:ext>
            </a:extLst>
          </p:cNvPr>
          <p:cNvSpPr txBox="1"/>
          <p:nvPr/>
        </p:nvSpPr>
        <p:spPr>
          <a:xfrm>
            <a:off x="1320836" y="2918747"/>
            <a:ext cx="4393657" cy="437105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en-US"/>
            </a:defPPr>
            <a:lvl1pPr algn="r">
              <a:lnSpc>
                <a:spcPct val="120000"/>
              </a:lnSpc>
              <a:spcAft>
                <a:spcPts val="450"/>
              </a:spcAft>
              <a:buSzPct val="80000"/>
              <a:defRPr kumimoji="1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defTabSz="913810">
              <a:spcAft>
                <a:spcPts val="451"/>
              </a:spcAft>
              <a:buClr>
                <a:srgbClr val="000000"/>
              </a:buClr>
              <a:defRPr/>
            </a:pPr>
            <a:r>
              <a:rPr lang="en-US" altLang="zh-TW" sz="1867" kern="0" dirty="0">
                <a:solidFill>
                  <a:srgbClr val="B23733"/>
                </a:solidFill>
                <a:sym typeface="Arial"/>
              </a:rPr>
              <a:t>16</a:t>
            </a:r>
            <a:r>
              <a:rPr lang="en-US" altLang="zh-TW" sz="1867" kern="0" dirty="0">
                <a:solidFill>
                  <a:srgbClr val="000000">
                    <a:lumMod val="75000"/>
                    <a:lumOff val="25000"/>
                  </a:srgbClr>
                </a:solidFill>
                <a:sym typeface="Arial"/>
              </a:rPr>
              <a:t> pediatrics with </a:t>
            </a:r>
            <a:r>
              <a:rPr lang="en-US" altLang="zh-TW" sz="1867" kern="0" dirty="0">
                <a:solidFill>
                  <a:srgbClr val="B23733"/>
                </a:solidFill>
                <a:sym typeface="Arial"/>
              </a:rPr>
              <a:t>AT/RT</a:t>
            </a:r>
          </a:p>
        </p:txBody>
      </p:sp>
      <p:pic>
        <p:nvPicPr>
          <p:cNvPr id="10" name="Picture 2" descr="TAIWAN MAP | 62Icon">
            <a:extLst>
              <a:ext uri="{FF2B5EF4-FFF2-40B4-BE49-F238E27FC236}">
                <a16:creationId xmlns:a16="http://schemas.microsoft.com/office/drawing/2014/main" id="{98D4242B-0D93-890E-8A91-4E313A34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061" y="1440716"/>
            <a:ext cx="4525225" cy="45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等腰三角形 29">
            <a:extLst>
              <a:ext uri="{FF2B5EF4-FFF2-40B4-BE49-F238E27FC236}">
                <a16:creationId xmlns:a16="http://schemas.microsoft.com/office/drawing/2014/main" id="{1247EF5E-4B4E-976C-2969-198D39513C9B}"/>
              </a:ext>
            </a:extLst>
          </p:cNvPr>
          <p:cNvSpPr/>
          <p:nvPr/>
        </p:nvSpPr>
        <p:spPr>
          <a:xfrm rot="5400000">
            <a:off x="7326771" y="1354757"/>
            <a:ext cx="2313700" cy="3556000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F0FF4C">
                  <a:alpha val="0"/>
                </a:srgbClr>
              </a:gs>
              <a:gs pos="100000">
                <a:srgbClr val="F5FF9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kumimoji="1" lang="zh-TW" altLang="en-US" sz="1867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12" name="Picture 4" descr="臺北榮總預約掛號暨看診進度查詢by Taipei Veterans General Hospital">
            <a:extLst>
              <a:ext uri="{FF2B5EF4-FFF2-40B4-BE49-F238E27FC236}">
                <a16:creationId xmlns:a16="http://schemas.microsoft.com/office/drawing/2014/main" id="{DEF0259E-682B-3528-C141-D43E078D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3750" l="2930" r="94727">
                        <a14:foregroundMark x1="37891" y1="14648" x2="39453" y2="7031"/>
                        <a14:foregroundMark x1="39453" y1="7031" x2="46484" y2="4492"/>
                        <a14:foregroundMark x1="46484" y1="4492" x2="54492" y2="5273"/>
                        <a14:foregroundMark x1="54492" y1="5273" x2="58398" y2="11914"/>
                        <a14:foregroundMark x1="58398" y1="11914" x2="59375" y2="20117"/>
                        <a14:foregroundMark x1="59375" y1="20117" x2="57813" y2="25195"/>
                        <a14:foregroundMark x1="69922" y1="25586" x2="72266" y2="29688"/>
                        <a14:foregroundMark x1="70898" y1="24609" x2="70313" y2="25586"/>
                        <a14:foregroundMark x1="83984" y1="39258" x2="90625" y2="42578"/>
                        <a14:foregroundMark x1="90625" y1="42578" x2="94531" y2="49023"/>
                        <a14:foregroundMark x1="94531" y1="49023" x2="92383" y2="57031"/>
                        <a14:foregroundMark x1="92383" y1="57031" x2="85547" y2="60547"/>
                        <a14:foregroundMark x1="85547" y1="60547" x2="79492" y2="61133"/>
                        <a14:foregroundMark x1="88086" y1="49219" x2="76563" y2="49414"/>
                        <a14:foregroundMark x1="82031" y1="43164" x2="73242" y2="41016"/>
                        <a14:foregroundMark x1="73242" y1="41016" x2="73047" y2="40820"/>
                        <a14:foregroundMark x1="58789" y1="24219" x2="70898" y2="38672"/>
                        <a14:foregroundMark x1="70898" y1="38672" x2="68359" y2="63672"/>
                        <a14:foregroundMark x1="68359" y1="63672" x2="40820" y2="67969"/>
                        <a14:foregroundMark x1="40820" y1="67969" x2="28516" y2="67383"/>
                        <a14:foregroundMark x1="28516" y1="67383" x2="22461" y2="57813"/>
                        <a14:foregroundMark x1="22461" y1="57813" x2="24414" y2="35156"/>
                        <a14:foregroundMark x1="9375" y1="40234" x2="4102" y2="46289"/>
                        <a14:foregroundMark x1="4102" y1="46289" x2="5273" y2="53906"/>
                        <a14:foregroundMark x1="5273" y1="53906" x2="8594" y2="59766"/>
                        <a14:foregroundMark x1="2930" y1="41602" x2="9961" y2="39453"/>
                        <a14:foregroundMark x1="9961" y1="39453" x2="10156" y2="39453"/>
                        <a14:foregroundMark x1="38281" y1="82031" x2="38672" y2="89453"/>
                        <a14:foregroundMark x1="38672" y1="89453" x2="44727" y2="93945"/>
                        <a14:foregroundMark x1="44727" y1="93945" x2="52344" y2="93945"/>
                        <a14:foregroundMark x1="52344" y1="93945" x2="59180" y2="91797"/>
                        <a14:foregroundMark x1="52344" y1="88086" x2="49805" y2="80273"/>
                        <a14:foregroundMark x1="49805" y1="80273" x2="49805" y2="78125"/>
                        <a14:foregroundMark x1="53125" y1="72852" x2="36523" y2="71289"/>
                        <a14:foregroundMark x1="36523" y1="71289" x2="27344" y2="62305"/>
                        <a14:foregroundMark x1="27344" y1="62305" x2="25195" y2="55859"/>
                        <a14:foregroundMark x1="25781" y1="57422" x2="30078" y2="63867"/>
                        <a14:foregroundMark x1="30078" y1="63867" x2="32617" y2="71484"/>
                        <a14:foregroundMark x1="32617" y1="71484" x2="49219" y2="91992"/>
                        <a14:foregroundMark x1="49219" y1="91992" x2="49219" y2="91992"/>
                        <a14:foregroundMark x1="53516" y1="85156" x2="42773" y2="87891"/>
                        <a14:foregroundMark x1="58398" y1="76172" x2="52148" y2="90234"/>
                        <a14:foregroundMark x1="52148" y1="90234" x2="50781" y2="91211"/>
                        <a14:foregroundMark x1="87305" y1="47070" x2="83203" y2="54492"/>
                        <a14:foregroundMark x1="83203" y1="54492" x2="68164" y2="61133"/>
                        <a14:foregroundMark x1="68164" y1="61133" x2="66602" y2="69336"/>
                        <a14:foregroundMark x1="66602" y1="69336" x2="59570" y2="75586"/>
                        <a14:foregroundMark x1="59570" y1="75586" x2="57422" y2="75000"/>
                        <a14:foregroundMark x1="91211" y1="41992" x2="91406" y2="39648"/>
                        <a14:foregroundMark x1="94141" y1="43164" x2="94727" y2="57031"/>
                        <a14:foregroundMark x1="88086" y1="51758" x2="84961" y2="45117"/>
                        <a14:foregroundMark x1="84961" y1="45117" x2="84766" y2="45117"/>
                        <a14:foregroundMark x1="87109" y1="43164" x2="88672" y2="52344"/>
                        <a14:foregroundMark x1="73242" y1="44922" x2="73242" y2="40234"/>
                        <a14:foregroundMark x1="67969" y1="39648" x2="57031" y2="30078"/>
                        <a14:foregroundMark x1="72070" y1="32617" x2="77539" y2="34961"/>
                        <a14:foregroundMark x1="77539" y1="32031" x2="75977" y2="35156"/>
                        <a14:foregroundMark x1="17773" y1="41016" x2="9766" y2="44727"/>
                        <a14:foregroundMark x1="9766" y1="44727" x2="10938" y2="52344"/>
                        <a14:foregroundMark x1="10938" y1="52344" x2="11133" y2="53125"/>
                        <a14:foregroundMark x1="16992" y1="33594" x2="28516" y2="38867"/>
                        <a14:foregroundMark x1="41992" y1="9375" x2="48828" y2="12500"/>
                        <a14:foregroundMark x1="48828" y1="12500" x2="53906" y2="22266"/>
                        <a14:foregroundMark x1="53906" y1="22266" x2="47656" y2="25977"/>
                        <a14:foregroundMark x1="47656" y1="25977" x2="40039" y2="25000"/>
                        <a14:foregroundMark x1="40039" y1="25000" x2="41797" y2="24023"/>
                        <a14:foregroundMark x1="52344" y1="10156" x2="42969" y2="15234"/>
                        <a14:foregroundMark x1="42969" y1="15234" x2="40625" y2="23828"/>
                        <a14:foregroundMark x1="40625" y1="23828" x2="41211" y2="25781"/>
                        <a14:foregroundMark x1="8984" y1="50781" x2="17578" y2="50000"/>
                        <a14:foregroundMark x1="17578" y1="50000" x2="22266" y2="44336"/>
                        <a14:foregroundMark x1="22266" y1="44336" x2="27734" y2="45117"/>
                        <a14:foregroundMark x1="68945" y1="70898" x2="62891" y2="76953"/>
                        <a14:foregroundMark x1="62891" y1="76953" x2="40820" y2="79883"/>
                        <a14:foregroundMark x1="40820" y1="79883" x2="33594" y2="77344"/>
                        <a14:foregroundMark x1="33594" y1="77344" x2="27148" y2="72656"/>
                        <a14:foregroundMark x1="27148" y1="72656" x2="24023" y2="67969"/>
                        <a14:foregroundMark x1="13086" y1="55469" x2="6250" y2="52930"/>
                        <a14:foregroundMark x1="6250" y1="52930" x2="6250" y2="52734"/>
                        <a14:foregroundMark x1="71289" y1="70703" x2="47852" y2="70898"/>
                        <a14:foregroundMark x1="53125" y1="11328" x2="45508" y2="8203"/>
                        <a14:foregroundMark x1="45508" y1="8203" x2="44727" y2="7422"/>
                        <a14:foregroundMark x1="54102" y1="29492" x2="48828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5991" y="1651961"/>
            <a:ext cx="520488" cy="52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內容版面配置區 3">
            <a:extLst>
              <a:ext uri="{FF2B5EF4-FFF2-40B4-BE49-F238E27FC236}">
                <a16:creationId xmlns:a16="http://schemas.microsoft.com/office/drawing/2014/main" id="{52392C79-85C4-81F5-7346-C5C6B5DD6364}"/>
              </a:ext>
            </a:extLst>
          </p:cNvPr>
          <p:cNvSpPr txBox="1">
            <a:spLocks/>
          </p:cNvSpPr>
          <p:nvPr/>
        </p:nvSpPr>
        <p:spPr>
          <a:xfrm>
            <a:off x="1320801" y="3773473"/>
            <a:ext cx="5384800" cy="520487"/>
          </a:xfrm>
          <a:prstGeom prst="rect">
            <a:avLst/>
          </a:prstGeom>
          <a:solidFill>
            <a:srgbClr val="F5FF91"/>
          </a:solidFill>
        </p:spPr>
        <p:txBody>
          <a:bodyPr lIns="91391" tIns="45719" rIns="91391" bIns="45719"/>
          <a:lstStyle>
            <a:defPPr>
              <a:defRPr lang="zh-TW"/>
            </a:defPPr>
            <a:lvl1pPr indent="0">
              <a:spcBef>
                <a:spcPct val="20000"/>
              </a:spcBef>
              <a:buFont typeface="Arial"/>
              <a:buNone/>
              <a:defRPr kumimoji="1" sz="3200">
                <a:solidFill>
                  <a:srgbClr val="EFF94C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913810">
              <a:buClr>
                <a:srgbClr val="000000"/>
              </a:buClr>
              <a:defRPr/>
            </a:pPr>
            <a:r>
              <a:rPr lang="zh-TW" altLang="en-US" sz="4267" kern="0">
                <a:cs typeface="Arial"/>
                <a:sym typeface="Arial"/>
              </a:rPr>
              <a:t> </a:t>
            </a:r>
          </a:p>
        </p:txBody>
      </p:sp>
      <p:sp>
        <p:nvSpPr>
          <p:cNvPr id="9" name="文字方塊 21">
            <a:extLst>
              <a:ext uri="{FF2B5EF4-FFF2-40B4-BE49-F238E27FC236}">
                <a16:creationId xmlns:a16="http://schemas.microsoft.com/office/drawing/2014/main" id="{9CC705B7-6804-96D6-8D8F-282DADCA1A25}"/>
              </a:ext>
            </a:extLst>
          </p:cNvPr>
          <p:cNvSpPr txBox="1"/>
          <p:nvPr/>
        </p:nvSpPr>
        <p:spPr>
          <a:xfrm>
            <a:off x="1320800" y="3830371"/>
            <a:ext cx="4876800" cy="437105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en-US"/>
            </a:defPPr>
            <a:lvl1pPr algn="r">
              <a:lnSpc>
                <a:spcPct val="120000"/>
              </a:lnSpc>
              <a:spcAft>
                <a:spcPts val="450"/>
              </a:spcAft>
              <a:buSzPct val="80000"/>
              <a:defRPr kumimoji="1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defTabSz="913810">
              <a:spcAft>
                <a:spcPts val="451"/>
              </a:spcAft>
              <a:buClr>
                <a:srgbClr val="000000"/>
              </a:buClr>
              <a:defRPr/>
            </a:pPr>
            <a:r>
              <a:rPr lang="en-US" altLang="zh-TW" sz="1867" kern="0" dirty="0">
                <a:solidFill>
                  <a:srgbClr val="B23733"/>
                </a:solidFill>
                <a:sym typeface="Arial"/>
              </a:rPr>
              <a:t>57</a:t>
            </a:r>
            <a:r>
              <a:rPr lang="en-US" altLang="zh-TW" sz="1867" kern="0" dirty="0">
                <a:solidFill>
                  <a:srgbClr val="000000">
                    <a:lumMod val="75000"/>
                    <a:lumOff val="25000"/>
                  </a:srgbClr>
                </a:solidFill>
                <a:sym typeface="Arial"/>
              </a:rPr>
              <a:t> pediatrics with </a:t>
            </a:r>
            <a:r>
              <a:rPr lang="en-US" altLang="zh-TW" sz="1867" kern="0" dirty="0">
                <a:solidFill>
                  <a:srgbClr val="B23733"/>
                </a:solidFill>
                <a:sym typeface="Arial"/>
              </a:rPr>
              <a:t>medulloblastoma</a:t>
            </a:r>
          </a:p>
        </p:txBody>
      </p:sp>
    </p:spTree>
    <p:extLst>
      <p:ext uri="{BB962C8B-B14F-4D97-AF65-F5344CB8AC3E}">
        <p14:creationId xmlns:p14="http://schemas.microsoft.com/office/powerpoint/2010/main" val="97632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10">
            <a:extLst>
              <a:ext uri="{FF2B5EF4-FFF2-40B4-BE49-F238E27FC236}">
                <a16:creationId xmlns:a16="http://schemas.microsoft.com/office/drawing/2014/main" id="{8FBE1575-2DE6-680D-4ED2-E2BCD8D9B70F}"/>
              </a:ext>
            </a:extLst>
          </p:cNvPr>
          <p:cNvSpPr txBox="1"/>
          <p:nvPr/>
        </p:nvSpPr>
        <p:spPr>
          <a:xfrm>
            <a:off x="312467" y="1295436"/>
            <a:ext cx="6628855" cy="584838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 defTabSz="913810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80000"/>
              <a:defRPr/>
            </a:pPr>
            <a:r>
              <a:rPr lang="en-US" altLang="zh-TW" sz="26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Then, we evaluated the 73 patients’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C912B-153D-0E80-9D76-CD5BDF08AC40}"/>
              </a:ext>
            </a:extLst>
          </p:cNvPr>
          <p:cNvSpPr/>
          <p:nvPr/>
        </p:nvSpPr>
        <p:spPr>
          <a:xfrm>
            <a:off x="445038" y="2652540"/>
            <a:ext cx="4839809" cy="3113261"/>
          </a:xfrm>
          <a:prstGeom prst="rect">
            <a:avLst/>
          </a:prstGeom>
          <a:noFill/>
          <a:ln>
            <a:solidFill>
              <a:srgbClr val="F4F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37C7D-026E-D291-A068-BB9039F0988C}"/>
              </a:ext>
            </a:extLst>
          </p:cNvPr>
          <p:cNvSpPr/>
          <p:nvPr/>
        </p:nvSpPr>
        <p:spPr>
          <a:xfrm>
            <a:off x="5840810" y="1450896"/>
            <a:ext cx="5917655" cy="4314905"/>
          </a:xfrm>
          <a:prstGeom prst="rect">
            <a:avLst/>
          </a:prstGeom>
          <a:noFill/>
          <a:ln>
            <a:solidFill>
              <a:srgbClr val="FFB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50D2E-90DA-C411-89FA-148AC509D9BC}"/>
              </a:ext>
            </a:extLst>
          </p:cNvPr>
          <p:cNvSpPr/>
          <p:nvPr/>
        </p:nvSpPr>
        <p:spPr>
          <a:xfrm>
            <a:off x="444769" y="2108200"/>
            <a:ext cx="4839808" cy="609600"/>
          </a:xfrm>
          <a:prstGeom prst="rect">
            <a:avLst/>
          </a:prstGeom>
          <a:solidFill>
            <a:srgbClr val="F4FE90"/>
          </a:solidFill>
          <a:ln>
            <a:solidFill>
              <a:srgbClr val="F4F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DC2648-EDA6-5BAE-EC19-37A929EB906E}"/>
              </a:ext>
            </a:extLst>
          </p:cNvPr>
          <p:cNvSpPr/>
          <p:nvPr/>
        </p:nvSpPr>
        <p:spPr>
          <a:xfrm>
            <a:off x="5840810" y="841295"/>
            <a:ext cx="5917655" cy="609600"/>
          </a:xfrm>
          <a:prstGeom prst="rect">
            <a:avLst/>
          </a:prstGeom>
          <a:solidFill>
            <a:srgbClr val="FFB48D"/>
          </a:solidFill>
          <a:ln>
            <a:solidFill>
              <a:srgbClr val="FFB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2" name="文字方塊 10">
            <a:extLst>
              <a:ext uri="{FF2B5EF4-FFF2-40B4-BE49-F238E27FC236}">
                <a16:creationId xmlns:a16="http://schemas.microsoft.com/office/drawing/2014/main" id="{55589D22-AFD2-39FF-6296-9005604EC453}"/>
              </a:ext>
            </a:extLst>
          </p:cNvPr>
          <p:cNvSpPr txBox="1"/>
          <p:nvPr/>
        </p:nvSpPr>
        <p:spPr>
          <a:xfrm>
            <a:off x="7713" y="2084650"/>
            <a:ext cx="5917655" cy="683262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defTabSz="913810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80000"/>
              <a:defRPr/>
            </a:pPr>
            <a:r>
              <a:rPr lang="en-US" altLang="zh-TW" sz="3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Clinical features</a:t>
            </a: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7E1624D2-9956-92A8-C543-AF4996BF7AD7}"/>
              </a:ext>
            </a:extLst>
          </p:cNvPr>
          <p:cNvSpPr txBox="1"/>
          <p:nvPr/>
        </p:nvSpPr>
        <p:spPr>
          <a:xfrm>
            <a:off x="5776144" y="803321"/>
            <a:ext cx="6046872" cy="683262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defTabSz="913810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80000"/>
              <a:defRPr/>
            </a:pPr>
            <a:r>
              <a:rPr lang="en-US" altLang="zh-TW" sz="3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MRI characteristics</a:t>
            </a:r>
          </a:p>
        </p:txBody>
      </p:sp>
      <p:sp>
        <p:nvSpPr>
          <p:cNvPr id="14" name="文字方塊 10">
            <a:extLst>
              <a:ext uri="{FF2B5EF4-FFF2-40B4-BE49-F238E27FC236}">
                <a16:creationId xmlns:a16="http://schemas.microsoft.com/office/drawing/2014/main" id="{174AD2F9-E67B-0AFD-E056-2D9141696DBC}"/>
              </a:ext>
            </a:extLst>
          </p:cNvPr>
          <p:cNvSpPr txBox="1"/>
          <p:nvPr/>
        </p:nvSpPr>
        <p:spPr>
          <a:xfrm>
            <a:off x="546637" y="2829286"/>
            <a:ext cx="4635231" cy="2314862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Age, gender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Surgical records</a:t>
            </a:r>
            <a:b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(Gross total / nearly total / subtotal / partial removal) 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Adjuvant cancer treatments</a:t>
            </a:r>
            <a:b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(Chemotherapy, radiotherapy)</a:t>
            </a:r>
          </a:p>
        </p:txBody>
      </p:sp>
      <p:sp>
        <p:nvSpPr>
          <p:cNvPr id="15" name="文字方塊 10">
            <a:extLst>
              <a:ext uri="{FF2B5EF4-FFF2-40B4-BE49-F238E27FC236}">
                <a16:creationId xmlns:a16="http://schemas.microsoft.com/office/drawing/2014/main" id="{AA1AE2E0-A2F1-B79B-EBF7-E747E8B25EB4}"/>
              </a:ext>
            </a:extLst>
          </p:cNvPr>
          <p:cNvSpPr txBox="1"/>
          <p:nvPr/>
        </p:nvSpPr>
        <p:spPr>
          <a:xfrm>
            <a:off x="5840752" y="1571562"/>
            <a:ext cx="5791197" cy="3847846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Lesion size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Signal signals on T1WI, T2WI, T1FS C+, DWI </a:t>
            </a: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(b=0 &amp; 1,000 s/mm</a:t>
            </a:r>
            <a:r>
              <a:rPr lang="en-US" altLang="zh-TW" sz="1867" b="0" kern="0" baseline="3000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ADC, SWI, T2*GRE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Intratumoral morphology</a:t>
            </a:r>
            <a:b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(central/peripheral tumor drainage veins, </a:t>
            </a:r>
            <a:b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necrosis, cysts, hemorrhage, calcification)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Peritumoral brain involvement</a:t>
            </a: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(brainstem, middle cerebellar peduncle)</a:t>
            </a:r>
          </a:p>
          <a:p>
            <a:pPr marL="456879" indent="-265020" algn="l" defTabSz="913810">
              <a:lnSpc>
                <a:spcPct val="120000"/>
              </a:lnSpc>
              <a:spcAft>
                <a:spcPts val="600"/>
              </a:spcAft>
              <a:buClr>
                <a:srgbClr val="FFFFFF">
                  <a:lumMod val="85000"/>
                </a:srgbClr>
              </a:buClr>
              <a:buSzPct val="80000"/>
              <a:buFont typeface="Wingdings" pitchFamily="2" charset="2"/>
              <a:buChar char="§"/>
              <a:defRPr/>
            </a:pPr>
            <a: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Distant involvement </a:t>
            </a:r>
            <a:br>
              <a:rPr lang="en-US" altLang="zh-TW" sz="1867" b="0" kern="0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altLang="zh-TW" sz="1867" b="0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(brain edema, tumor seeding, hydrocephalus)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8EFA3-00D4-137C-46D6-C8470B59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4201"/>
            <a:ext cx="10972800" cy="695323"/>
          </a:xfrm>
        </p:spPr>
        <p:txBody>
          <a:bodyPr/>
          <a:lstStyle/>
          <a:p>
            <a:r>
              <a:rPr lang="en-US" sz="3733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and Methods</a:t>
            </a:r>
            <a:endParaRPr lang="en-US" sz="3200" b="1" dirty="0">
              <a:solidFill>
                <a:srgbClr val="EE9C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3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0EDE63-5ACD-4D82-3C7B-293F90C8276C}"/>
              </a:ext>
            </a:extLst>
          </p:cNvPr>
          <p:cNvSpPr txBox="1"/>
          <p:nvPr/>
        </p:nvSpPr>
        <p:spPr>
          <a:xfrm>
            <a:off x="666604" y="1519865"/>
            <a:ext cx="6133024" cy="584773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ADC</a:t>
            </a:r>
            <a:r>
              <a:rPr lang="en-US" sz="3200" b="1" kern="0" baseline="-2500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</a:t>
            </a:r>
            <a:r>
              <a:rPr lang="en-US" sz="3200" b="1" kern="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ADC ratio and DWI ratio</a:t>
            </a:r>
            <a:endParaRPr lang="x-none" sz="3200" b="1" kern="0" dirty="0">
              <a:solidFill>
                <a:srgbClr val="FEECA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A118E-4BAE-F8BA-34DC-CECB504752AE}"/>
              </a:ext>
            </a:extLst>
          </p:cNvPr>
          <p:cNvSpPr txBox="1"/>
          <p:nvPr/>
        </p:nvSpPr>
        <p:spPr>
          <a:xfrm>
            <a:off x="510257" y="2328075"/>
            <a:ext cx="6445825" cy="2698109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en-US"/>
            </a:defPPr>
            <a:lvl1pPr marL="342900" indent="-198900">
              <a:lnSpc>
                <a:spcPct val="120000"/>
              </a:lnSpc>
              <a:spcAft>
                <a:spcPts val="450"/>
              </a:spcAft>
              <a:buSzPct val="80000"/>
              <a:buFont typeface="Wingdings" pitchFamily="2" charset="2"/>
              <a:buChar char="§"/>
              <a:defRPr kumimoji="1" b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690" indent="-198794" defTabSz="913810">
              <a:spcAft>
                <a:spcPts val="451"/>
              </a:spcAft>
              <a:buClr>
                <a:srgbClr val="FFFFFF">
                  <a:lumMod val="85000"/>
                </a:srgbClr>
              </a:buClr>
              <a:defRPr/>
            </a:pP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Place ROIs (10-50 mm</a:t>
            </a:r>
            <a:r>
              <a:rPr lang="x-none" sz="1867" kern="0" baseline="30000" dirty="0">
                <a:solidFill>
                  <a:srgbClr val="FFFFFF">
                    <a:lumMod val="95000"/>
                  </a:srgbClr>
                </a:solidFill>
                <a:sym typeface="Arial"/>
              </a:rPr>
              <a:t>2</a:t>
            </a: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) at the tumors’ solid portion, with </a:t>
            </a:r>
            <a:r>
              <a:rPr lang="x-none" sz="1867" b="1" kern="0" dirty="0">
                <a:solidFill>
                  <a:srgbClr val="EE9C79"/>
                </a:solidFill>
                <a:sym typeface="Arial"/>
              </a:rPr>
              <a:t>lowest ADC / highest DWI value</a:t>
            </a: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 </a:t>
            </a:r>
          </a:p>
          <a:p>
            <a:pPr marL="342690" indent="-198794" defTabSz="913810">
              <a:spcAft>
                <a:spcPts val="451"/>
              </a:spcAft>
              <a:buClr>
                <a:srgbClr val="FFFFFF">
                  <a:lumMod val="85000"/>
                </a:srgbClr>
              </a:buClr>
              <a:defRPr/>
            </a:pP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Avoid cyst, necrosis, edema, Ca</a:t>
            </a:r>
            <a:r>
              <a:rPr lang="x-none" sz="1867" kern="0" baseline="30000" dirty="0">
                <a:solidFill>
                  <a:srgbClr val="FFFFFF">
                    <a:lumMod val="95000"/>
                  </a:srgbClr>
                </a:solidFill>
                <a:sym typeface="Arial"/>
              </a:rPr>
              <a:t>++</a:t>
            </a: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, hemorrhage</a:t>
            </a:r>
          </a:p>
          <a:p>
            <a:pPr marL="342690" indent="-198794" defTabSz="913810">
              <a:spcAft>
                <a:spcPts val="451"/>
              </a:spcAft>
              <a:buClr>
                <a:srgbClr val="FFFFFF">
                  <a:lumMod val="85000"/>
                </a:srgbClr>
              </a:buClr>
              <a:defRPr/>
            </a:pPr>
            <a:r>
              <a:rPr lang="en-US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In a single image sequence, </a:t>
            </a:r>
            <a:r>
              <a:rPr lang="en-US" sz="1867" b="1" kern="0" dirty="0">
                <a:solidFill>
                  <a:srgbClr val="EE9C79"/>
                </a:solidFill>
                <a:sym typeface="Arial"/>
              </a:rPr>
              <a:t>3 ROIs </a:t>
            </a:r>
            <a:r>
              <a:rPr lang="en-US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were positioned in various sections, and their average was subsequently calculated</a:t>
            </a:r>
          </a:p>
          <a:p>
            <a:pPr marL="342690" indent="-198794" defTabSz="913810">
              <a:spcAft>
                <a:spcPts val="451"/>
              </a:spcAft>
              <a:buClr>
                <a:srgbClr val="FFFFFF">
                  <a:lumMod val="85000"/>
                </a:srgbClr>
              </a:buClr>
              <a:defRPr/>
            </a:pPr>
            <a:r>
              <a:rPr lang="en-US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ADC (or DWI) ratio =</a:t>
            </a:r>
            <a:br>
              <a:rPr lang="en-US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</a:br>
            <a:r>
              <a:rPr lang="en-US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solid tumor ÷ </a:t>
            </a:r>
            <a:r>
              <a:rPr lang="en-US" sz="1867" b="1" kern="0" dirty="0">
                <a:solidFill>
                  <a:srgbClr val="EE9C79"/>
                </a:solidFill>
                <a:sym typeface="Arial"/>
              </a:rPr>
              <a:t>contralateral white matter</a:t>
            </a:r>
            <a:endParaRPr lang="x-none" sz="1867" kern="0" dirty="0">
              <a:solidFill>
                <a:srgbClr val="FFFFFF">
                  <a:lumMod val="95000"/>
                </a:srgbClr>
              </a:solidFill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C6028-C76C-5980-733E-ECECC8B9E0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5801" y="1200967"/>
            <a:ext cx="4609548" cy="2006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0B422-B7B2-5DBB-CD6F-2E5AD2304B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798" y="3916487"/>
            <a:ext cx="4609548" cy="1968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878D2-D7FB-CEFB-9804-F8CE146991D1}"/>
              </a:ext>
            </a:extLst>
          </p:cNvPr>
          <p:cNvSpPr txBox="1"/>
          <p:nvPr/>
        </p:nvSpPr>
        <p:spPr>
          <a:xfrm>
            <a:off x="8876300" y="3207296"/>
            <a:ext cx="1218504" cy="379654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8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1/F, AT/RT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122F0-ABF7-3A0E-6F0D-6CF72769A2FA}"/>
              </a:ext>
            </a:extLst>
          </p:cNvPr>
          <p:cNvSpPr txBox="1"/>
          <p:nvPr/>
        </p:nvSpPr>
        <p:spPr>
          <a:xfrm>
            <a:off x="8280015" y="5884892"/>
            <a:ext cx="2411138" cy="379654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algn="ctr" defTabSz="913810">
              <a:buClr>
                <a:srgbClr val="000000"/>
              </a:buClr>
              <a:defRPr/>
            </a:pPr>
            <a:r>
              <a:rPr lang="x-none" sz="1867" i="1" kern="0" dirty="0">
                <a:solidFill>
                  <a:srgbClr val="FFFFFF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3/M, medulloblastoma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491FAB-48D8-C5A8-AFBE-71F2F998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5842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and Methods</a:t>
            </a:r>
            <a:endParaRPr lang="en-US" sz="3200" b="1" dirty="0">
              <a:solidFill>
                <a:srgbClr val="EE9C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93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0EDE63-5ACD-4D82-3C7B-293F90C8276C}"/>
              </a:ext>
            </a:extLst>
          </p:cNvPr>
          <p:cNvSpPr txBox="1"/>
          <p:nvPr/>
        </p:nvSpPr>
        <p:spPr>
          <a:xfrm>
            <a:off x="609636" y="1544792"/>
            <a:ext cx="4176044" cy="584773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3200" b="1" kern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</a:t>
            </a:r>
            <a:r>
              <a:rPr lang="en-US" sz="3200" b="1" kern="0" dirty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</a:t>
            </a:r>
            <a:r>
              <a:rPr lang="x-none" sz="3200" b="1" kern="0">
                <a:solidFill>
                  <a:srgbClr val="FEECA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 central vein 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A118E-4BAE-F8BA-34DC-CECB504752AE}"/>
              </a:ext>
            </a:extLst>
          </p:cNvPr>
          <p:cNvSpPr txBox="1"/>
          <p:nvPr/>
        </p:nvSpPr>
        <p:spPr>
          <a:xfrm>
            <a:off x="490564" y="2241323"/>
            <a:ext cx="7840673" cy="1254893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en-US"/>
            </a:defPPr>
            <a:lvl1pPr marL="342900" indent="-198900">
              <a:lnSpc>
                <a:spcPct val="120000"/>
              </a:lnSpc>
              <a:spcAft>
                <a:spcPts val="450"/>
              </a:spcAft>
              <a:buSzPct val="80000"/>
              <a:buFont typeface="Wingdings" pitchFamily="2" charset="2"/>
              <a:buChar char="§"/>
              <a:defRPr kumimoji="1" b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690" indent="-198794" defTabSz="913810">
              <a:spcAft>
                <a:spcPts val="451"/>
              </a:spcAft>
              <a:buClr>
                <a:srgbClr val="FFFFFF">
                  <a:lumMod val="85000"/>
                </a:srgbClr>
              </a:buClr>
              <a:defRPr/>
            </a:pP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A </a:t>
            </a:r>
            <a:r>
              <a:rPr lang="x-none" sz="1867" b="1" kern="0" dirty="0">
                <a:solidFill>
                  <a:srgbClr val="EE9C79"/>
                </a:solidFill>
                <a:sym typeface="Arial"/>
              </a:rPr>
              <a:t>single</a:t>
            </a: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, </a:t>
            </a:r>
            <a:r>
              <a:rPr lang="x-none" sz="1867" b="1" kern="0" dirty="0">
                <a:solidFill>
                  <a:srgbClr val="EE9C79"/>
                </a:solidFill>
                <a:sym typeface="Arial"/>
              </a:rPr>
              <a:t>dominant central </a:t>
            </a: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intratumoral drainage vein</a:t>
            </a:r>
          </a:p>
          <a:p>
            <a:pPr marL="342690" indent="-198794" defTabSz="913810">
              <a:spcAft>
                <a:spcPts val="451"/>
              </a:spcAft>
              <a:buClr>
                <a:srgbClr val="FFFFFF">
                  <a:lumMod val="85000"/>
                </a:srgbClr>
              </a:buClr>
              <a:defRPr/>
            </a:pP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Visible on </a:t>
            </a:r>
            <a:r>
              <a:rPr lang="x-none" sz="1867" b="1" kern="0" dirty="0">
                <a:solidFill>
                  <a:srgbClr val="EE9C79"/>
                </a:solidFill>
                <a:sym typeface="Arial"/>
              </a:rPr>
              <a:t>T1FS C+</a:t>
            </a: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 or </a:t>
            </a:r>
            <a:r>
              <a:rPr lang="x-none" sz="1867" b="1" kern="0" dirty="0">
                <a:solidFill>
                  <a:srgbClr val="EE9C79"/>
                </a:solidFill>
                <a:sym typeface="Arial"/>
              </a:rPr>
              <a:t>T2WI</a:t>
            </a:r>
          </a:p>
          <a:p>
            <a:pPr marL="342690" indent="-198794" defTabSz="913810">
              <a:spcAft>
                <a:spcPts val="451"/>
              </a:spcAft>
              <a:buClr>
                <a:srgbClr val="FFFFFF">
                  <a:lumMod val="85000"/>
                </a:srgbClr>
              </a:buClr>
              <a:defRPr/>
            </a:pP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May either appear as a </a:t>
            </a:r>
            <a:r>
              <a:rPr lang="x-none" sz="1867" b="1" kern="0" dirty="0">
                <a:solidFill>
                  <a:srgbClr val="EE9C79"/>
                </a:solidFill>
                <a:sym typeface="Arial"/>
              </a:rPr>
              <a:t>thin line </a:t>
            </a: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or </a:t>
            </a:r>
            <a:r>
              <a:rPr lang="x-none" sz="1867" b="1" kern="0" dirty="0">
                <a:solidFill>
                  <a:srgbClr val="EE9C79"/>
                </a:solidFill>
                <a:sym typeface="Arial"/>
              </a:rPr>
              <a:t>dot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C690-C8F8-E8E4-7BC4-ADE5B1D46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53" y="717891"/>
            <a:ext cx="2946399" cy="2823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2B4759-3C32-3CB6-60BC-57D8EAD00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2853" y="3823539"/>
            <a:ext cx="2946399" cy="2363676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0897298E-9172-02D1-6DE4-EFF628A3E3C4}"/>
              </a:ext>
            </a:extLst>
          </p:cNvPr>
          <p:cNvSpPr/>
          <p:nvPr/>
        </p:nvSpPr>
        <p:spPr>
          <a:xfrm rot="12950165">
            <a:off x="10029007" y="5091539"/>
            <a:ext cx="358344" cy="197948"/>
          </a:xfrm>
          <a:prstGeom prst="rightArrow">
            <a:avLst>
              <a:gd name="adj1" fmla="val 50000"/>
              <a:gd name="adj2" fmla="val 74043"/>
            </a:avLst>
          </a:prstGeom>
          <a:solidFill>
            <a:srgbClr val="F4FE9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DE96465-DF3A-04AE-5075-B90DB0FB3AA9}"/>
              </a:ext>
            </a:extLst>
          </p:cNvPr>
          <p:cNvSpPr/>
          <p:nvPr/>
        </p:nvSpPr>
        <p:spPr>
          <a:xfrm rot="12950165">
            <a:off x="9980825" y="2080903"/>
            <a:ext cx="358344" cy="197948"/>
          </a:xfrm>
          <a:prstGeom prst="rightArrow">
            <a:avLst>
              <a:gd name="adj1" fmla="val 50000"/>
              <a:gd name="adj2" fmla="val 74043"/>
            </a:avLst>
          </a:prstGeom>
          <a:solidFill>
            <a:srgbClr val="F4FE9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22A948-7417-82D0-D0F3-3F0D776D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5842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and Methods</a:t>
            </a:r>
            <a:endParaRPr lang="en-US" sz="3200" b="1" dirty="0">
              <a:solidFill>
                <a:srgbClr val="EE9C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581C5-31CC-FE02-8769-D705F451D261}"/>
              </a:ext>
            </a:extLst>
          </p:cNvPr>
          <p:cNvSpPr/>
          <p:nvPr/>
        </p:nvSpPr>
        <p:spPr>
          <a:xfrm>
            <a:off x="761078" y="4445003"/>
            <a:ext cx="6285423" cy="560372"/>
          </a:xfrm>
          <a:prstGeom prst="rect">
            <a:avLst/>
          </a:prstGeom>
          <a:noFill/>
          <a:ln w="28575">
            <a:solidFill>
              <a:srgbClr val="F5FF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719" rIns="91391" bIns="45719" rtlCol="0" anchor="ctr"/>
          <a:lstStyle/>
          <a:p>
            <a:pPr algn="ctr" defTabSz="913810">
              <a:buClr>
                <a:srgbClr val="000000"/>
              </a:buClr>
              <a:defRPr/>
            </a:pPr>
            <a:endParaRPr lang="x-none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67B46-92D2-ECFB-AB9B-959A820F4BEC}"/>
              </a:ext>
            </a:extLst>
          </p:cNvPr>
          <p:cNvSpPr txBox="1"/>
          <p:nvPr/>
        </p:nvSpPr>
        <p:spPr>
          <a:xfrm>
            <a:off x="761078" y="4509235"/>
            <a:ext cx="6285423" cy="437105"/>
          </a:xfrm>
          <a:prstGeom prst="rect">
            <a:avLst/>
          </a:prstGeom>
          <a:noFill/>
        </p:spPr>
        <p:txBody>
          <a:bodyPr wrap="square" lIns="91391" tIns="45719" rIns="91391" bIns="45719" rtlCol="0">
            <a:spAutoFit/>
          </a:bodyPr>
          <a:lstStyle>
            <a:defPPr>
              <a:defRPr lang="en-US"/>
            </a:defPPr>
            <a:lvl1pPr marL="342900" indent="-198900">
              <a:lnSpc>
                <a:spcPct val="120000"/>
              </a:lnSpc>
              <a:spcAft>
                <a:spcPts val="450"/>
              </a:spcAft>
              <a:buSzPct val="80000"/>
              <a:buFont typeface="Wingdings" pitchFamily="2" charset="2"/>
              <a:buChar char="§"/>
              <a:defRPr kumimoji="1" b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91890" indent="0" defTabSz="913810">
              <a:spcAft>
                <a:spcPts val="451"/>
              </a:spcAft>
              <a:buClr>
                <a:srgbClr val="000000"/>
              </a:buClr>
              <a:buNone/>
              <a:defRPr/>
            </a:pPr>
            <a:r>
              <a:rPr lang="x-none" sz="1867" kern="0" dirty="0">
                <a:solidFill>
                  <a:srgbClr val="FFFFFF">
                    <a:lumMod val="95000"/>
                  </a:srgbClr>
                </a:solidFill>
                <a:sym typeface="Arial"/>
              </a:rPr>
              <a:t>Statistical assessment performed with IBM® SPSS® software</a:t>
            </a:r>
          </a:p>
        </p:txBody>
      </p:sp>
    </p:spTree>
    <p:extLst>
      <p:ext uri="{BB962C8B-B14F-4D97-AF65-F5344CB8AC3E}">
        <p14:creationId xmlns:p14="http://schemas.microsoft.com/office/powerpoint/2010/main" val="407281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1F24-7328-3506-EF9F-761C410B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482601"/>
            <a:ext cx="10972800" cy="695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E9C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9D9ED4-61CE-63FA-E327-350EB317E9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883" y="1391633"/>
          <a:ext cx="10668004" cy="7247467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4165600">
                  <a:extLst>
                    <a:ext uri="{9D8B030D-6E8A-4147-A177-3AD203B41FA5}">
                      <a16:colId xmlns:a16="http://schemas.microsoft.com/office/drawing/2014/main" val="256083605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947604977"/>
                    </a:ext>
                  </a:extLst>
                </a:gridCol>
                <a:gridCol w="2939140">
                  <a:extLst>
                    <a:ext uri="{9D8B030D-6E8A-4147-A177-3AD203B41FA5}">
                      <a16:colId xmlns:a16="http://schemas.microsoft.com/office/drawing/2014/main" val="3315708226"/>
                    </a:ext>
                  </a:extLst>
                </a:gridCol>
                <a:gridCol w="1429664">
                  <a:extLst>
                    <a:ext uri="{9D8B030D-6E8A-4147-A177-3AD203B41FA5}">
                      <a16:colId xmlns:a16="http://schemas.microsoft.com/office/drawing/2014/main" val="409720137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x-none" sz="21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>
                          <a:solidFill>
                            <a:srgbClr val="F4FE9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AT/RT </a:t>
                      </a:r>
                      <a:r>
                        <a:rPr lang="x-none" sz="16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(N=16)</a:t>
                      </a:r>
                      <a:endParaRPr lang="x-none" sz="210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100" dirty="0">
                          <a:solidFill>
                            <a:srgbClr val="F4FE9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Medulloblastoma</a:t>
                      </a:r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x-none" sz="16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(N=57)</a:t>
                      </a:r>
                      <a:endParaRPr lang="x-none" sz="21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>
                          <a:solidFill>
                            <a:srgbClr val="FFA5B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121920" marR="121920" marT="60960" marB="6096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65841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x-none" sz="1900" b="1" kern="1200" dirty="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Age at diagnosis </a:t>
                      </a:r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years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 ± 4.9 (0-17)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 ± 4.0 (0-18)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b="1" dirty="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43376743"/>
                  </a:ext>
                </a:extLst>
              </a:tr>
              <a:tr h="419947">
                <a:tc>
                  <a:txBody>
                    <a:bodyPr/>
                    <a:lstStyle/>
                    <a:p>
                      <a:r>
                        <a:rPr lang="x-none" sz="1900" b="1" kern="1200" dirty="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Follow-up tumor status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b="1" dirty="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.003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7189960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Recurrence or progression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(81.3)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(35.1)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900" b="1">
                        <a:solidFill>
                          <a:srgbClr val="FFA5B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706239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Stationary disease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(3.5)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9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1119104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Disease regression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(18.8)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(61.4)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x-none" sz="1900" b="1" kern="1200">
                        <a:solidFill>
                          <a:srgbClr val="FFA5B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3187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x-none" sz="1900" b="1" kern="1200" dirty="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Surgery to progression</a:t>
                      </a:r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month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8.5 ± 10.6 (1-33)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32.0 ± 40.9 (3-137)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x-none" sz="1900" b="1" kern="120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.004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5480201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x-none" sz="1900" b="1" kern="120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Follow up period </a:t>
                      </a:r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month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30.5 ± 47.4 (1-191)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76.8 ± 55.2 (2-187)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x-none" sz="1900" b="1" kern="120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0621278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x-none" sz="1900" b="1" kern="120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Survival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9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x-none" sz="19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x-none" sz="1900" b="1" kern="120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.005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0855198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Alive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(21.4)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(66.0)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x-none" sz="1900" b="1" kern="1200">
                        <a:solidFill>
                          <a:srgbClr val="FFA5B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417370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Deceased – no. (%)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(78.6)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(34.0)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x-none" sz="1900" b="1" kern="1200">
                        <a:solidFill>
                          <a:srgbClr val="FFA5B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4487694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x-none" sz="1900" b="1" kern="1200">
                          <a:solidFill>
                            <a:srgbClr val="FEECAD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Survival time </a:t>
                      </a:r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month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45.5 ± 17.7 (3-191)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128.4 ± 10.8 (10-187)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x-none" sz="1900" b="1" kern="1200" dirty="0">
                          <a:solidFill>
                            <a:srgbClr val="FFA5B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073828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FB191A-1708-FFF2-5079-2D2742C62A7B}"/>
              </a:ext>
            </a:extLst>
          </p:cNvPr>
          <p:cNvSpPr txBox="1"/>
          <p:nvPr/>
        </p:nvSpPr>
        <p:spPr>
          <a:xfrm>
            <a:off x="2646900" y="558425"/>
            <a:ext cx="4320315" cy="543673"/>
          </a:xfrm>
          <a:prstGeom prst="rect">
            <a:avLst/>
          </a:prstGeom>
          <a:noFill/>
        </p:spPr>
        <p:txBody>
          <a:bodyPr wrap="none" lIns="91391" tIns="45719" rIns="91391" bIns="45719" rtlCol="0">
            <a:spAutoFit/>
          </a:bodyPr>
          <a:lstStyle/>
          <a:p>
            <a:pPr defTabSz="913810">
              <a:buClr>
                <a:srgbClr val="000000"/>
              </a:buClr>
              <a:defRPr/>
            </a:pPr>
            <a:r>
              <a:rPr lang="x-none" sz="2933" kern="0" dirty="0">
                <a:solidFill>
                  <a:srgbClr val="FFFFFF">
                    <a:lumMod val="95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Demographic features</a:t>
            </a:r>
          </a:p>
        </p:txBody>
      </p:sp>
    </p:spTree>
    <p:extLst>
      <p:ext uri="{BB962C8B-B14F-4D97-AF65-F5344CB8AC3E}">
        <p14:creationId xmlns:p14="http://schemas.microsoft.com/office/powerpoint/2010/main" val="373702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978</Words>
  <Application>Microsoft Office PowerPoint</Application>
  <PresentationFormat>寬螢幕</PresentationFormat>
  <Paragraphs>208</Paragraphs>
  <Slides>14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6" baseType="lpstr">
      <vt:lpstr>Arial Unicode MS</vt:lpstr>
      <vt:lpstr>Gill Sans</vt:lpstr>
      <vt:lpstr>Oriya MN</vt:lpstr>
      <vt:lpstr>新細明體</vt:lpstr>
      <vt:lpstr>標楷體</vt:lpstr>
      <vt:lpstr>Arial</vt:lpstr>
      <vt:lpstr>Calibri</vt:lpstr>
      <vt:lpstr>Calibri Light</vt:lpstr>
      <vt:lpstr>Century Gothic</vt:lpstr>
      <vt:lpstr>Times New Roman</vt:lpstr>
      <vt:lpstr>Wingdings</vt:lpstr>
      <vt:lpstr>Office 佈景主題</vt:lpstr>
      <vt:lpstr>吳欣蔚</vt:lpstr>
      <vt:lpstr>PowerPoint 簡報</vt:lpstr>
      <vt:lpstr>Background</vt:lpstr>
      <vt:lpstr>PowerPoint 簡報</vt:lpstr>
      <vt:lpstr>Materials and Methods</vt:lpstr>
      <vt:lpstr>Materials and Methods</vt:lpstr>
      <vt:lpstr>Materials and Methods</vt:lpstr>
      <vt:lpstr>Materials and Methods</vt:lpstr>
      <vt:lpstr>Results</vt:lpstr>
      <vt:lpstr>Results</vt:lpstr>
      <vt:lpstr>Results</vt:lpstr>
      <vt:lpstr>Results</vt:lpstr>
      <vt:lpstr>Conclusion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吳欣蔚</dc:title>
  <dc:creator>Windows 使用者</dc:creator>
  <cp:lastModifiedBy>Windows 使用者</cp:lastModifiedBy>
  <cp:revision>1</cp:revision>
  <dcterms:created xsi:type="dcterms:W3CDTF">2025-02-10T12:59:03Z</dcterms:created>
  <dcterms:modified xsi:type="dcterms:W3CDTF">2025-02-10T12:59:13Z</dcterms:modified>
</cp:coreProperties>
</file>