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1FBC1-2EE8-49A4-8672-066F33EF95C8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3711-7906-4624-8861-FBFFDABE7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82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(increased sex hormone–binding globulin [SHBG], low estradiol, low testosterone, low dehydroepiandrosterone sulfate [DHEAS]), the potential for sexual dysfunction, as well as increased risk of hormonal contraception failure.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ED83-E9A7-4682-A802-BA6A4C381F72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ED83-E9A7-4682-A802-BA6A4C381F72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6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Patient with ASM</a:t>
            </a:r>
            <a:r>
              <a:rPr lang="zh-TW" altLang="en-US" dirty="0"/>
              <a:t> </a:t>
            </a:r>
            <a:r>
              <a:rPr lang="en-US" altLang="zh-TW" dirty="0"/>
              <a:t>used</a:t>
            </a:r>
            <a:r>
              <a:rPr lang="zh-TW" altLang="en-US" dirty="0"/>
              <a:t>： </a:t>
            </a:r>
            <a:r>
              <a:rPr lang="en-US" altLang="zh-TW" dirty="0"/>
              <a:t>22</a:t>
            </a:r>
            <a:r>
              <a:rPr lang="zh-TW" altLang="en-US" dirty="0"/>
              <a:t> 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ED83-E9A7-4682-A802-BA6A4C381F72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6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Non-interaction DM incidence 1.76 at end of F/U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ED83-E9A7-4682-A802-BA6A4C381F72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ED83-E9A7-4682-A802-BA6A4C381F72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7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ED83-E9A7-4682-A802-BA6A4C381F72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2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1800" b="0" i="0" u="none" strike="noStrike" baseline="0" dirty="0">
                <a:latin typeface="GuardianTextEgypGR-Regular"/>
              </a:rPr>
              <a:t>(median [IQR] time between first and fourth prescriptions, 4 [3-7] months).</a:t>
            </a:r>
          </a:p>
          <a:p>
            <a:pPr algn="l"/>
            <a:r>
              <a:rPr lang="en-US" altLang="zh-TW" sz="1800" b="0" i="0" u="none" strike="noStrike" baseline="0" dirty="0">
                <a:latin typeface="GuardianTextEgypGR-Regular"/>
              </a:rPr>
              <a:t>The TR is the ratio of the time it takes for an exposed person to develop the condition</a:t>
            </a:r>
          </a:p>
          <a:p>
            <a:pPr algn="l"/>
            <a:r>
              <a:rPr lang="en-US" altLang="zh-TW" sz="1800" b="0" i="0" u="none" strike="noStrike" baseline="0" dirty="0">
                <a:latin typeface="GuardianTextEgypGR-Regular"/>
              </a:rPr>
              <a:t>of interest compared with an unexposed person. Thus, a TR of less than 1.0 means that an exposed person develops the condition quicker.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ED83-E9A7-4682-A802-BA6A4C381F72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3ED83-E9A7-4682-A802-BA6A4C381F72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3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77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8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23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3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17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15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00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87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04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77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38CF-E3A7-4BF5-9716-C6132C99BDC3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E888-6E73-47F1-B007-CBC4B006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09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曾偉恩 醫師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59830" y="1600201"/>
            <a:ext cx="739282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Association of Long-term </a:t>
            </a:r>
            <a:r>
              <a:rPr lang="en-US" altLang="zh-TW" kern="100" dirty="0" err="1">
                <a:solidFill>
                  <a:srgbClr val="FFFFCC"/>
                </a:solidFill>
                <a:cs typeface="Times New Roman"/>
              </a:rPr>
              <a:t>Antiseizure</a:t>
            </a: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 Medication Use and Incident Type 2 Diabetes </a:t>
            </a:r>
            <a:r>
              <a:rPr lang="en-US" altLang="zh-TW" kern="100" dirty="0" smtClean="0">
                <a:solidFill>
                  <a:srgbClr val="FFFFCC"/>
                </a:solidFill>
                <a:cs typeface="Times New Roman"/>
              </a:rPr>
              <a:t>Mellitus</a:t>
            </a:r>
          </a:p>
          <a:p>
            <a:pPr marL="0" indent="0" algn="ctr">
              <a:buNone/>
            </a:pPr>
            <a:endParaRPr lang="en-US" altLang="zh-TW" kern="100" dirty="0">
              <a:cs typeface="Times New Roman"/>
            </a:endParaRPr>
          </a:p>
          <a:p>
            <a:pPr marL="0" indent="0" algn="ctr">
              <a:buNone/>
            </a:pPr>
            <a:r>
              <a:rPr lang="zh-TW" altLang="zh-TW" sz="3200" kern="100" dirty="0">
                <a:latin typeface="標楷體" pitchFamily="65" charset="-120"/>
                <a:ea typeface="標楷體" pitchFamily="65" charset="-120"/>
                <a:cs typeface="Times New Roman"/>
              </a:rPr>
              <a:t>林口</a:t>
            </a:r>
            <a:r>
              <a:rPr lang="zh-TW" altLang="zh-TW" sz="3200" kern="100" dirty="0">
                <a:latin typeface="標楷體" pitchFamily="65" charset="-120"/>
                <a:ea typeface="標楷體" pitchFamily="65" charset="-120"/>
                <a:cs typeface="Times New Roman"/>
              </a:rPr>
              <a:t>長庚醫院 腦功能暨癲癇科 助理教授、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  <a:cs typeface="Times New Roman"/>
              </a:rPr>
              <a:t>長庚大學醫工博士學程在職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  <a:cs typeface="Times New Roman"/>
              </a:rPr>
              <a:t>班</a:t>
            </a:r>
            <a:endParaRPr lang="en-US" altLang="zh-TW" sz="32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林秀娜 教授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700864"/>
            <a:ext cx="3619163" cy="4525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94BE65-B4D6-E93B-A4E9-0EE29F557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94" y="4766337"/>
            <a:ext cx="11259879" cy="1325563"/>
          </a:xfrm>
        </p:spPr>
        <p:txBody>
          <a:bodyPr>
            <a:noAutofit/>
          </a:bodyPr>
          <a:lstStyle/>
          <a:p>
            <a:pPr algn="l"/>
            <a:r>
              <a:rPr lang="en-US" altLang="zh-TW" sz="2400" dirty="0">
                <a:solidFill>
                  <a:srgbClr val="231F20"/>
                </a:solidFill>
                <a:latin typeface="+mj-lt"/>
              </a:rPr>
              <a:t>The prevalence</a:t>
            </a:r>
            <a:r>
              <a:rPr lang="zh-TW" altLang="en-US" sz="2400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zh-TW" sz="2400" dirty="0">
                <a:solidFill>
                  <a:srgbClr val="231F20"/>
                </a:solidFill>
                <a:latin typeface="+mj-lt"/>
              </a:rPr>
              <a:t>of DM in our cohort was 13.0%</a:t>
            </a:r>
            <a:r>
              <a:rPr lang="zh-TW" altLang="en-US" sz="2400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zh-TW" sz="2400" dirty="0">
                <a:solidFill>
                  <a:srgbClr val="231F20"/>
                </a:solidFill>
                <a:latin typeface="+mj-lt"/>
              </a:rPr>
              <a:t>vs. 9.7% in a Taiwanese diabetes report published in 2021</a:t>
            </a:r>
          </a:p>
          <a:p>
            <a:pPr algn="l"/>
            <a:r>
              <a:rPr lang="en-US" altLang="zh-TW" sz="2400" dirty="0">
                <a:solidFill>
                  <a:srgbClr val="231F20"/>
                </a:solidFill>
              </a:rPr>
              <a:t>Incidence of DM range from1.27 to 3.40 per 100 person-years</a:t>
            </a:r>
          </a:p>
          <a:p>
            <a:pPr algn="l"/>
            <a:r>
              <a:rPr lang="en-US" altLang="zh-TW" sz="2400" dirty="0">
                <a:solidFill>
                  <a:srgbClr val="231F20"/>
                </a:solidFill>
              </a:rPr>
              <a:t>Incidence of DM plateaued at 6–9 years after ASM initiation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F8FE217-9FD4-8ADB-ADD0-B3C9C2D9E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2" t="17673" r="9302" b="22791"/>
          <a:stretch/>
        </p:blipFill>
        <p:spPr>
          <a:xfrm>
            <a:off x="1011852" y="0"/>
            <a:ext cx="8849832" cy="482718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E8C13B8-FB83-3CAA-E438-DE21409B0C0B}"/>
              </a:ext>
            </a:extLst>
          </p:cNvPr>
          <p:cNvSpPr txBox="1"/>
          <p:nvPr/>
        </p:nvSpPr>
        <p:spPr>
          <a:xfrm>
            <a:off x="9937860" y="1127618"/>
            <a:ext cx="2153120" cy="351955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2267" dirty="0">
                <a:solidFill>
                  <a:srgbClr val="231F20"/>
                </a:solidFill>
              </a:rPr>
              <a:t>Enzyme-inhibiting ASMs :</a:t>
            </a:r>
          </a:p>
          <a:p>
            <a:pPr defTabSz="457178"/>
            <a:r>
              <a:rPr lang="en-US" altLang="zh-TW" sz="2267" dirty="0">
                <a:solidFill>
                  <a:srgbClr val="231F20"/>
                </a:solidFill>
              </a:rPr>
              <a:t>significantly associated with a higher HR </a:t>
            </a:r>
          </a:p>
          <a:p>
            <a:pPr defTabSz="457178"/>
            <a:r>
              <a:rPr lang="en-US" altLang="zh-TW" sz="2267" dirty="0">
                <a:solidFill>
                  <a:srgbClr val="231F20"/>
                </a:solidFill>
              </a:rPr>
              <a:t>starting at the third year ~ throughout the study period</a:t>
            </a:r>
          </a:p>
          <a:p>
            <a:pPr defTabSz="457178"/>
            <a:endParaRPr lang="zh-TW" altLang="en-US" sz="1867" dirty="0">
              <a:solidFill>
                <a:srgbClr val="0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BC9D10-9476-8BBA-F945-14196881F8AC}"/>
              </a:ext>
            </a:extLst>
          </p:cNvPr>
          <p:cNvSpPr/>
          <p:nvPr/>
        </p:nvSpPr>
        <p:spPr>
          <a:xfrm>
            <a:off x="3061319" y="3178111"/>
            <a:ext cx="1106644" cy="915424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7663F6-13B1-A26B-6128-0D69DED9826E}"/>
              </a:ext>
            </a:extLst>
          </p:cNvPr>
          <p:cNvSpPr/>
          <p:nvPr/>
        </p:nvSpPr>
        <p:spPr>
          <a:xfrm>
            <a:off x="8654045" y="1411765"/>
            <a:ext cx="1074747" cy="331979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ACDF96-E71C-956E-1521-B5556B9CAB32}"/>
              </a:ext>
            </a:extLst>
          </p:cNvPr>
          <p:cNvSpPr/>
          <p:nvPr/>
        </p:nvSpPr>
        <p:spPr>
          <a:xfrm>
            <a:off x="8654045" y="2044121"/>
            <a:ext cx="1074747" cy="331979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1DDE0E-B4A5-A85E-392F-CC212049EC88}"/>
              </a:ext>
            </a:extLst>
          </p:cNvPr>
          <p:cNvSpPr/>
          <p:nvPr/>
        </p:nvSpPr>
        <p:spPr>
          <a:xfrm>
            <a:off x="8654045" y="2605745"/>
            <a:ext cx="1074747" cy="331979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2969BC-3DED-4F1E-88AA-624A379C58FB}"/>
              </a:ext>
            </a:extLst>
          </p:cNvPr>
          <p:cNvSpPr/>
          <p:nvPr/>
        </p:nvSpPr>
        <p:spPr>
          <a:xfrm>
            <a:off x="8654045" y="3501617"/>
            <a:ext cx="1074747" cy="331979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9007E5-1955-0830-DFDA-28DC0C53AFD4}"/>
              </a:ext>
            </a:extLst>
          </p:cNvPr>
          <p:cNvSpPr/>
          <p:nvPr/>
        </p:nvSpPr>
        <p:spPr>
          <a:xfrm>
            <a:off x="1095155" y="1127053"/>
            <a:ext cx="1368056" cy="616691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5992A2-CEAC-C74E-A173-0F3E2038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853"/>
            <a:ext cx="10515600" cy="4250191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3C4D04-ABE7-6597-0C6D-1787DA8C2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0" t="15873" r="20001" b="69140"/>
          <a:stretch/>
        </p:blipFill>
        <p:spPr>
          <a:xfrm>
            <a:off x="838220" y="272141"/>
            <a:ext cx="9448801" cy="132556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46BDCED-38A2-CB64-E18E-EDEC8D54E73F}"/>
              </a:ext>
            </a:extLst>
          </p:cNvPr>
          <p:cNvSpPr txBox="1"/>
          <p:nvPr/>
        </p:nvSpPr>
        <p:spPr>
          <a:xfrm>
            <a:off x="8643274" y="6492992"/>
            <a:ext cx="3668487" cy="3796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1867" dirty="0">
                <a:solidFill>
                  <a:srgbClr val="231F20"/>
                </a:solidFill>
                <a:latin typeface="AdvOT02ce3bbb.I"/>
              </a:rPr>
              <a:t>Neurology® </a:t>
            </a:r>
            <a:r>
              <a:rPr lang="en-US" altLang="zh-TW" sz="1867" dirty="0">
                <a:solidFill>
                  <a:srgbClr val="231F20"/>
                </a:solidFill>
                <a:latin typeface="AdvOT2e364b11"/>
              </a:rPr>
              <a:t>2023;100:e2071-e2082.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AEB3FC2-8C47-39B7-DC3B-EEB49BB1A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83" t="15194" r="15625" b="26009"/>
          <a:stretch/>
        </p:blipFill>
        <p:spPr>
          <a:xfrm>
            <a:off x="212924" y="1926771"/>
            <a:ext cx="5071285" cy="44263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EEC2483-16D4-F797-7407-BEDAA4A9B9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57" t="24652" r="29535" b="29923"/>
          <a:stretch/>
        </p:blipFill>
        <p:spPr>
          <a:xfrm>
            <a:off x="5118142" y="2030506"/>
            <a:ext cx="7853615" cy="4333383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978F56B-EC79-C9CC-6C26-ACA4A6F7D22D}"/>
              </a:ext>
            </a:extLst>
          </p:cNvPr>
          <p:cNvCxnSpPr>
            <a:cxnSpLocks/>
          </p:cNvCxnSpPr>
          <p:nvPr/>
        </p:nvCxnSpPr>
        <p:spPr>
          <a:xfrm>
            <a:off x="4582632" y="6102535"/>
            <a:ext cx="50357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559927AF-A620-43D3-076F-549B94A246F9}"/>
              </a:ext>
            </a:extLst>
          </p:cNvPr>
          <p:cNvCxnSpPr>
            <a:cxnSpLocks/>
          </p:cNvCxnSpPr>
          <p:nvPr/>
        </p:nvCxnSpPr>
        <p:spPr>
          <a:xfrm>
            <a:off x="5086209" y="4295556"/>
            <a:ext cx="0" cy="69111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20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5992A2-CEAC-C74E-A173-0F3E2038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853"/>
            <a:ext cx="10515600" cy="4250191"/>
          </a:xfrm>
        </p:spPr>
        <p:txBody>
          <a:bodyPr/>
          <a:lstStyle/>
          <a:p>
            <a:pPr algn="l"/>
            <a:r>
              <a:rPr lang="en-US" altLang="zh-TW" sz="2400" dirty="0">
                <a:latin typeface="+mj-lt"/>
              </a:rPr>
              <a:t>Conclusions: E</a:t>
            </a:r>
            <a:r>
              <a:rPr lang="en-US" altLang="zh-TW" sz="2400" dirty="0">
                <a:solidFill>
                  <a:srgbClr val="231F20"/>
                </a:solidFill>
                <a:latin typeface="+mj-lt"/>
              </a:rPr>
              <a:t>nzyme-inhibiting ASMs were associated with an increased risk of developing DM compared with non-enzyme interaction ASMs</a:t>
            </a:r>
          </a:p>
          <a:p>
            <a:pPr algn="l"/>
            <a:r>
              <a:rPr lang="en-US" altLang="zh-TW" sz="2400" dirty="0">
                <a:solidFill>
                  <a:srgbClr val="231F20"/>
                </a:solidFill>
                <a:latin typeface="+mj-lt"/>
              </a:rPr>
              <a:t>The risk increased with the duration of treatment</a:t>
            </a:r>
          </a:p>
          <a:p>
            <a:pPr algn="l"/>
            <a:r>
              <a:rPr lang="en-US" altLang="zh-TW" sz="2400" dirty="0">
                <a:solidFill>
                  <a:srgbClr val="231F20"/>
                </a:solidFill>
                <a:latin typeface="+mj-lt"/>
              </a:rPr>
              <a:t>The dosing of ASM did not have the effect</a:t>
            </a:r>
            <a:endParaRPr lang="zh-TW" altLang="en-US" sz="2400" dirty="0">
              <a:latin typeface="+mj-lt"/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3C4D04-ABE7-6597-0C6D-1787DA8C2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0" t="15873" r="20001" b="69140"/>
          <a:stretch/>
        </p:blipFill>
        <p:spPr>
          <a:xfrm>
            <a:off x="838220" y="272141"/>
            <a:ext cx="9448801" cy="132556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46BDCED-38A2-CB64-E18E-EDEC8D54E73F}"/>
              </a:ext>
            </a:extLst>
          </p:cNvPr>
          <p:cNvSpPr txBox="1"/>
          <p:nvPr/>
        </p:nvSpPr>
        <p:spPr>
          <a:xfrm>
            <a:off x="8643274" y="6488785"/>
            <a:ext cx="3668487" cy="3796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1867" dirty="0">
                <a:solidFill>
                  <a:srgbClr val="231F20"/>
                </a:solidFill>
                <a:latin typeface="AdvOT02ce3bbb.I"/>
              </a:rPr>
              <a:t>Neurology® </a:t>
            </a:r>
            <a:r>
              <a:rPr lang="en-US" altLang="zh-TW" sz="1867" dirty="0">
                <a:solidFill>
                  <a:srgbClr val="231F20"/>
                </a:solidFill>
                <a:latin typeface="AdvOT2e364b11"/>
              </a:rPr>
              <a:t>2023;100:e2071-e2082.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C694939-17DC-ABDF-4112-860BD23F630C}"/>
              </a:ext>
            </a:extLst>
          </p:cNvPr>
          <p:cNvSpPr txBox="1"/>
          <p:nvPr/>
        </p:nvSpPr>
        <p:spPr>
          <a:xfrm>
            <a:off x="925267" y="4051869"/>
            <a:ext cx="9739423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zh-TW" altLang="en-US" sz="3600" dirty="0">
                <a:solidFill>
                  <a:srgbClr val="000000"/>
                </a:solidFill>
                <a:effectLst>
                  <a:glow rad="228600">
                    <a:srgbClr val="C96731">
                      <a:satMod val="175000"/>
                      <a:alpha val="4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研究區間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228600">
                    <a:srgbClr val="C96731">
                      <a:satMod val="175000"/>
                      <a:alpha val="40000"/>
                    </a:srgbClr>
                  </a:glow>
                </a:effectLst>
                <a:ea typeface="標楷體" panose="03000509000000000000" pitchFamily="65" charset="-120"/>
              </a:rPr>
              <a:t>19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228600">
                    <a:srgbClr val="C96731">
                      <a:satMod val="175000"/>
                      <a:alpha val="4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年有嚴格執行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228600">
                    <a:srgbClr val="C96731">
                      <a:satMod val="175000"/>
                      <a:alpha val="40000"/>
                    </a:srgbClr>
                  </a:glow>
                </a:effectLst>
              </a:rPr>
              <a:t>Long-term ASM Criteria</a:t>
            </a:r>
          </a:p>
        </p:txBody>
      </p:sp>
    </p:spTree>
    <p:extLst>
      <p:ext uri="{BB962C8B-B14F-4D97-AF65-F5344CB8AC3E}">
        <p14:creationId xmlns:p14="http://schemas.microsoft.com/office/powerpoint/2010/main" val="228694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01209-790D-D9B3-34C6-5DE17D3F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612817-BBEC-1056-5739-C1C872A5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37" t="26000" r="6437" b="44833"/>
          <a:stretch/>
        </p:blipFill>
        <p:spPr>
          <a:xfrm>
            <a:off x="963947" y="119"/>
            <a:ext cx="10264140" cy="2688959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06A42E-1FA7-D138-D915-CD3C6E450B22}"/>
              </a:ext>
            </a:extLst>
          </p:cNvPr>
          <p:cNvSpPr txBox="1">
            <a:spLocks/>
          </p:cNvSpPr>
          <p:nvPr/>
        </p:nvSpPr>
        <p:spPr>
          <a:xfrm>
            <a:off x="963931" y="2790848"/>
            <a:ext cx="10728960" cy="3940152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Design: Clinical Practice Research Datalink in UK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From 1998 ~ Mar. 2019 (21 years)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People aged 18 years or older 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Exposures: </a:t>
            </a:r>
            <a:r>
              <a:rPr lang="en-US" altLang="zh-TW" sz="2400" dirty="0">
                <a:solidFill>
                  <a:srgbClr val="FF0000"/>
                </a:solidFill>
              </a:rPr>
              <a:t>4 consecutive ASMs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  <a:p>
            <a:pPr lvl="1">
              <a:buClr>
                <a:srgbClr val="9BAFB5"/>
              </a:buClr>
            </a:pPr>
            <a:r>
              <a:rPr lang="en-US" altLang="zh-TW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EiASM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: all 4 prescriptions of CBZ, OXC, ESL, PB, PHT, PRM, RUF, TPM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Subgroup analysis:</a:t>
            </a:r>
          </a:p>
          <a:p>
            <a:pPr lvl="1"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Incident adult-onset epilepsy AND Incident late-onset epilepsy</a:t>
            </a:r>
          </a:p>
          <a:p>
            <a:pPr marL="0" indent="0">
              <a:buClr>
                <a:srgbClr val="9BAFB5"/>
              </a:buClr>
              <a:buNone/>
            </a:pPr>
            <a:endParaRPr lang="en-US" altLang="zh-TW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indent="0">
              <a:buClr>
                <a:srgbClr val="9BAFB5"/>
              </a:buClr>
              <a:buNone/>
            </a:pPr>
            <a:endParaRPr lang="en-US" altLang="zh-TW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C4DBC3A-06FE-62A9-E1E7-2E2BB2C2914A}"/>
              </a:ext>
            </a:extLst>
          </p:cNvPr>
          <p:cNvSpPr txBox="1"/>
          <p:nvPr/>
        </p:nvSpPr>
        <p:spPr>
          <a:xfrm>
            <a:off x="8801125" y="6540616"/>
            <a:ext cx="3390900" cy="66697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defTabSz="457178"/>
            <a:r>
              <a:rPr lang="en-US" altLang="zh-TW" sz="1867" i="1" dirty="0">
                <a:solidFill>
                  <a:srgbClr val="000000"/>
                </a:solidFill>
                <a:latin typeface="GuardianSans-RegularIt"/>
              </a:rPr>
              <a:t>JAMA Neurol</a:t>
            </a:r>
            <a:r>
              <a:rPr lang="en-US" altLang="zh-TW" sz="1867" dirty="0">
                <a:solidFill>
                  <a:srgbClr val="000000"/>
                </a:solidFill>
                <a:latin typeface="GuardianSansGR-Regular"/>
              </a:rPr>
              <a:t>. 2023;80(8):843-850</a:t>
            </a:r>
            <a:r>
              <a:rPr lang="en-US" altLang="zh-TW" sz="800" dirty="0">
                <a:solidFill>
                  <a:srgbClr val="000000"/>
                </a:solidFill>
                <a:latin typeface="GuardianSansGR-Regular"/>
              </a:rPr>
              <a:t>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F0D98D4-A1B0-705B-B796-685A82A498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768" t="34815" r="25349" b="49147"/>
          <a:stretch/>
        </p:blipFill>
        <p:spPr>
          <a:xfrm>
            <a:off x="963947" y="2886845"/>
            <a:ext cx="10264140" cy="2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2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06A42E-1FA7-D138-D915-CD3C6E450B22}"/>
              </a:ext>
            </a:extLst>
          </p:cNvPr>
          <p:cNvSpPr txBox="1">
            <a:spLocks/>
          </p:cNvSpPr>
          <p:nvPr/>
        </p:nvSpPr>
        <p:spPr>
          <a:xfrm>
            <a:off x="963931" y="2082918"/>
            <a:ext cx="10728960" cy="4260849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BAFB5"/>
              </a:buClr>
            </a:pPr>
            <a:endParaRPr lang="en-US" altLang="zh-TW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indent="0">
              <a:buClr>
                <a:srgbClr val="9BAFB5"/>
              </a:buClr>
              <a:buNone/>
            </a:pPr>
            <a:endParaRPr lang="en-US" altLang="zh-TW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>
              <a:buClr>
                <a:srgbClr val="9BAFB5"/>
              </a:buClr>
            </a:pPr>
            <a:endParaRPr lang="zh-TW" altLang="en-US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C4DBC3A-06FE-62A9-E1E7-2E2BB2C2914A}"/>
              </a:ext>
            </a:extLst>
          </p:cNvPr>
          <p:cNvSpPr txBox="1"/>
          <p:nvPr/>
        </p:nvSpPr>
        <p:spPr>
          <a:xfrm>
            <a:off x="8801125" y="6540616"/>
            <a:ext cx="3390900" cy="66697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defTabSz="457178"/>
            <a:r>
              <a:rPr lang="en-US" altLang="zh-TW" sz="1867" i="1" dirty="0">
                <a:solidFill>
                  <a:srgbClr val="000000"/>
                </a:solidFill>
                <a:latin typeface="GuardianSans-RegularIt"/>
              </a:rPr>
              <a:t>JAMA Neurol</a:t>
            </a:r>
            <a:r>
              <a:rPr lang="en-US" altLang="zh-TW" sz="1867" dirty="0">
                <a:solidFill>
                  <a:srgbClr val="000000"/>
                </a:solidFill>
                <a:latin typeface="GuardianSansGR-Regular"/>
              </a:rPr>
              <a:t>. 2023;80(8):843-850</a:t>
            </a:r>
            <a:r>
              <a:rPr lang="en-US" altLang="zh-TW" sz="800" dirty="0">
                <a:solidFill>
                  <a:srgbClr val="000000"/>
                </a:solidFill>
                <a:latin typeface="GuardianSansGR-Regular"/>
              </a:rPr>
              <a:t>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889A22A-89C8-64A0-5645-CED962002C36}"/>
              </a:ext>
            </a:extLst>
          </p:cNvPr>
          <p:cNvGrpSpPr/>
          <p:nvPr/>
        </p:nvGrpSpPr>
        <p:grpSpPr>
          <a:xfrm>
            <a:off x="6959600" y="196852"/>
            <a:ext cx="5232400" cy="6343648"/>
            <a:chOff x="7797800" y="2076452"/>
            <a:chExt cx="3302000" cy="354685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C970C59-E43B-6854-BD5A-BD4718A90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0000" t="39999" r="23958" b="30927"/>
            <a:stretch/>
          </p:blipFill>
          <p:spPr>
            <a:xfrm>
              <a:off x="7797800" y="3549652"/>
              <a:ext cx="3302000" cy="2073656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47B19C4-10FA-07FE-1A3D-16450F5E7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375" t="20000" r="38542" b="58518"/>
            <a:stretch/>
          </p:blipFill>
          <p:spPr>
            <a:xfrm>
              <a:off x="7797800" y="2076452"/>
              <a:ext cx="3302000" cy="1473200"/>
            </a:xfrm>
            <a:prstGeom prst="rect">
              <a:avLst/>
            </a:prstGeom>
          </p:spPr>
        </p:pic>
      </p:grp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A86063E8-3FD7-69CE-30D8-AF48C1C08A6E}"/>
              </a:ext>
            </a:extLst>
          </p:cNvPr>
          <p:cNvSpPr txBox="1">
            <a:spLocks/>
          </p:cNvSpPr>
          <p:nvPr/>
        </p:nvSpPr>
        <p:spPr>
          <a:xfrm>
            <a:off x="278142" y="196852"/>
            <a:ext cx="6935471" cy="6464296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BAFB5"/>
              </a:buClr>
              <a:buNone/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General Population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Incident epilepsy 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was associated with a </a:t>
            </a: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41% faster 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time to incident osteoporosis.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Median time was </a:t>
            </a: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2.5 (1.0-5.0) years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.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Both </a:t>
            </a:r>
            <a:r>
              <a:rPr lang="en-US" altLang="zh-TW" sz="2400" dirty="0" err="1">
                <a:solidFill>
                  <a:srgbClr val="FF0000"/>
                </a:solidFill>
                <a:latin typeface="GuardianTextEgypGR-Regular"/>
              </a:rPr>
              <a:t>eiASMs</a:t>
            </a: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 and non-</a:t>
            </a:r>
            <a:r>
              <a:rPr lang="en-US" altLang="zh-TW" sz="2400" dirty="0" err="1">
                <a:solidFill>
                  <a:srgbClr val="FF0000"/>
                </a:solidFill>
                <a:latin typeface="GuardianTextEgypGR-Regular"/>
              </a:rPr>
              <a:t>eiASMs</a:t>
            </a: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 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were also significant associated, </a:t>
            </a: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9% and 23% faster 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times to incident osteoporosis, respectively.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Non-</a:t>
            </a:r>
            <a:r>
              <a:rPr lang="en-US" altLang="zh-TW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eiASM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 use and osteoporosis </a:t>
            </a: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remained consistent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when valproic acid was excluded 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from this group (TR,0.77;95%CI,0.75-0.78;P &lt; .001).</a:t>
            </a:r>
          </a:p>
          <a:p>
            <a:pPr>
              <a:buClr>
                <a:srgbClr val="9BAFB5"/>
              </a:buClr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Median time from ASM exposure to incident osteoporosis was </a:t>
            </a:r>
            <a:r>
              <a:rPr lang="en-US" altLang="zh-TW" sz="2400" dirty="0">
                <a:solidFill>
                  <a:srgbClr val="FF0000"/>
                </a:solidFill>
                <a:latin typeface="GuardianTextEgypGR-Regular"/>
              </a:rPr>
              <a:t>4.1 (1.5-8.7) years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.</a:t>
            </a:r>
          </a:p>
          <a:p>
            <a:pPr marL="0" indent="0">
              <a:buClr>
                <a:srgbClr val="9BAFB5"/>
              </a:buClr>
              <a:buNone/>
            </a:pP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Even non-</a:t>
            </a:r>
            <a:r>
              <a:rPr lang="en-US" altLang="zh-TW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eiASM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 use, is associated with low bone mass density, with effect sizes comparable to or even greater than </a:t>
            </a:r>
            <a:r>
              <a:rPr lang="en-US" altLang="zh-TW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eiASMs</a:t>
            </a:r>
            <a:r>
              <a:rPr lang="en-US" altLang="zh-TW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uardianTextEgypGR-Regular"/>
              </a:rPr>
              <a:t>.</a:t>
            </a:r>
          </a:p>
        </p:txBody>
      </p:sp>
      <p:cxnSp>
        <p:nvCxnSpPr>
          <p:cNvPr id="2" name="直線單箭頭接點 1">
            <a:extLst>
              <a:ext uri="{FF2B5EF4-FFF2-40B4-BE49-F238E27FC236}">
                <a16:creationId xmlns:a16="http://schemas.microsoft.com/office/drawing/2014/main" id="{4D4EF2D2-FFDC-03B1-BA6C-77E4B4A31A56}"/>
              </a:ext>
            </a:extLst>
          </p:cNvPr>
          <p:cNvCxnSpPr>
            <a:cxnSpLocks/>
          </p:cNvCxnSpPr>
          <p:nvPr/>
        </p:nvCxnSpPr>
        <p:spPr>
          <a:xfrm>
            <a:off x="11791809" y="4132268"/>
            <a:ext cx="0" cy="69111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7EC724BE-5470-BB9B-F960-C2979488B3D3}"/>
              </a:ext>
            </a:extLst>
          </p:cNvPr>
          <p:cNvSpPr/>
          <p:nvPr/>
        </p:nvSpPr>
        <p:spPr>
          <a:xfrm>
            <a:off x="7056393" y="1317171"/>
            <a:ext cx="5015895" cy="870859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80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160DA898-673A-3F1A-0FBB-BFAD9EBAB60C}"/>
              </a:ext>
            </a:extLst>
          </p:cNvPr>
          <p:cNvGrpSpPr/>
          <p:nvPr/>
        </p:nvGrpSpPr>
        <p:grpSpPr>
          <a:xfrm>
            <a:off x="2027427" y="2222619"/>
            <a:ext cx="8137180" cy="4270375"/>
            <a:chOff x="4251960" y="1874520"/>
            <a:chExt cx="5577840" cy="276148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2729691-5162-55B1-4F07-7D2D6BB1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875" t="27332" r="19375" b="61536"/>
            <a:stretch/>
          </p:blipFill>
          <p:spPr>
            <a:xfrm>
              <a:off x="4251960" y="1874520"/>
              <a:ext cx="5577840" cy="763524"/>
            </a:xfrm>
            <a:prstGeom prst="rect">
              <a:avLst/>
            </a:prstGeom>
          </p:spPr>
        </p:pic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24908B2F-115F-76D7-1DE4-273E0D0F20B4}"/>
                </a:ext>
              </a:extLst>
            </p:cNvPr>
            <p:cNvGrpSpPr/>
            <p:nvPr/>
          </p:nvGrpSpPr>
          <p:grpSpPr>
            <a:xfrm>
              <a:off x="4251960" y="2609850"/>
              <a:ext cx="5404104" cy="2026158"/>
              <a:chOff x="4251960" y="2559881"/>
              <a:chExt cx="5404104" cy="2026158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D8EDD36A-32CC-9D8F-A168-1861932A3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4875" t="15530" r="20801" b="70500"/>
              <a:stretch/>
            </p:blipFill>
            <p:spPr>
              <a:xfrm>
                <a:off x="4251960" y="2559881"/>
                <a:ext cx="5404104" cy="958066"/>
              </a:xfrm>
              <a:prstGeom prst="rect">
                <a:avLst/>
              </a:prstGeom>
            </p:spPr>
          </p:pic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996EF8C2-43BB-ACB9-54F2-223FE74D2152}"/>
                  </a:ext>
                </a:extLst>
              </p:cNvPr>
              <p:cNvGrpSpPr/>
              <p:nvPr/>
            </p:nvGrpSpPr>
            <p:grpSpPr>
              <a:xfrm>
                <a:off x="4251960" y="3474721"/>
                <a:ext cx="5404104" cy="1111318"/>
                <a:chOff x="4251960" y="2743200"/>
                <a:chExt cx="5404104" cy="1111318"/>
              </a:xfrm>
            </p:grpSpPr>
            <p:pic>
              <p:nvPicPr>
                <p:cNvPr id="15" name="圖片 14">
                  <a:extLst>
                    <a:ext uri="{FF2B5EF4-FFF2-40B4-BE49-F238E27FC236}">
                      <a16:creationId xmlns:a16="http://schemas.microsoft.com/office/drawing/2014/main" id="{C14E629E-FBDB-94E7-9E48-912B5E1657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34875" t="34166" r="20801" b="53776"/>
                <a:stretch/>
              </p:blipFill>
              <p:spPr>
                <a:xfrm>
                  <a:off x="4251960" y="2743200"/>
                  <a:ext cx="5404104" cy="826936"/>
                </a:xfrm>
                <a:prstGeom prst="rect">
                  <a:avLst/>
                </a:prstGeom>
              </p:spPr>
            </p:pic>
            <p:pic>
              <p:nvPicPr>
                <p:cNvPr id="17" name="圖片 16">
                  <a:extLst>
                    <a:ext uri="{FF2B5EF4-FFF2-40B4-BE49-F238E27FC236}">
                      <a16:creationId xmlns:a16="http://schemas.microsoft.com/office/drawing/2014/main" id="{0539BE20-EDCF-4533-2C4F-F58FBC52FF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34874" t="85156" r="21326" b="10637"/>
                <a:stretch/>
              </p:blipFill>
              <p:spPr>
                <a:xfrm>
                  <a:off x="4251960" y="3565982"/>
                  <a:ext cx="5340096" cy="28853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F2EA0A70-8C9C-48E7-904A-71BC73F1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32" t="12699" r="10267" b="59524"/>
          <a:stretch/>
        </p:blipFill>
        <p:spPr>
          <a:xfrm>
            <a:off x="838238" y="0"/>
            <a:ext cx="9100457" cy="247295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0E52130-2779-065F-19D0-E0E099DA2E37}"/>
              </a:ext>
            </a:extLst>
          </p:cNvPr>
          <p:cNvSpPr txBox="1"/>
          <p:nvPr/>
        </p:nvSpPr>
        <p:spPr>
          <a:xfrm>
            <a:off x="9028329" y="6492992"/>
            <a:ext cx="3250777" cy="3796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1867" i="1" dirty="0">
                <a:solidFill>
                  <a:srgbClr val="000000"/>
                </a:solidFill>
                <a:latin typeface="GuardianSans-RegularIt"/>
              </a:rPr>
              <a:t>JAMA</a:t>
            </a:r>
            <a:r>
              <a:rPr lang="en-US" altLang="zh-TW" sz="1867" dirty="0">
                <a:solidFill>
                  <a:srgbClr val="000000"/>
                </a:solidFill>
                <a:latin typeface="GuardianSansGR-Regular"/>
              </a:rPr>
              <a:t>. 2022;327(13):1269-1281.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021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5A6864-799A-FF10-B300-E0375E7D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04AC3A-8A77-70ED-9FDC-865A4CC6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3985"/>
            <a:ext cx="10515600" cy="189297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Non-EIASM may experience improved health and a longer lifespan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23FED69-FF97-A74E-DE59-2535CE78E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9" t="11429" r="17857" b="46031"/>
          <a:stretch/>
        </p:blipFill>
        <p:spPr>
          <a:xfrm>
            <a:off x="577178" y="76201"/>
            <a:ext cx="10776857" cy="3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297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60977F-283B-EE73-7152-91B6DD013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111479"/>
            <a:ext cx="10776856" cy="354760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抗癲癇藥物的影響</a:t>
            </a:r>
            <a:r>
              <a:rPr lang="en-US" altLang="zh-TW" sz="5467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467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酵素誘導與非誘導型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Impact of Antiseizure Medication:</a:t>
            </a:r>
            <a:br>
              <a:rPr lang="en-US" altLang="zh-TW" dirty="0"/>
            </a:br>
            <a:r>
              <a:rPr lang="en-US" altLang="zh-TW" dirty="0"/>
              <a:t>Enzyme-inducing or non-inducing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F8DFC-9C47-5B7F-B802-28AB0380F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6817"/>
            <a:ext cx="9144000" cy="1655763"/>
          </a:xfrm>
        </p:spPr>
        <p:txBody>
          <a:bodyPr>
            <a:normAutofit/>
          </a:bodyPr>
          <a:lstStyle/>
          <a:p>
            <a:r>
              <a:rPr lang="zh-TW" altLang="en-US" sz="2267" dirty="0">
                <a:latin typeface="標楷體" panose="03000509000000000000" pitchFamily="65" charset="-120"/>
                <a:ea typeface="標楷體" panose="03000509000000000000" pitchFamily="65" charset="-120"/>
              </a:rPr>
              <a:t>全國兒童神經精神科學勵翔獎</a:t>
            </a:r>
            <a:endParaRPr lang="en-US" altLang="zh-TW" sz="226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67" dirty="0">
                <a:latin typeface="標楷體" panose="03000509000000000000" pitchFamily="65" charset="-120"/>
                <a:ea typeface="標楷體" panose="03000509000000000000" pitchFamily="65" charset="-120"/>
              </a:rPr>
              <a:t>林口長庚   曾偉恩   醫師</a:t>
            </a:r>
            <a:endParaRPr lang="en-US" altLang="zh-TW" sz="2267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67" dirty="0">
                <a:ea typeface="標楷體" panose="03000509000000000000" pitchFamily="65" charset="-120"/>
              </a:rPr>
              <a:t>2024 Oct 19</a:t>
            </a:r>
            <a:endParaRPr lang="zh-TW" altLang="en-US" sz="2267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9449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CD278DC-68E7-EFCC-363C-0DC0BE27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1ED56A-91CB-55A8-06DD-9205F5E8C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29" y="2638162"/>
            <a:ext cx="3389972" cy="3963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Human Drug Metabolism</a:t>
            </a:r>
          </a:p>
          <a:p>
            <a:r>
              <a:rPr lang="en-US" altLang="zh-TW" sz="2400" dirty="0"/>
              <a:t>Phase I – Oxidation, Reduction, Hydrolysis</a:t>
            </a:r>
          </a:p>
          <a:p>
            <a:pPr lvl="1"/>
            <a:r>
              <a:rPr lang="en-US" altLang="zh-TW" sz="2267" dirty="0">
                <a:solidFill>
                  <a:srgbClr val="FF0000"/>
                </a:solidFill>
              </a:rPr>
              <a:t>Cytochrome P450 (CYP) enzymes</a:t>
            </a:r>
          </a:p>
          <a:p>
            <a:r>
              <a:rPr lang="en-US" altLang="zh-TW" sz="2400" dirty="0"/>
              <a:t>Phase II – Conjugation</a:t>
            </a:r>
          </a:p>
          <a:p>
            <a:pPr lvl="1"/>
            <a:r>
              <a:rPr lang="en-US" altLang="zh-TW" sz="2267" dirty="0">
                <a:solidFill>
                  <a:srgbClr val="FF0000"/>
                </a:solidFill>
              </a:rPr>
              <a:t>Uridine 5’-diphospho-glucuronyltransferase (UGT)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C6684B-F6BD-9690-D137-3F35BAE8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89" t="19187" r="6982" b="54309"/>
          <a:stretch/>
        </p:blipFill>
        <p:spPr>
          <a:xfrm>
            <a:off x="916260" y="1"/>
            <a:ext cx="10359483" cy="2497923"/>
          </a:xfrm>
          <a:prstGeom prst="rect">
            <a:avLst/>
          </a:prstGeom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22889D00-12DD-942F-EF09-47CF4C0065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81813A8-20B5-96B4-71F3-BF67DCCBAF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01" t="11382" r="5976" b="35619"/>
          <a:stretch/>
        </p:blipFill>
        <p:spPr>
          <a:xfrm>
            <a:off x="3860215" y="2638163"/>
            <a:ext cx="8086495" cy="39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786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02B489A-6E62-6054-D969-E5B01C379C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2940" y="293317"/>
            <a:ext cx="5536069" cy="310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67" dirty="0">
                <a:latin typeface="+mj-lt"/>
              </a:rPr>
              <a:t>Enhance clearance / </a:t>
            </a:r>
          </a:p>
          <a:p>
            <a:pPr marL="0" indent="0">
              <a:buNone/>
            </a:pPr>
            <a:r>
              <a:rPr lang="en-US" altLang="zh-TW" sz="3067" dirty="0"/>
              <a:t>Reduce concentration of </a:t>
            </a:r>
          </a:p>
          <a:p>
            <a:r>
              <a:rPr lang="en-US" altLang="zh-TW" sz="2400" dirty="0"/>
              <a:t>Antidepressant and Antipsychotic drugs</a:t>
            </a:r>
          </a:p>
          <a:p>
            <a:r>
              <a:rPr lang="en-US" altLang="zh-TW" sz="2400" dirty="0"/>
              <a:t>Chemotherapeutic agents</a:t>
            </a:r>
          </a:p>
          <a:p>
            <a:r>
              <a:rPr lang="en-US" altLang="zh-TW" sz="2400" dirty="0"/>
              <a:t>Steroid and Antiretroviral drugs</a:t>
            </a:r>
          </a:p>
        </p:txBody>
      </p:sp>
      <p:sp>
        <p:nvSpPr>
          <p:cNvPr id="16" name="內容版面配置區 15">
            <a:extLst>
              <a:ext uri="{FF2B5EF4-FFF2-40B4-BE49-F238E27FC236}">
                <a16:creationId xmlns:a16="http://schemas.microsoft.com/office/drawing/2014/main" id="{3256ADC7-D1DB-9463-5B56-D46FABC91BA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17" y="384789"/>
            <a:ext cx="5433060" cy="310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67" dirty="0"/>
              <a:t>Development of comorbidities of</a:t>
            </a:r>
          </a:p>
          <a:p>
            <a:endParaRPr lang="en-US" altLang="zh-TW" sz="2400" dirty="0"/>
          </a:p>
          <a:p>
            <a:r>
              <a:rPr lang="en-US" altLang="zh-TW" sz="2400" dirty="0"/>
              <a:t>Osteoporosis</a:t>
            </a:r>
          </a:p>
          <a:p>
            <a:r>
              <a:rPr lang="en-US" altLang="zh-TW" sz="2400" dirty="0"/>
              <a:t>Sexual dysfunction</a:t>
            </a:r>
          </a:p>
          <a:p>
            <a:r>
              <a:rPr lang="en-US" altLang="zh-TW" sz="2400" dirty="0"/>
              <a:t>Vascular disease</a:t>
            </a:r>
            <a:endParaRPr lang="zh-TW" altLang="en-US" sz="2400" dirty="0"/>
          </a:p>
          <a:p>
            <a:endParaRPr lang="zh-TW" alt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3C72F53-F767-4F9B-8628-2D2D0B6EED55}"/>
              </a:ext>
            </a:extLst>
          </p:cNvPr>
          <p:cNvGrpSpPr/>
          <p:nvPr/>
        </p:nvGrpSpPr>
        <p:grpSpPr>
          <a:xfrm>
            <a:off x="765809" y="3006207"/>
            <a:ext cx="10077451" cy="3851911"/>
            <a:chOff x="3250692" y="3633169"/>
            <a:chExt cx="8941308" cy="322483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D96957D-DBCC-BAC0-26D4-9011D352B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219" t="38467" r="38500" b="23833"/>
            <a:stretch/>
          </p:blipFill>
          <p:spPr>
            <a:xfrm>
              <a:off x="3250692" y="3636185"/>
              <a:ext cx="4567428" cy="3198614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255108CA-B27F-1179-F57B-A0D66E16A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1313" t="24500" r="38875" b="36424"/>
            <a:stretch/>
          </p:blipFill>
          <p:spPr>
            <a:xfrm>
              <a:off x="7818120" y="3633169"/>
              <a:ext cx="4373880" cy="3224831"/>
            </a:xfrm>
            <a:prstGeom prst="rect">
              <a:avLst/>
            </a:prstGeom>
          </p:spPr>
        </p:pic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0C8A91E-1AAD-1119-843A-66CBCCFDB89E}"/>
              </a:ext>
            </a:extLst>
          </p:cNvPr>
          <p:cNvSpPr txBox="1"/>
          <p:nvPr/>
        </p:nvSpPr>
        <p:spPr>
          <a:xfrm>
            <a:off x="8583961" y="6211670"/>
            <a:ext cx="3727132" cy="954298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defTabSz="457178"/>
            <a:r>
              <a:rPr lang="en-US" altLang="zh-TW" sz="1867" dirty="0">
                <a:solidFill>
                  <a:srgbClr val="000000"/>
                </a:solidFill>
                <a:latin typeface="AdvPS_TII"/>
              </a:rPr>
              <a:t>Epilepsia</a:t>
            </a:r>
            <a:r>
              <a:rPr lang="en-US" altLang="zh-TW" sz="1867" dirty="0">
                <a:solidFill>
                  <a:srgbClr val="000000"/>
                </a:solidFill>
                <a:latin typeface="AdvPS_TIR"/>
              </a:rPr>
              <a:t>, 54(1):11–27, 2013</a:t>
            </a:r>
          </a:p>
          <a:p>
            <a:pPr defTabSz="457178"/>
            <a:r>
              <a:rPr lang="en-US" altLang="zh-TW" sz="1867" dirty="0">
                <a:solidFill>
                  <a:srgbClr val="000000"/>
                </a:solidFill>
                <a:latin typeface="NewCenturySchlbk-Roman"/>
              </a:rPr>
              <a:t>NEUROLOGY 2004;63(Suppl 4):S3–S8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474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11031D-01B3-7F6E-DD95-1E9F5E9B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3B8AF1-F34A-B65C-EE7F-C9FFE5C5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1307"/>
            <a:ext cx="10515600" cy="271565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Design: Primary care, hospital care, electronic health records at National Health Service hospitals in England</a:t>
            </a:r>
          </a:p>
          <a:p>
            <a:r>
              <a:rPr lang="en-US" altLang="zh-TW" sz="2400" dirty="0"/>
              <a:t>From Jan. 1990 ~ Mar. 2019 (30 years)</a:t>
            </a:r>
          </a:p>
          <a:p>
            <a:r>
              <a:rPr lang="en-US" altLang="zh-TW" sz="2400" dirty="0"/>
              <a:t>People aged 18 years or older diagnosed as having new onset epilepsy</a:t>
            </a:r>
          </a:p>
          <a:p>
            <a:r>
              <a:rPr lang="en-US" altLang="zh-TW" sz="2400" dirty="0"/>
              <a:t>Exposures: </a:t>
            </a:r>
            <a:r>
              <a:rPr lang="en-US" altLang="zh-TW" sz="2400" dirty="0">
                <a:solidFill>
                  <a:srgbClr val="FF0000"/>
                </a:solidFill>
              </a:rPr>
              <a:t>4 consecutive EIASMs</a:t>
            </a:r>
            <a:r>
              <a:rPr lang="en-US" altLang="zh-TW" sz="2400" dirty="0"/>
              <a:t> (CBZ, OXC, ESL, PB, PHT, PRM, RUF, TPM)</a:t>
            </a: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71882C2-EBB8-3873-2EF4-CB5E61CA4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0" t="12358" r="13751" b="47155"/>
          <a:stretch/>
        </p:blipFill>
        <p:spPr>
          <a:xfrm>
            <a:off x="838218" y="119620"/>
            <a:ext cx="10515599" cy="327707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C064B131-CE63-DED4-EED0-EFB20D2306EE}"/>
              </a:ext>
            </a:extLst>
          </p:cNvPr>
          <p:cNvSpPr txBox="1"/>
          <p:nvPr/>
        </p:nvSpPr>
        <p:spPr>
          <a:xfrm>
            <a:off x="7837725" y="6488785"/>
            <a:ext cx="4506687" cy="3796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1867">
                <a:solidFill>
                  <a:srgbClr val="000000"/>
                </a:solidFill>
              </a:rPr>
              <a:t>JAMA Neurol. </a:t>
            </a:r>
            <a:r>
              <a:rPr lang="en-US" altLang="zh-TW" sz="1867">
                <a:solidFill>
                  <a:srgbClr val="000000"/>
                </a:solidFill>
                <a:highlight>
                  <a:srgbClr val="FFFFFF"/>
                </a:highlight>
                <a:latin typeface="BlinkMacSystemFont"/>
              </a:rPr>
              <a:t>2021 Nov 1;78(11):1367-1374.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979EEB2-07C4-D9E6-5DA6-67416A420FCA}"/>
              </a:ext>
            </a:extLst>
          </p:cNvPr>
          <p:cNvSpPr txBox="1"/>
          <p:nvPr/>
        </p:nvSpPr>
        <p:spPr>
          <a:xfrm>
            <a:off x="1077695" y="5807748"/>
            <a:ext cx="5617028" cy="3796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1867" dirty="0">
                <a:solidFill>
                  <a:srgbClr val="000000"/>
                </a:solidFill>
              </a:rPr>
              <a:t>ESL: </a:t>
            </a:r>
            <a:r>
              <a:rPr lang="en-US" altLang="zh-TW" sz="1867" dirty="0" err="1">
                <a:solidFill>
                  <a:srgbClr val="000000"/>
                </a:solidFill>
              </a:rPr>
              <a:t>eslicarbazepine</a:t>
            </a:r>
            <a:r>
              <a:rPr lang="en-US" altLang="zh-TW" sz="1867" dirty="0">
                <a:solidFill>
                  <a:srgbClr val="000000"/>
                </a:solidFill>
              </a:rPr>
              <a:t>, PRM: primidone, RUF: rufinamide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153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3B8AF1-F34A-B65C-EE7F-C9FFE5C5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5"/>
            <a:ext cx="10515600" cy="428284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Outcome: Ischemic heart disease, ischemic or hemorrhagic stroke</a:t>
            </a:r>
          </a:p>
          <a:p>
            <a:r>
              <a:rPr lang="en-US" altLang="zh-TW" sz="2400" dirty="0"/>
              <a:t>Result: A cohort of </a:t>
            </a:r>
            <a:r>
              <a:rPr lang="en-US" altLang="zh-TW" sz="2400" dirty="0">
                <a:solidFill>
                  <a:srgbClr val="FF0000"/>
                </a:solidFill>
              </a:rPr>
              <a:t>31479</a:t>
            </a:r>
            <a:r>
              <a:rPr lang="en-US" altLang="zh-TW" sz="2400" dirty="0"/>
              <a:t> individuals analyzed, </a:t>
            </a:r>
            <a:r>
              <a:rPr lang="en-US" altLang="zh-TW" sz="2400" dirty="0">
                <a:solidFill>
                  <a:srgbClr val="FF0000"/>
                </a:solidFill>
              </a:rPr>
              <a:t>median follow-up 9 years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(max 29 years)</a:t>
            </a:r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71882C2-EBB8-3873-2EF4-CB5E61CA4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0" t="26078" r="13751" b="58591"/>
          <a:stretch/>
        </p:blipFill>
        <p:spPr>
          <a:xfrm>
            <a:off x="838218" y="380993"/>
            <a:ext cx="10515599" cy="124097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C064B131-CE63-DED4-EED0-EFB20D2306EE}"/>
              </a:ext>
            </a:extLst>
          </p:cNvPr>
          <p:cNvSpPr txBox="1"/>
          <p:nvPr/>
        </p:nvSpPr>
        <p:spPr>
          <a:xfrm>
            <a:off x="7805075" y="1252748"/>
            <a:ext cx="4506687" cy="3796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1867" dirty="0">
                <a:solidFill>
                  <a:srgbClr val="000000"/>
                </a:solidFill>
              </a:rPr>
              <a:t>JAMA Neurol. </a:t>
            </a:r>
            <a:r>
              <a:rPr lang="en-US" altLang="zh-TW" sz="1867" dirty="0">
                <a:solidFill>
                  <a:srgbClr val="000000"/>
                </a:solidFill>
                <a:highlight>
                  <a:srgbClr val="FFFFFF"/>
                </a:highlight>
                <a:latin typeface="BlinkMacSystemFont"/>
              </a:rPr>
              <a:t>2021 Nov 1;78(11):1367-1374.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9808AC-4090-0124-AEE6-A34054C41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32" t="23650" r="50000" b="27302"/>
          <a:stretch/>
        </p:blipFill>
        <p:spPr>
          <a:xfrm>
            <a:off x="32" y="3265823"/>
            <a:ext cx="4299857" cy="336369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B146FB5-3C97-125F-7424-9394C19D2DC8}"/>
              </a:ext>
            </a:extLst>
          </p:cNvPr>
          <p:cNvSpPr/>
          <p:nvPr/>
        </p:nvSpPr>
        <p:spPr>
          <a:xfrm>
            <a:off x="81651" y="3980685"/>
            <a:ext cx="3978295" cy="271287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AE42C90-3D0E-3452-6921-20A9BED950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02" t="29524" r="50000" b="16667"/>
          <a:stretch/>
        </p:blipFill>
        <p:spPr>
          <a:xfrm>
            <a:off x="4141621" y="3263700"/>
            <a:ext cx="4218215" cy="3690259"/>
          </a:xfrm>
          <a:prstGeom prst="rect">
            <a:avLst/>
          </a:prstGeom>
        </p:spPr>
      </p:pic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25EC6124-A336-0051-5433-62EE5B56995F}"/>
              </a:ext>
            </a:extLst>
          </p:cNvPr>
          <p:cNvSpPr/>
          <p:nvPr/>
        </p:nvSpPr>
        <p:spPr>
          <a:xfrm>
            <a:off x="5929992" y="5266944"/>
            <a:ext cx="273451" cy="5538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8EEEC15-3E6D-5212-60E2-0A7F29DA8D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3650" r="14732" b="31111"/>
          <a:stretch/>
        </p:blipFill>
        <p:spPr>
          <a:xfrm>
            <a:off x="8126200" y="3265823"/>
            <a:ext cx="4299857" cy="310243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3A55025B-1D1F-C76B-1D42-6F34F506B294}"/>
              </a:ext>
            </a:extLst>
          </p:cNvPr>
          <p:cNvSpPr/>
          <p:nvPr/>
        </p:nvSpPr>
        <p:spPr>
          <a:xfrm>
            <a:off x="8218981" y="5267061"/>
            <a:ext cx="3891391" cy="825513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E1B2CC2-6F03-F55C-2462-802E826A00B6}"/>
              </a:ext>
            </a:extLst>
          </p:cNvPr>
          <p:cNvCxnSpPr>
            <a:cxnSpLocks/>
          </p:cNvCxnSpPr>
          <p:nvPr/>
        </p:nvCxnSpPr>
        <p:spPr>
          <a:xfrm>
            <a:off x="8020795" y="4965523"/>
            <a:ext cx="0" cy="43593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51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3B8AF1-F34A-B65C-EE7F-C9FFE5C5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5"/>
            <a:ext cx="10515600" cy="428284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Conclusions: The hazard of incident cardiovascular disease is higher in those receiving EIASMs. </a:t>
            </a:r>
          </a:p>
          <a:p>
            <a:r>
              <a:rPr lang="en-US" altLang="zh-TW" sz="2400" dirty="0"/>
              <a:t>The association is dose dependent </a:t>
            </a:r>
          </a:p>
          <a:p>
            <a:pPr lvl="1"/>
            <a:r>
              <a:rPr lang="en-US" altLang="zh-TW" dirty="0"/>
              <a:t>EIASM defined daily doses of 1 had adjusted cumulative HR of 1.54</a:t>
            </a:r>
          </a:p>
          <a:p>
            <a:pPr lvl="1"/>
            <a:r>
              <a:rPr lang="en-US" altLang="zh-TW" dirty="0"/>
              <a:t>EIASM defined daily doses of 2 had adjusted cumulative HR of 2.38</a:t>
            </a:r>
          </a:p>
          <a:p>
            <a:pPr algn="l"/>
            <a:r>
              <a:rPr lang="en-US" altLang="zh-TW" sz="2400" dirty="0">
                <a:latin typeface="+mj-lt"/>
              </a:rPr>
              <a:t>Cumulative hazard diverges by more than 1% and greater after 10 years from first exposure. </a:t>
            </a:r>
          </a:p>
          <a:p>
            <a:pPr marL="0" indent="0">
              <a:buNone/>
            </a:pPr>
            <a:endParaRPr lang="en-US" altLang="zh-TW" sz="2400" dirty="0">
              <a:latin typeface="+mj-lt"/>
            </a:endParaRP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71882C2-EBB8-3873-2EF4-CB5E61CA4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0" t="26078" r="13751" b="58591"/>
          <a:stretch/>
        </p:blipFill>
        <p:spPr>
          <a:xfrm>
            <a:off x="838218" y="380993"/>
            <a:ext cx="10515599" cy="124097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C064B131-CE63-DED4-EED0-EFB20D2306EE}"/>
              </a:ext>
            </a:extLst>
          </p:cNvPr>
          <p:cNvSpPr txBox="1"/>
          <p:nvPr/>
        </p:nvSpPr>
        <p:spPr>
          <a:xfrm>
            <a:off x="7870374" y="6492992"/>
            <a:ext cx="4506687" cy="3796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1867" dirty="0">
                <a:solidFill>
                  <a:srgbClr val="000000"/>
                </a:solidFill>
              </a:rPr>
              <a:t>JAMA Neurol. </a:t>
            </a:r>
            <a:r>
              <a:rPr lang="en-US" altLang="zh-TW" sz="1867" dirty="0">
                <a:solidFill>
                  <a:srgbClr val="000000"/>
                </a:solidFill>
                <a:highlight>
                  <a:srgbClr val="FFFFFF"/>
                </a:highlight>
                <a:latin typeface="BlinkMacSystemFont"/>
              </a:rPr>
              <a:t>2021 Nov 1;78(11):1367-1374.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B1D8183-AF5A-DFB5-A3B3-6C10ED55B2FC}"/>
              </a:ext>
            </a:extLst>
          </p:cNvPr>
          <p:cNvSpPr txBox="1"/>
          <p:nvPr/>
        </p:nvSpPr>
        <p:spPr>
          <a:xfrm>
            <a:off x="731899" y="5086299"/>
            <a:ext cx="2478177" cy="1015661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457178"/>
            <a:r>
              <a:rPr lang="en-US" altLang="zh-TW" sz="3600" dirty="0">
                <a:solidFill>
                  <a:srgbClr val="000000"/>
                </a:solidFill>
                <a:effectLst>
                  <a:glow rad="228600">
                    <a:srgbClr val="C96731">
                      <a:satMod val="175000"/>
                      <a:alpha val="40000"/>
                    </a:srgbClr>
                  </a:glow>
                </a:effectLst>
              </a:rPr>
              <a:t>Size Matters</a:t>
            </a:r>
          </a:p>
          <a:p>
            <a:pPr algn="ctr" defTabSz="457178"/>
            <a:r>
              <a:rPr lang="en-US" altLang="zh-TW" sz="2400" dirty="0"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萬 </a:t>
            </a:r>
            <a:r>
              <a:rPr lang="en-US" altLang="zh-TW" sz="2400" dirty="0"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VS 3</a:t>
            </a:r>
            <a:r>
              <a:rPr lang="zh-TW" altLang="en-US" sz="2400" dirty="0"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萬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5BF02A-FF26-B40B-9445-A715B90E4F9C}"/>
              </a:ext>
            </a:extLst>
          </p:cNvPr>
          <p:cNvSpPr txBox="1"/>
          <p:nvPr/>
        </p:nvSpPr>
        <p:spPr>
          <a:xfrm>
            <a:off x="3583362" y="5100891"/>
            <a:ext cx="5619293" cy="1015661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457178"/>
            <a:r>
              <a:rPr lang="en-US" altLang="zh-TW" sz="3600" dirty="0">
                <a:solidFill>
                  <a:srgbClr val="000000"/>
                </a:solidFill>
                <a:effectLst>
                  <a:glow rad="228600">
                    <a:srgbClr val="C96731">
                      <a:satMod val="175000"/>
                      <a:alpha val="40000"/>
                    </a:srgbClr>
                  </a:glow>
                </a:effectLst>
              </a:rPr>
              <a:t>Longer Follow-up Duration</a:t>
            </a:r>
          </a:p>
          <a:p>
            <a:pPr algn="ctr" defTabSz="457178"/>
            <a:r>
              <a:rPr lang="en-US" altLang="zh-TW" sz="2400" dirty="0"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Mean 6 years VS Median 9 years</a:t>
            </a:r>
            <a:endParaRPr lang="zh-TW" altLang="en-US" sz="2400" dirty="0">
              <a:solidFill>
                <a:srgbClr val="00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123950-AB3B-60D5-0069-E96EB7913734}"/>
              </a:ext>
            </a:extLst>
          </p:cNvPr>
          <p:cNvSpPr txBox="1"/>
          <p:nvPr/>
        </p:nvSpPr>
        <p:spPr>
          <a:xfrm>
            <a:off x="9259046" y="5086290"/>
            <a:ext cx="2798316" cy="138499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3600" dirty="0">
                <a:solidFill>
                  <a:srgbClr val="000000"/>
                </a:solidFill>
                <a:effectLst>
                  <a:glow rad="228600">
                    <a:srgbClr val="C96731">
                      <a:satMod val="175000"/>
                      <a:alpha val="40000"/>
                    </a:srgbClr>
                  </a:glow>
                </a:effectLst>
              </a:rPr>
              <a:t>Strict Criteria</a:t>
            </a:r>
          </a:p>
          <a:p>
            <a:pPr defTabSz="457178"/>
            <a:r>
              <a:rPr lang="en-US" altLang="zh-TW" sz="2400" dirty="0"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At least two VS</a:t>
            </a:r>
          </a:p>
          <a:p>
            <a:pPr defTabSz="457178"/>
            <a:r>
              <a:rPr lang="en-US" altLang="zh-TW" sz="2400" dirty="0"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Four consecutive </a:t>
            </a:r>
            <a:endParaRPr lang="zh-TW" altLang="en-US" sz="2400" dirty="0">
              <a:solidFill>
                <a:srgbClr val="00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4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76DD5-B266-4E7D-CEC4-BCCC4529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5992A2-CEAC-C74E-A173-0F3E2038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52"/>
            <a:ext cx="10515600" cy="3433811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Design: Hospital based Chang Gung Research Database</a:t>
            </a:r>
          </a:p>
          <a:p>
            <a:r>
              <a:rPr lang="en-US" altLang="zh-TW" sz="2400" dirty="0"/>
              <a:t>From Jan. 2001 ~ May 2019 (19 years)</a:t>
            </a:r>
          </a:p>
          <a:p>
            <a:r>
              <a:rPr lang="en-US" altLang="zh-TW" sz="2400" dirty="0"/>
              <a:t>People aged 45 years or older received long-term ASM treatment</a:t>
            </a:r>
          </a:p>
          <a:p>
            <a:r>
              <a:rPr lang="en-US" altLang="zh-TW" sz="2400" dirty="0"/>
              <a:t>Long-term ASM criteria</a:t>
            </a:r>
          </a:p>
          <a:p>
            <a:pPr marL="971502" lvl="1" indent="-514326">
              <a:buFont typeface="+mj-lt"/>
              <a:buAutoNum type="arabicPeriod"/>
            </a:pPr>
            <a:r>
              <a:rPr lang="en-US" altLang="zh-TW" dirty="0">
                <a:solidFill>
                  <a:srgbClr val="231F20"/>
                </a:solidFill>
              </a:rPr>
              <a:t>used ASMs for more than 500 days in the first 2 consecutive years</a:t>
            </a:r>
            <a:r>
              <a:rPr lang="en-US" altLang="zh-TW" dirty="0"/>
              <a:t> </a:t>
            </a:r>
          </a:p>
          <a:p>
            <a:pPr marL="971502" lvl="1" indent="-514326">
              <a:buFont typeface="+mj-lt"/>
              <a:buAutoNum type="arabicPeriod"/>
            </a:pPr>
            <a:r>
              <a:rPr lang="en-US" altLang="zh-TW" dirty="0">
                <a:solidFill>
                  <a:srgbClr val="231F20"/>
                </a:solidFill>
              </a:rPr>
              <a:t>used ASMs for 3 months or more per year after the first 2 years</a:t>
            </a:r>
          </a:p>
          <a:p>
            <a:pPr marL="971502" lvl="1" indent="-514326">
              <a:buFont typeface="+mj-lt"/>
              <a:buAutoNum type="arabicPeriod"/>
            </a:pPr>
            <a:r>
              <a:rPr lang="en-US" altLang="zh-TW" dirty="0">
                <a:solidFill>
                  <a:srgbClr val="231F20"/>
                </a:solidFill>
              </a:rPr>
              <a:t>had more than 2 years of follow-up data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3C4D04-ABE7-6597-0C6D-1787DA8C2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0" t="15873" r="20001" b="56190"/>
          <a:stretch/>
        </p:blipFill>
        <p:spPr>
          <a:xfrm>
            <a:off x="838220" y="272141"/>
            <a:ext cx="9448801" cy="24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357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5992A2-CEAC-C74E-A173-0F3E2038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853"/>
            <a:ext cx="10515600" cy="4250191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3C4D04-ABE7-6597-0C6D-1787DA8C2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0" t="15873" r="20001" b="69140"/>
          <a:stretch/>
        </p:blipFill>
        <p:spPr>
          <a:xfrm>
            <a:off x="838220" y="272141"/>
            <a:ext cx="9448801" cy="132556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46BDCED-38A2-CB64-E18E-EDEC8D54E73F}"/>
              </a:ext>
            </a:extLst>
          </p:cNvPr>
          <p:cNvSpPr txBox="1"/>
          <p:nvPr/>
        </p:nvSpPr>
        <p:spPr>
          <a:xfrm>
            <a:off x="8654154" y="6488785"/>
            <a:ext cx="3668487" cy="3796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TW" sz="1867" dirty="0">
                <a:solidFill>
                  <a:srgbClr val="231F20"/>
                </a:solidFill>
                <a:latin typeface="AdvOT02ce3bbb.I"/>
              </a:rPr>
              <a:t>Neurology® </a:t>
            </a:r>
            <a:r>
              <a:rPr lang="en-US" altLang="zh-TW" sz="1867" dirty="0">
                <a:solidFill>
                  <a:srgbClr val="231F20"/>
                </a:solidFill>
                <a:latin typeface="AdvOT2e364b11"/>
              </a:rPr>
              <a:t>2023;100:e2071-e2082.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35B8810-63C5-7995-F197-4B3BD10A7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32" t="19961" r="40804" b="33810"/>
          <a:stretch/>
        </p:blipFill>
        <p:spPr>
          <a:xfrm>
            <a:off x="172087" y="1783672"/>
            <a:ext cx="7701133" cy="507432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C0A3CFB-96B6-EEAF-1CFC-ACA126A321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79" t="44444" r="50000" b="28254"/>
          <a:stretch/>
        </p:blipFill>
        <p:spPr>
          <a:xfrm>
            <a:off x="7389635" y="2377968"/>
            <a:ext cx="4802372" cy="24730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7A733C1-D636-EC69-3CED-CA52BE2A64AF}"/>
              </a:ext>
            </a:extLst>
          </p:cNvPr>
          <p:cNvSpPr/>
          <p:nvPr/>
        </p:nvSpPr>
        <p:spPr>
          <a:xfrm>
            <a:off x="3008157" y="4986672"/>
            <a:ext cx="1957251" cy="563525"/>
          </a:xfrm>
          <a:prstGeom prst="rect">
            <a:avLst/>
          </a:prstGeom>
          <a:noFill/>
          <a:ln w="60325" cmpd="thickThin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78"/>
            <a:endParaRPr lang="zh-TW" altLang="en-US" sz="1867">
              <a:solidFill>
                <a:srgbClr val="FFFFFF"/>
              </a:solidFill>
            </a:endParaRP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98E37D3E-4876-A300-1B24-A7A31AB57155}"/>
              </a:ext>
            </a:extLst>
          </p:cNvPr>
          <p:cNvSpPr/>
          <p:nvPr/>
        </p:nvSpPr>
        <p:spPr>
          <a:xfrm>
            <a:off x="8229096" y="5550195"/>
            <a:ext cx="1903733" cy="700652"/>
          </a:xfrm>
          <a:prstGeom prst="wedgeRoundRectCallout">
            <a:avLst>
              <a:gd name="adj1" fmla="val -66793"/>
              <a:gd name="adj2" fmla="val 27596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457178"/>
            <a:r>
              <a:rPr lang="zh-TW" altLang="en-US" sz="2267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過程中換過</a:t>
            </a:r>
            <a:endParaRPr lang="en-US" altLang="zh-TW" sz="2267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457178"/>
            <a:r>
              <a:rPr lang="en-US" altLang="zh-TW" sz="2267" dirty="0">
                <a:solidFill>
                  <a:srgbClr val="000000"/>
                </a:solidFill>
                <a:latin typeface="Aptos" panose="020B0004020202020204" pitchFamily="34" charset="0"/>
                <a:ea typeface="標楷體" panose="03000509000000000000" pitchFamily="65" charset="-120"/>
              </a:rPr>
              <a:t>ASM</a:t>
            </a:r>
            <a:r>
              <a:rPr lang="zh-TW" altLang="en-US" sz="2267" dirty="0">
                <a:solidFill>
                  <a:srgbClr val="000000"/>
                </a:solidFill>
                <a:latin typeface="Aptos" panose="020B0004020202020204" pitchFamily="34" charset="0"/>
                <a:ea typeface="標楷體" panose="03000509000000000000" pitchFamily="65" charset="-120"/>
              </a:rPr>
              <a:t>種</a:t>
            </a:r>
            <a:r>
              <a:rPr lang="zh-TW" altLang="en-US" sz="2267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743225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寬螢幕</PresentationFormat>
  <Paragraphs>105</Paragraphs>
  <Slides>16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3" baseType="lpstr">
      <vt:lpstr>AdvOT02ce3bbb.I</vt:lpstr>
      <vt:lpstr>AdvOT2e364b11</vt:lpstr>
      <vt:lpstr>AdvPS_TII</vt:lpstr>
      <vt:lpstr>AdvPS_TIR</vt:lpstr>
      <vt:lpstr>Aptos</vt:lpstr>
      <vt:lpstr>BlinkMacSystemFont</vt:lpstr>
      <vt:lpstr>GuardianSansGR-Regular</vt:lpstr>
      <vt:lpstr>GuardianSans-RegularIt</vt:lpstr>
      <vt:lpstr>GuardianTextEgypGR-Regular</vt:lpstr>
      <vt:lpstr>NewCenturySchlbk-Roman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曾偉恩 醫師</vt:lpstr>
      <vt:lpstr>抗癲癇藥物的影響: 酵素誘導與非誘導型  Impact of Antiseizure Medication: Enzyme-inducing or non-inducing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曾偉恩 醫師</dc:title>
  <dc:creator>Windows 使用者</dc:creator>
  <cp:lastModifiedBy>Windows 使用者</cp:lastModifiedBy>
  <cp:revision>1</cp:revision>
  <dcterms:created xsi:type="dcterms:W3CDTF">2025-02-10T13:01:41Z</dcterms:created>
  <dcterms:modified xsi:type="dcterms:W3CDTF">2025-02-10T13:01:54Z</dcterms:modified>
</cp:coreProperties>
</file>