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4B75D-611D-4B20-8716-A566B1630EDD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02B7B-9272-4EAD-B039-675D36F55C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77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 Unicode MS" pitchFamily="34" charset="-120"/>
              <a:ea typeface="微軟正黑體" pitchFamily="34" charset="-12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fld id="{4CE369C1-BD99-404F-9081-F244A08A22AB}" type="slidenum">
              <a:rPr lang="zh-TW" altLang="en-US" sz="1200" b="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en-US" altLang="zh-TW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4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The mean PER C/D ratio were significantly different among the four groups (one-way ANOVA)</a:t>
            </a:r>
          </a:p>
          <a:p>
            <a:endParaRPr lang="en-US" altLang="zh-TW" smtClean="0"/>
          </a:p>
          <a:p>
            <a:r>
              <a:rPr lang="en-US" altLang="zh-TW" smtClean="0"/>
              <a:t>Compared with those who were not prescribed enzyme-inducing or enzyme-inhibiting ASMs (group A), the mean PER C/D ratio in</a:t>
            </a:r>
          </a:p>
          <a:p>
            <a:r>
              <a:rPr lang="en-US" altLang="zh-TW" smtClean="0"/>
              <a:t>patients co-medicated with enzyme-inducing ASMs (group B) were significantly lower (p &lt; 0.05)</a:t>
            </a:r>
          </a:p>
          <a:p>
            <a:r>
              <a:rPr lang="en-US" altLang="zh-TW" smtClean="0"/>
              <a:t>the mean PER C/ D ratio in those co-medicated with VPA, a known CYP-enzyme inhibitor (group C), were not significantly different from those in the patients who were not co-medicated with enzyme-inducing or enzyme-inhibiting ASMs (group A). </a:t>
            </a:r>
          </a:p>
          <a:p>
            <a:endParaRPr lang="en-US" altLang="zh-TW" smtClean="0"/>
          </a:p>
          <a:p>
            <a:r>
              <a:rPr lang="en-US" altLang="zh-TW" smtClean="0"/>
              <a:t>However, patients co-medicated with CBZ had the lowest PER plasma concentration, and the mean PER C/D ratio in these patients was significantly lower than that in the patients who were not prescribed enzyme-inducing or enzyme-inhibiting ASMs (control, i.e., group A)</a:t>
            </a:r>
          </a:p>
          <a:p>
            <a:endParaRPr lang="en-US" altLang="zh-TW" smtClean="0"/>
          </a:p>
          <a:p>
            <a:endParaRPr lang="en-US" altLang="zh-TW" smtClean="0"/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fld id="{A1A2E697-0AF1-413B-8A0A-3CE0D2CA385E}" type="slidenum">
              <a:rPr lang="en-US" altLang="zh-TW" sz="1200" b="0">
                <a:solidFill>
                  <a:prstClr val="black"/>
                </a:solidFill>
                <a:latin typeface="Times New Roman" pitchFamily="18" charset="0"/>
              </a:rPr>
              <a:pPr/>
              <a:t>12</a:t>
            </a:fld>
            <a:endParaRPr lang="en-US" altLang="zh-TW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93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The mean PER C/D ratio were significantly different among the four groups (one-way ANOVA)</a:t>
            </a:r>
          </a:p>
          <a:p>
            <a:endParaRPr lang="en-US" altLang="zh-TW" smtClean="0"/>
          </a:p>
          <a:p>
            <a:r>
              <a:rPr lang="en-US" altLang="zh-TW" smtClean="0"/>
              <a:t>Compared with those who were not prescribed enzyme-inducing or enzyme-inhibiting ASMs (group A), the mean PER C/D ratio in</a:t>
            </a:r>
          </a:p>
          <a:p>
            <a:r>
              <a:rPr lang="en-US" altLang="zh-TW" smtClean="0"/>
              <a:t>patients co-medicated with enzyme-inducing ASMs (group B) were significantly lower (p &lt; 0.05)</a:t>
            </a:r>
          </a:p>
          <a:p>
            <a:r>
              <a:rPr lang="en-US" altLang="zh-TW" smtClean="0"/>
              <a:t>the mean PER C/ D ratio in those co-medicated with VPA, a known CYP-enzyme inhibitor (group C), were not significantly different from those in the patients who were not co-medicated with enzyme-inducing or enzyme-inhibiting ASMs (group A). </a:t>
            </a:r>
          </a:p>
          <a:p>
            <a:endParaRPr lang="en-US" altLang="zh-TW" smtClean="0"/>
          </a:p>
          <a:p>
            <a:r>
              <a:rPr lang="en-US" altLang="zh-TW" smtClean="0"/>
              <a:t>However, patients co-medicated with CBZ had the lowest PER plasma concentration, and the mean PER C/D ratio in these patients was significantly lower than that in the patients who were not prescribed enzyme-inducing or enzyme-inhibiting ASMs (control, i.e., group A)</a:t>
            </a:r>
          </a:p>
          <a:p>
            <a:endParaRPr lang="en-US" altLang="zh-TW" smtClean="0"/>
          </a:p>
          <a:p>
            <a:endParaRPr lang="en-US" altLang="zh-TW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fld id="{233C835D-BDE8-4D33-8852-AF3B1625CE19}" type="slidenum">
              <a:rPr lang="en-US" altLang="zh-TW" sz="1200" b="0">
                <a:solidFill>
                  <a:prstClr val="black"/>
                </a:solidFill>
                <a:latin typeface="Times New Roman" pitchFamily="18" charset="0"/>
              </a:rPr>
              <a:pPr/>
              <a:t>13</a:t>
            </a:fld>
            <a:endParaRPr lang="en-US" altLang="zh-TW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51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/>
          </a:p>
          <a:p>
            <a:r>
              <a:rPr lang="en-US" altLang="zh-TW" smtClean="0"/>
              <a:t>Most of the patients (n = 68, 77.3 %) received PER TDM owing to poorly controlled seizures, including nine patients with status</a:t>
            </a:r>
          </a:p>
          <a:p>
            <a:r>
              <a:rPr lang="en-US" altLang="zh-TW" smtClean="0"/>
              <a:t>epilepticus</a:t>
            </a: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fld id="{4C311283-4B22-4BE6-A337-ABC0DC10FAEB}" type="slidenum">
              <a:rPr lang="en-US" altLang="zh-TW" sz="1200" b="0">
                <a:solidFill>
                  <a:prstClr val="black"/>
                </a:solidFill>
                <a:latin typeface="Times New Roman" pitchFamily="18" charset="0"/>
              </a:rPr>
              <a:pPr/>
              <a:t>14</a:t>
            </a:fld>
            <a:endParaRPr lang="en-US" altLang="zh-TW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67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fld id="{B1EA29F8-F15D-4ECA-8814-653468E9447D}" type="slidenum">
              <a:rPr lang="en-US" altLang="zh-TW" sz="1200" b="0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lang="en-US" altLang="zh-TW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6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1. adjunctive treatment for focal-onset seizures with or without evolution to bilateral tonic-clonic seizures and for generalized-onset</a:t>
            </a:r>
          </a:p>
          <a:p>
            <a:r>
              <a:rPr lang="en-US" altLang="zh-TW" smtClean="0"/>
              <a:t>tonic-clonic seizures in patients aged 12 years and higher</a:t>
            </a:r>
          </a:p>
          <a:p>
            <a:r>
              <a:rPr lang="en-US" altLang="zh-TW" smtClean="0"/>
              <a:t>2. PER clearance was increased significantly by CYP3A4 enzyme-inducing ASMs </a:t>
            </a: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fld id="{5B773682-55AD-435B-8FA3-E75F255DF938}" type="slidenum">
              <a:rPr lang="en-US" altLang="zh-TW" sz="1200" b="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 altLang="zh-TW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00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TDM of older generation ASMs has been widely accepted, whereas its benefits for the newer generations of ASMs, including</a:t>
            </a:r>
          </a:p>
          <a:p>
            <a:r>
              <a:rPr lang="en-US" altLang="zh-TW" smtClean="0"/>
              <a:t>PER, is controversial</a:t>
            </a: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fld id="{E1AB20BA-1BC3-4A6D-ADFA-4B3721D84F03}" type="slidenum">
              <a:rPr lang="en-US" altLang="zh-TW" sz="1200" b="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US" altLang="zh-TW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8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fld id="{9974DE8C-8BB3-406B-A274-70A382CC4C07}" type="slidenum">
              <a:rPr lang="en-US" altLang="zh-TW" sz="1200" b="0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en-US" altLang="zh-TW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00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fld id="{9D2BD85F-2086-4013-9A9E-0E35A3795E97}" type="slidenum">
              <a:rPr lang="en-US" altLang="zh-TW" sz="1200" b="0">
                <a:solidFill>
                  <a:prstClr val="black"/>
                </a:solidFill>
                <a:latin typeface="Times New Roman" pitchFamily="18" charset="0"/>
              </a:rPr>
              <a:pPr/>
              <a:t>7</a:t>
            </a:fld>
            <a:endParaRPr lang="en-US" altLang="zh-TW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1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PER concentration exhibited dose linearity</a:t>
            </a:r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fld id="{CB05AAD3-6680-4C9C-BDE8-2442AD5B9484}" type="slidenum">
              <a:rPr lang="en-US" altLang="zh-TW" sz="1200" b="0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lang="en-US" altLang="zh-TW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6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The mean PER C/D ratio were significantly different among the four groups (one-way ANOVA)</a:t>
            </a:r>
          </a:p>
          <a:p>
            <a:endParaRPr lang="en-US" altLang="zh-TW" smtClean="0"/>
          </a:p>
          <a:p>
            <a:r>
              <a:rPr lang="en-US" altLang="zh-TW" smtClean="0"/>
              <a:t>Compared with those who were not prescribed enzyme-inducing or enzyme-inhibiting ASMs (group A), the mean PER C/D ratio in</a:t>
            </a:r>
          </a:p>
          <a:p>
            <a:r>
              <a:rPr lang="en-US" altLang="zh-TW" smtClean="0"/>
              <a:t>patients co-medicated with enzyme-inducing ASMs (group B) were significantly lower (p &lt; 0.05)</a:t>
            </a:r>
          </a:p>
          <a:p>
            <a:r>
              <a:rPr lang="en-US" altLang="zh-TW" smtClean="0"/>
              <a:t>the mean PER C/ D ratio in those co-medicated with VPA, a known CYP-enzyme inhibitor (group C), were not significantly different from those in the patients who were not co-medicated with enzyme-inducing or enzyme-inhibiting ASMs (group A). </a:t>
            </a:r>
          </a:p>
          <a:p>
            <a:endParaRPr lang="en-US" altLang="zh-TW" smtClean="0"/>
          </a:p>
          <a:p>
            <a:r>
              <a:rPr lang="en-US" altLang="zh-TW" smtClean="0"/>
              <a:t>However, patients co-medicated with CBZ had the lowest PER plasma concentration, and the mean PER C/D ratio in these patients was significantly lower than that in the patients who were not prescribed enzyme-inducing or enzyme-inhibiting ASMs (control, i.e., group A)</a:t>
            </a:r>
          </a:p>
          <a:p>
            <a:endParaRPr lang="en-US" altLang="zh-TW" smtClean="0"/>
          </a:p>
          <a:p>
            <a:endParaRPr lang="en-US" altLang="zh-TW" smtClean="0"/>
          </a:p>
        </p:txBody>
      </p:sp>
      <p:sp>
        <p:nvSpPr>
          <p:cNvPr id="368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fld id="{5419C0E8-DFE7-4641-9830-693B17650D43}" type="slidenum">
              <a:rPr lang="en-US" altLang="zh-TW" sz="1200" b="0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lang="en-US" altLang="zh-TW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15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The mean PER C/D ratio were significantly different among the four groups (one-way ANOVA)</a:t>
            </a:r>
          </a:p>
          <a:p>
            <a:endParaRPr lang="en-US" altLang="zh-TW" smtClean="0"/>
          </a:p>
          <a:p>
            <a:r>
              <a:rPr lang="en-US" altLang="zh-TW" smtClean="0"/>
              <a:t>Compared with those who were not prescribed enzyme-inducing or enzyme-inhibiting ASMs (group A), the mean PER C/D ratio in</a:t>
            </a:r>
          </a:p>
          <a:p>
            <a:r>
              <a:rPr lang="en-US" altLang="zh-TW" smtClean="0"/>
              <a:t>patients co-medicated with enzyme-inducing ASMs (group B) were significantly lower (p &lt; 0.05)</a:t>
            </a:r>
          </a:p>
          <a:p>
            <a:r>
              <a:rPr lang="en-US" altLang="zh-TW" smtClean="0"/>
              <a:t>the mean PER C/ D ratio in those co-medicated with VPA, a known CYP-enzyme inhibitor (group C), were not significantly different from those in the patients who were not co-medicated with enzyme-inducing or enzyme-inhibiting ASMs (group A). </a:t>
            </a:r>
          </a:p>
          <a:p>
            <a:endParaRPr lang="en-US" altLang="zh-TW" smtClean="0"/>
          </a:p>
          <a:p>
            <a:r>
              <a:rPr lang="en-US" altLang="zh-TW" smtClean="0"/>
              <a:t>However, patients co-medicated with CBZ had the lowest PER plasma concentration, and the mean PER C/D ratio in these patients was significantly lower than that in the patients who were not prescribed enzyme-inducing or enzyme-inhibiting ASMs (control, i.e., group A)</a:t>
            </a:r>
          </a:p>
          <a:p>
            <a:endParaRPr lang="en-US" altLang="zh-TW" smtClean="0"/>
          </a:p>
          <a:p>
            <a:endParaRPr lang="en-US" altLang="zh-TW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fld id="{D4B789AF-3CC6-443D-A23F-BBEC7620D269}" type="slidenum">
              <a:rPr lang="en-US" altLang="zh-TW" sz="1200" b="0">
                <a:solidFill>
                  <a:prstClr val="black"/>
                </a:solidFill>
                <a:latin typeface="Times New Roman" pitchFamily="18" charset="0"/>
              </a:rPr>
              <a:pPr/>
              <a:t>10</a:t>
            </a:fld>
            <a:endParaRPr lang="en-US" altLang="zh-TW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64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The mean PER C/D ratio were significantly different among the four groups (one-way ANOVA)</a:t>
            </a:r>
          </a:p>
          <a:p>
            <a:endParaRPr lang="en-US" altLang="zh-TW" smtClean="0"/>
          </a:p>
          <a:p>
            <a:r>
              <a:rPr lang="en-US" altLang="zh-TW" smtClean="0"/>
              <a:t>Compared with those who were not prescribed enzyme-inducing or enzyme-inhibiting ASMs (group A), the mean PER C/D ratio in</a:t>
            </a:r>
          </a:p>
          <a:p>
            <a:r>
              <a:rPr lang="en-US" altLang="zh-TW" smtClean="0"/>
              <a:t>patients co-medicated with enzyme-inducing ASMs (group B) were significantly lower (p &lt; 0.05)</a:t>
            </a:r>
          </a:p>
          <a:p>
            <a:r>
              <a:rPr lang="en-US" altLang="zh-TW" smtClean="0"/>
              <a:t>the mean PER C/ D ratio in those co-medicated with VPA, a known CYP-enzyme inhibitor (group C), were not significantly different from those in the patients who were not co-medicated with enzyme-inducing or enzyme-inhibiting ASMs (group A). </a:t>
            </a:r>
          </a:p>
          <a:p>
            <a:endParaRPr lang="en-US" altLang="zh-TW" smtClean="0"/>
          </a:p>
          <a:p>
            <a:r>
              <a:rPr lang="en-US" altLang="zh-TW" smtClean="0"/>
              <a:t>However, patients co-medicated with CBZ had the lowest PER plasma concentration, and the mean PER C/D ratio in these patients was significantly lower than that in the patients who were not prescribed enzyme-inducing or enzyme-inhibiting ASMs (control, i.e., group A)</a:t>
            </a:r>
          </a:p>
          <a:p>
            <a:endParaRPr lang="en-US" altLang="zh-TW" smtClean="0"/>
          </a:p>
          <a:p>
            <a:endParaRPr lang="en-US" altLang="zh-TW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fld id="{EE45CF4A-7A40-418A-989F-C2DE7ABB5610}" type="slidenum">
              <a:rPr lang="en-US" altLang="zh-TW" sz="1200" b="0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lang="en-US" altLang="zh-TW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2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E0AF-6733-4609-B00D-370E34C3A5BC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D717-1742-40F5-A358-EA7A1583B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96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E0AF-6733-4609-B00D-370E34C3A5BC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D717-1742-40F5-A358-EA7A1583B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10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E0AF-6733-4609-B00D-370E34C3A5BC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D717-1742-40F5-A358-EA7A1583B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17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E0AF-6733-4609-B00D-370E34C3A5BC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D717-1742-40F5-A358-EA7A1583B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51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E0AF-6733-4609-B00D-370E34C3A5BC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D717-1742-40F5-A358-EA7A1583B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59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E0AF-6733-4609-B00D-370E34C3A5BC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D717-1742-40F5-A358-EA7A1583B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94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E0AF-6733-4609-B00D-370E34C3A5BC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D717-1742-40F5-A358-EA7A1583B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31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E0AF-6733-4609-B00D-370E34C3A5BC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D717-1742-40F5-A358-EA7A1583B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90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E0AF-6733-4609-B00D-370E34C3A5BC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D717-1742-40F5-A358-EA7A1583B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84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E0AF-6733-4609-B00D-370E34C3A5BC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D717-1742-40F5-A358-EA7A1583B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040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E0AF-6733-4609-B00D-370E34C3A5BC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9D717-1742-40F5-A358-EA7A1583B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63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E0AF-6733-4609-B00D-370E34C3A5BC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D717-1742-40F5-A358-EA7A1583B5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85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87755" y="274639"/>
            <a:ext cx="7694645" cy="1143000"/>
          </a:xfrm>
        </p:spPr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  <a:cs typeface="Times New Roman"/>
              </a:rPr>
              <a:t>林姿吟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35893" y="1600201"/>
            <a:ext cx="6446507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TW" kern="100" dirty="0">
                <a:solidFill>
                  <a:srgbClr val="FFFFCC"/>
                </a:solidFill>
                <a:cs typeface="Times New Roman"/>
              </a:rPr>
              <a:t>Therapeutic Drug Monitoring of </a:t>
            </a:r>
            <a:r>
              <a:rPr lang="en-US" altLang="zh-TW" kern="100" dirty="0" err="1">
                <a:solidFill>
                  <a:srgbClr val="FFFFCC"/>
                </a:solidFill>
                <a:cs typeface="Times New Roman"/>
              </a:rPr>
              <a:t>Perampanel</a:t>
            </a:r>
            <a:r>
              <a:rPr lang="en-US" altLang="zh-TW" kern="100" dirty="0">
                <a:solidFill>
                  <a:srgbClr val="FFFFCC"/>
                </a:solidFill>
                <a:cs typeface="Times New Roman"/>
              </a:rPr>
              <a:t>: Clinical Utility and Impact of Co-medication on Pharmacokinetic </a:t>
            </a:r>
            <a:r>
              <a:rPr lang="en-US" altLang="zh-TW" kern="100" dirty="0" smtClean="0">
                <a:solidFill>
                  <a:srgbClr val="FFFFCC"/>
                </a:solidFill>
                <a:cs typeface="Times New Roman"/>
              </a:rPr>
              <a:t>Variability</a:t>
            </a:r>
          </a:p>
          <a:p>
            <a:pPr marL="0" indent="0" algn="ctr">
              <a:buNone/>
            </a:pPr>
            <a:endParaRPr lang="en-US" altLang="zh-TW" kern="100" dirty="0">
              <a:cs typeface="Times New Roman"/>
            </a:endParaRPr>
          </a:p>
          <a:p>
            <a:pPr marL="0" indent="0" algn="ctr">
              <a:buNone/>
            </a:pPr>
            <a:r>
              <a:rPr lang="zh-TW" altLang="zh-TW" sz="3200" kern="100" dirty="0">
                <a:latin typeface="標楷體" pitchFamily="65" charset="-120"/>
                <a:ea typeface="標楷體" pitchFamily="65" charset="-120"/>
                <a:cs typeface="Times New Roman"/>
              </a:rPr>
              <a:t>林口</a:t>
            </a:r>
            <a:r>
              <a:rPr lang="zh-TW" altLang="zh-TW" sz="3200" kern="100" dirty="0">
                <a:latin typeface="標楷體" pitchFamily="65" charset="-120"/>
                <a:ea typeface="標楷體" pitchFamily="65" charset="-120"/>
                <a:cs typeface="Times New Roman"/>
              </a:rPr>
              <a:t>長庚醫院腦功能暨癲癇科 醫師</a:t>
            </a:r>
            <a:endParaRPr lang="zh-TW" altLang="zh-TW" kern="100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r>
              <a:rPr lang="zh-TW" altLang="zh-TW" sz="3200" dirty="0">
                <a:latin typeface="標楷體" pitchFamily="65" charset="-120"/>
                <a:ea typeface="標楷體" pitchFamily="65" charset="-120"/>
                <a:cs typeface="Times New Roman"/>
              </a:rPr>
              <a:t>樂誠診所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  <a:cs typeface="Times New Roman"/>
              </a:rPr>
              <a:t>醫師</a:t>
            </a:r>
            <a:endParaRPr lang="en-US" altLang="zh-TW" sz="3200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林秀娜 教授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4761"/>
          <a:stretch/>
        </p:blipFill>
        <p:spPr bwMode="auto">
          <a:xfrm>
            <a:off x="1103475" y="644692"/>
            <a:ext cx="3360375" cy="58555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8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26349" y="5084764"/>
            <a:ext cx="871643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12700" defTabSz="121917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1" y="0"/>
            <a:ext cx="12170833" cy="13954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TW" sz="53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Result-2</a:t>
            </a: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PER </a:t>
            </a: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concentration, C/D ratio </a:t>
            </a:r>
            <a:r>
              <a:rPr lang="en-US" altLang="zh-TW" sz="3733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v.s</a:t>
            </a: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.  </a:t>
            </a:r>
            <a:b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</a:b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                      concomitant </a:t>
            </a: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ASM</a:t>
            </a:r>
            <a:endParaRPr lang="en-US" altLang="zh-TW" sz="5333" b="1" dirty="0">
              <a:solidFill>
                <a:schemeClr val="tx1">
                  <a:lumMod val="50000"/>
                  <a:lumOff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681386" y="1747839"/>
            <a:ext cx="470323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The mean PER C/D ratio were significantly different among the four groups</a:t>
            </a:r>
          </a:p>
        </p:txBody>
      </p:sp>
      <p:pic>
        <p:nvPicPr>
          <p:cNvPr id="22533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7" y="1395416"/>
            <a:ext cx="6720416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7759717" y="4157665"/>
            <a:ext cx="470323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The mean PER C/D ratio were no significantly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different among the six groups </a:t>
            </a:r>
            <a:endParaRPr kumimoji="1" lang="zh-TW" altLang="en-US" sz="32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2535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17" y="3973633"/>
            <a:ext cx="6288616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256378" y="1870195"/>
            <a:ext cx="278341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C00000"/>
                </a:solidFill>
              </a:rPr>
              <a:t>P&lt;0.05</a:t>
            </a:r>
            <a:endParaRPr kumimoji="1" lang="zh-TW" alt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063765" y="3609975"/>
            <a:ext cx="670983" cy="21590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5867" b="1" dirty="0">
              <a:solidFill>
                <a:srgbClr val="FFFFFF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3481938" y="3617915"/>
            <a:ext cx="673100" cy="21590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5867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26349" y="5084764"/>
            <a:ext cx="871643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12700" defTabSz="121917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1" y="420808"/>
            <a:ext cx="12170833" cy="7191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TW" sz="42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Result-2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PER 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concentration, C/D ratio </a:t>
            </a:r>
            <a:r>
              <a:rPr lang="en-US" altLang="zh-TW" sz="2667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v.s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.  concomitant 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ASM</a:t>
            </a:r>
            <a:endParaRPr lang="en-US" altLang="zh-TW" sz="4267" b="1" dirty="0">
              <a:solidFill>
                <a:schemeClr val="tx1">
                  <a:lumMod val="50000"/>
                  <a:lumOff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681386" y="1747839"/>
            <a:ext cx="470323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The mean PER C/D ratio were significantly different among the four groups</a:t>
            </a:r>
          </a:p>
        </p:txBody>
      </p:sp>
      <p:pic>
        <p:nvPicPr>
          <p:cNvPr id="23557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7" y="1395416"/>
            <a:ext cx="6720416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7759717" y="4157665"/>
            <a:ext cx="470323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The mean PER C/D ratio were no significantly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different among the six groups </a:t>
            </a:r>
            <a:endParaRPr kumimoji="1" lang="zh-TW" altLang="en-US" sz="32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3559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17" y="3973633"/>
            <a:ext cx="6288616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256378" y="1870195"/>
            <a:ext cx="278341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C00000"/>
                </a:solidFill>
              </a:rPr>
              <a:t>P=0.0639</a:t>
            </a:r>
            <a:endParaRPr kumimoji="1" lang="zh-TW" alt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063765" y="3609975"/>
            <a:ext cx="670983" cy="21590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5867" b="1" dirty="0">
              <a:solidFill>
                <a:srgbClr val="FFFFFF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4908567" y="3633791"/>
            <a:ext cx="670983" cy="21590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5867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26349" y="5084764"/>
            <a:ext cx="871643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12700" defTabSz="121917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1" y="420808"/>
            <a:ext cx="12170833" cy="7191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TW" sz="42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Result-2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PER 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concentration, C/D ratio </a:t>
            </a:r>
            <a:r>
              <a:rPr lang="en-US" altLang="zh-TW" sz="2667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v.s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.  concomitant 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ASM</a:t>
            </a:r>
            <a:endParaRPr lang="en-US" altLang="zh-TW" sz="4267" b="1" dirty="0">
              <a:solidFill>
                <a:schemeClr val="tx1">
                  <a:lumMod val="50000"/>
                  <a:lumOff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632172" y="1395417"/>
            <a:ext cx="470323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The mean PER C/D ratio were significantly different among the four groups</a:t>
            </a:r>
          </a:p>
        </p:txBody>
      </p:sp>
      <p:pic>
        <p:nvPicPr>
          <p:cNvPr id="24581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7" y="1395416"/>
            <a:ext cx="6720416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7628393" y="3539775"/>
            <a:ext cx="470323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The mean PER C/D ratio were no significantly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different among the six groups </a:t>
            </a:r>
            <a:endParaRPr kumimoji="1" lang="zh-TW" altLang="en-US" sz="32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4583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17" y="3973633"/>
            <a:ext cx="6288616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7759734" y="6097709"/>
            <a:ext cx="278341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C00000"/>
                </a:solidFill>
              </a:rPr>
              <a:t>P=0.052</a:t>
            </a:r>
            <a:endParaRPr kumimoji="1" lang="zh-TW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26349" y="5084764"/>
            <a:ext cx="871643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12700" defTabSz="121917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1" y="420808"/>
            <a:ext cx="12170833" cy="7191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TW" sz="42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Result-2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PER 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concentration, C/D ratio </a:t>
            </a:r>
            <a:r>
              <a:rPr lang="en-US" altLang="zh-TW" sz="2667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v.s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.</a:t>
            </a:r>
            <a:r>
              <a:rPr lang="zh-TW" altLang="en-US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concomitant 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ASM</a:t>
            </a:r>
            <a:endParaRPr lang="en-US" altLang="zh-TW" sz="4267" b="1" dirty="0">
              <a:solidFill>
                <a:schemeClr val="tx1">
                  <a:lumMod val="50000"/>
                  <a:lumOff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681386" y="1747839"/>
            <a:ext cx="470323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The mean PER C/D ratio were significantly different among the four groups</a:t>
            </a:r>
          </a:p>
        </p:txBody>
      </p:sp>
      <p:pic>
        <p:nvPicPr>
          <p:cNvPr id="2560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7" y="1395416"/>
            <a:ext cx="6720416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7759717" y="4157665"/>
            <a:ext cx="470323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The mean PER C/D ratio were no significantly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different among the six groups </a:t>
            </a:r>
            <a:endParaRPr kumimoji="1" lang="zh-TW" altLang="en-US" sz="32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5607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17" y="3973633"/>
            <a:ext cx="6288616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008718" y="4259383"/>
            <a:ext cx="278553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C00000"/>
                </a:solidFill>
              </a:rPr>
              <a:t>P&lt;0.05</a:t>
            </a:r>
            <a:endParaRPr kumimoji="1" lang="zh-TW" alt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1919838" y="6473825"/>
            <a:ext cx="670983" cy="217488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5867" b="1" dirty="0">
              <a:solidFill>
                <a:srgbClr val="FFFFFF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806700" y="6473825"/>
            <a:ext cx="670984" cy="217488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sz="5867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26349" y="5084764"/>
            <a:ext cx="871643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12700" defTabSz="121917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1" y="420808"/>
            <a:ext cx="12170833" cy="7191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TW" sz="42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Result-3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 PER 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concentration, C/D ratio </a:t>
            </a:r>
            <a:r>
              <a:rPr lang="en-US" altLang="zh-TW" sz="2667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v.s</a:t>
            </a:r>
            <a:r>
              <a:rPr lang="en-US" altLang="zh-TW" sz="2667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.  Indications of TDM</a:t>
            </a:r>
            <a:endParaRPr lang="en-US" altLang="zh-TW" sz="4267" b="1" dirty="0">
              <a:solidFill>
                <a:schemeClr val="tx1">
                  <a:lumMod val="50000"/>
                  <a:lumOff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681386" y="1296274"/>
            <a:ext cx="470323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Most of the </a:t>
            </a:r>
            <a:r>
              <a:rPr kumimoji="1" lang="en-US" altLang="zh-TW" sz="3200" b="1" dirty="0" err="1">
                <a:solidFill>
                  <a:srgbClr val="000000">
                    <a:lumMod val="50000"/>
                    <a:lumOff val="50000"/>
                  </a:srgbClr>
                </a:solidFill>
              </a:rPr>
              <a:t>p’ts</a:t>
            </a: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 received PER TDM owing to </a:t>
            </a:r>
            <a:r>
              <a:rPr kumimoji="1" lang="en-US" altLang="zh-TW" sz="3200" b="1" dirty="0">
                <a:solidFill>
                  <a:srgbClr val="358BBF"/>
                </a:solidFill>
              </a:rPr>
              <a:t>poorly controlled seizures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681386" y="3377887"/>
            <a:ext cx="470323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Trend toward a higher C/D ratio in those suspected of having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358BBF"/>
                </a:solidFill>
              </a:rPr>
              <a:t>PER toxicity owing to AE </a:t>
            </a: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than in those with poorly controlled seizures </a:t>
            </a:r>
            <a:endParaRPr kumimoji="1" lang="zh-TW" altLang="en-US" sz="32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663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268416"/>
            <a:ext cx="690033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295400" y="1993901"/>
            <a:ext cx="6189133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733" b="1" dirty="0">
                <a:solidFill>
                  <a:srgbClr val="C00000"/>
                </a:solidFill>
              </a:rPr>
              <a:t>67%.        + 10.2% =  77.2%</a:t>
            </a:r>
            <a:endParaRPr kumimoji="1" lang="zh-TW" altLang="en-US" sz="3733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259693" y="3238500"/>
            <a:ext cx="871643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12700" defTabSz="121917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1" y="549275"/>
            <a:ext cx="12170833" cy="71913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zh-TW" sz="53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Conclusion</a:t>
            </a:r>
            <a:endParaRPr lang="en-US" altLang="zh-TW" sz="5333" b="1" dirty="0">
              <a:solidFill>
                <a:schemeClr val="tx1">
                  <a:lumMod val="50000"/>
                  <a:lumOff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00151" y="1484314"/>
            <a:ext cx="10608733" cy="5032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lvl="1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733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Linear regression relationship between </a:t>
            </a:r>
            <a:r>
              <a:rPr kumimoji="1" lang="en-US" altLang="zh-TW" sz="3733" b="1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PER concentration</a:t>
            </a:r>
            <a:r>
              <a:rPr kumimoji="1" lang="en-US" altLang="zh-TW" sz="3733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 and </a:t>
            </a:r>
            <a:r>
              <a:rPr kumimoji="1" lang="en-US" altLang="zh-TW" sz="3733" b="1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PER dosage</a:t>
            </a:r>
          </a:p>
          <a:p>
            <a:pPr marL="609585" lvl="1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733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PER plasma concentration is highly susceptible to interactions </a:t>
            </a:r>
            <a:r>
              <a:rPr kumimoji="1" lang="en-US" altLang="zh-TW" sz="3733" b="1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with enzyme-inducing ASMs</a:t>
            </a:r>
          </a:p>
          <a:p>
            <a:pPr marL="609585" lvl="1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733" b="1" kern="0" dirty="0">
                <a:solidFill>
                  <a:srgbClr val="358BBF"/>
                </a:solidFill>
                <a:ea typeface="微軟正黑體" panose="020B0604030504040204" pitchFamily="34" charset="-120"/>
              </a:rPr>
              <a:t>TDM with clear indication could be helpful </a:t>
            </a:r>
            <a:r>
              <a:rPr kumimoji="1" lang="en-US" altLang="zh-TW" sz="3733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in determining the influence of co-medication with ASMs on PER concentrations.</a:t>
            </a:r>
          </a:p>
          <a:p>
            <a:pPr marL="609585" lvl="1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kumimoji="1" lang="en-US" altLang="zh-TW" sz="3733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45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-14817" y="2193291"/>
            <a:ext cx="8521885" cy="748988"/>
          </a:xfrm>
          <a:prstGeom prst="rect">
            <a:avLst/>
          </a:prstGeom>
          <a:solidFill>
            <a:srgbClr val="358B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267">
                <a:solidFill>
                  <a:srgbClr val="FFFFFF"/>
                </a:solidFill>
                <a:latin typeface="Arial Unicode MS" pitchFamily="34" charset="-120"/>
                <a:ea typeface="微軟正黑體" pitchFamily="34" charset="-120"/>
              </a:rPr>
              <a:t>2024</a:t>
            </a:r>
            <a:r>
              <a:rPr lang="zh-TW" altLang="en-US" sz="4267">
                <a:solidFill>
                  <a:srgbClr val="FFFFFF"/>
                </a:solidFill>
                <a:latin typeface="Arial Unicode MS" pitchFamily="34" charset="-120"/>
                <a:ea typeface="微軟正黑體" pitchFamily="34" charset="-120"/>
              </a:rPr>
              <a:t>全國兒童神經精神科學勵翔獎</a:t>
            </a:r>
            <a:endParaRPr lang="en-US" altLang="zh-TW" sz="3200">
              <a:solidFill>
                <a:srgbClr val="FFFFFF"/>
              </a:solidFill>
              <a:latin typeface="Arial Unicode MS" pitchFamily="34" charset="-120"/>
              <a:ea typeface="微軟正黑體" pitchFamily="34" charset="-120"/>
            </a:endParaRPr>
          </a:p>
        </p:txBody>
      </p:sp>
      <p:sp>
        <p:nvSpPr>
          <p:cNvPr id="14339" name="文字方塊 4"/>
          <p:cNvSpPr txBox="1">
            <a:spLocks noChangeArrowheads="1"/>
          </p:cNvSpPr>
          <p:nvPr/>
        </p:nvSpPr>
        <p:spPr bwMode="auto">
          <a:xfrm>
            <a:off x="448733" y="2695830"/>
            <a:ext cx="7086600" cy="345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zh-TW" sz="4800">
              <a:solidFill>
                <a:srgbClr val="7030A0"/>
              </a:solidFill>
              <a:latin typeface="Arial Unicode MS" pitchFamily="34" charset="-120"/>
              <a:ea typeface="微軟正黑體" pitchFamily="34" charset="-120"/>
            </a:endParaRP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zh-TW" sz="4267">
              <a:solidFill>
                <a:srgbClr val="7030A0"/>
              </a:solidFill>
              <a:latin typeface="Arial Unicode MS" pitchFamily="34" charset="-120"/>
              <a:ea typeface="微軟正黑體" pitchFamily="34" charset="-12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>
                <a:solidFill>
                  <a:srgbClr val="7030A0"/>
                </a:solidFill>
                <a:latin typeface="Arial Unicode MS" pitchFamily="34" charset="-120"/>
                <a:ea typeface="微軟正黑體" pitchFamily="34" charset="-120"/>
              </a:rPr>
              <a:t>林口長庚 腦功能暨癲癇科</a:t>
            </a:r>
            <a:endParaRPr lang="en-US" altLang="zh-TW" sz="3200">
              <a:solidFill>
                <a:srgbClr val="7030A0"/>
              </a:solidFill>
              <a:latin typeface="Arial Unicode MS" pitchFamily="34" charset="-120"/>
              <a:ea typeface="微軟正黑體" pitchFamily="34" charset="-12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>
                <a:solidFill>
                  <a:srgbClr val="7030A0"/>
                </a:solidFill>
                <a:latin typeface="Arial Unicode MS" pitchFamily="34" charset="-120"/>
                <a:ea typeface="微軟正黑體" pitchFamily="34" charset="-120"/>
              </a:rPr>
              <a:t>樂誠診所</a:t>
            </a:r>
            <a:endParaRPr lang="en-US" altLang="zh-TW" sz="3200">
              <a:solidFill>
                <a:srgbClr val="7030A0"/>
              </a:solidFill>
              <a:latin typeface="Arial Unicode MS" pitchFamily="34" charset="-120"/>
              <a:ea typeface="微軟正黑體" pitchFamily="34" charset="-12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>
                <a:solidFill>
                  <a:srgbClr val="7030A0"/>
                </a:solidFill>
                <a:latin typeface="Arial Unicode MS" pitchFamily="34" charset="-120"/>
                <a:ea typeface="微軟正黑體" pitchFamily="34" charset="-120"/>
              </a:rPr>
              <a:t>林姿吟</a:t>
            </a:r>
            <a:r>
              <a:rPr lang="en-US" altLang="zh-TW" sz="3200">
                <a:solidFill>
                  <a:srgbClr val="7030A0"/>
                </a:solidFill>
                <a:latin typeface="Arial Unicode MS" pitchFamily="34" charset="-120"/>
                <a:ea typeface="微軟正黑體" pitchFamily="34" charset="-120"/>
              </a:rPr>
              <a:t> </a:t>
            </a:r>
            <a:r>
              <a:rPr lang="zh-TW" altLang="en-US" sz="3200">
                <a:solidFill>
                  <a:srgbClr val="7030A0"/>
                </a:solidFill>
                <a:latin typeface="Arial Unicode MS" pitchFamily="34" charset="-120"/>
                <a:ea typeface="微軟正黑體" pitchFamily="34" charset="-120"/>
              </a:rPr>
              <a:t>醫師</a:t>
            </a:r>
            <a:endParaRPr lang="en-US" altLang="zh-TW" sz="3200">
              <a:solidFill>
                <a:srgbClr val="7030A0"/>
              </a:solidFill>
              <a:latin typeface="Arial Unicode MS" pitchFamily="34" charset="-120"/>
              <a:ea typeface="微軟正黑體" pitchFamily="34" charset="-12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>
                <a:solidFill>
                  <a:srgbClr val="7030A0"/>
                </a:solidFill>
                <a:latin typeface="Arial Unicode MS" pitchFamily="34" charset="-120"/>
                <a:ea typeface="微軟正黑體" pitchFamily="34" charset="-120"/>
              </a:rPr>
              <a:t>19</a:t>
            </a:r>
            <a:r>
              <a:rPr lang="en-US" altLang="zh-TW" sz="3200" baseline="30000">
                <a:solidFill>
                  <a:srgbClr val="7030A0"/>
                </a:solidFill>
                <a:latin typeface="Arial Unicode MS" pitchFamily="34" charset="-120"/>
                <a:ea typeface="微軟正黑體" pitchFamily="34" charset="-120"/>
              </a:rPr>
              <a:t>th</a:t>
            </a:r>
            <a:r>
              <a:rPr lang="en-US" altLang="zh-TW" sz="3200">
                <a:solidFill>
                  <a:srgbClr val="7030A0"/>
                </a:solidFill>
                <a:latin typeface="Arial Unicode MS" pitchFamily="34" charset="-120"/>
                <a:ea typeface="微軟正黑體" pitchFamily="34" charset="-120"/>
              </a:rPr>
              <a:t>,Oct.,</a:t>
            </a:r>
            <a:r>
              <a:rPr lang="zh-TW" altLang="en-US" sz="3200">
                <a:solidFill>
                  <a:srgbClr val="7030A0"/>
                </a:solidFill>
                <a:latin typeface="Arial Unicode MS" pitchFamily="34" charset="-120"/>
                <a:ea typeface="微軟正黑體" pitchFamily="34" charset="-120"/>
              </a:rPr>
              <a:t> </a:t>
            </a:r>
            <a:r>
              <a:rPr lang="en-US" altLang="zh-TW" sz="3200">
                <a:solidFill>
                  <a:srgbClr val="7030A0"/>
                </a:solidFill>
                <a:latin typeface="Arial Unicode MS" pitchFamily="34" charset="-120"/>
                <a:ea typeface="微軟正黑體" pitchFamily="34" charset="-120"/>
              </a:rPr>
              <a:t>2024</a:t>
            </a:r>
          </a:p>
        </p:txBody>
      </p:sp>
      <p:grpSp>
        <p:nvGrpSpPr>
          <p:cNvPr id="14340" name="群組 5"/>
          <p:cNvGrpSpPr>
            <a:grpSpLocks/>
          </p:cNvGrpSpPr>
          <p:nvPr/>
        </p:nvGrpSpPr>
        <p:grpSpPr bwMode="auto">
          <a:xfrm>
            <a:off x="8246533" y="692160"/>
            <a:ext cx="4140200" cy="5548313"/>
            <a:chOff x="6161601" y="1145799"/>
            <a:chExt cx="2638448" cy="5050575"/>
          </a:xfrm>
        </p:grpSpPr>
        <p:pic>
          <p:nvPicPr>
            <p:cNvPr id="1434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146" y="1145360"/>
              <a:ext cx="2641516" cy="504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>
              <a:extLst/>
            </p:cNvPr>
            <p:cNvSpPr/>
            <p:nvPr/>
          </p:nvSpPr>
          <p:spPr>
            <a:xfrm>
              <a:off x="6247931" y="1236840"/>
              <a:ext cx="2379459" cy="4786124"/>
            </a:xfrm>
            <a:prstGeom prst="rect">
              <a:avLst/>
            </a:prstGeom>
            <a:solidFill>
              <a:schemeClr val="bg1">
                <a:lumMod val="95000"/>
                <a:lumOff val="5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>
                <a:defRPr/>
              </a:pPr>
              <a:endParaRPr lang="zh-TW" altLang="en-US" sz="2400">
                <a:solidFill>
                  <a:srgbClr val="FFFFFF"/>
                </a:solidFill>
              </a:endParaRPr>
            </a:p>
          </p:txBody>
        </p:sp>
      </p:grpSp>
      <p:cxnSp>
        <p:nvCxnSpPr>
          <p:cNvPr id="17" name="直線接點 16">
            <a:extLst/>
          </p:cNvPr>
          <p:cNvCxnSpPr/>
          <p:nvPr/>
        </p:nvCxnSpPr>
        <p:spPr>
          <a:xfrm flipV="1">
            <a:off x="383142" y="5949949"/>
            <a:ext cx="7859183" cy="33339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文字方塊 3"/>
          <p:cNvSpPr txBox="1">
            <a:spLocks noChangeArrowheads="1"/>
          </p:cNvSpPr>
          <p:nvPr/>
        </p:nvSpPr>
        <p:spPr bwMode="auto">
          <a:xfrm>
            <a:off x="97410" y="657533"/>
            <a:ext cx="86244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1pPr>
            <a:lvl2pPr marL="742950" indent="-28575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2pPr>
            <a:lvl3pPr marL="11430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3pPr>
            <a:lvl4pPr marL="16002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4pPr>
            <a:lvl5pPr marL="2057400" indent="-228600"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hlink"/>
                </a:solidFill>
                <a:latin typeface="Garamond" pitchFamily="18" charset="0"/>
                <a:ea typeface="新細明體" pitchFamily="18" charset="-12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>
                <a:solidFill>
                  <a:srgbClr val="0087BD"/>
                </a:solidFill>
                <a:latin typeface="Arial Unicode MS" pitchFamily="34" charset="-120"/>
                <a:ea typeface="微軟正黑體" pitchFamily="34" charset="-120"/>
              </a:rPr>
              <a:t>Therapeutic drug monitoring of perampanel: </a:t>
            </a:r>
            <a:br>
              <a:rPr lang="en-US" altLang="zh-TW" sz="3200">
                <a:solidFill>
                  <a:srgbClr val="0087BD"/>
                </a:solidFill>
                <a:latin typeface="Arial Unicode MS" pitchFamily="34" charset="-120"/>
                <a:ea typeface="微軟正黑體" pitchFamily="34" charset="-120"/>
              </a:rPr>
            </a:br>
            <a:r>
              <a:rPr lang="en-US" altLang="zh-TW" sz="3200">
                <a:solidFill>
                  <a:srgbClr val="0087BD"/>
                </a:solidFill>
                <a:latin typeface="Arial Unicode MS" pitchFamily="34" charset="-120"/>
                <a:ea typeface="微軟正黑體" pitchFamily="34" charset="-120"/>
              </a:rPr>
              <a:t>Clinical utility and</a:t>
            </a:r>
            <a:r>
              <a:rPr lang="zh-TW" altLang="en-US" sz="3200">
                <a:solidFill>
                  <a:srgbClr val="0087BD"/>
                </a:solidFill>
                <a:latin typeface="Arial Unicode MS" pitchFamily="34" charset="-120"/>
                <a:ea typeface="微軟正黑體" pitchFamily="34" charset="-120"/>
              </a:rPr>
              <a:t> </a:t>
            </a:r>
            <a:r>
              <a:rPr lang="en-US" altLang="zh-TW" sz="3200">
                <a:solidFill>
                  <a:srgbClr val="0087BD"/>
                </a:solidFill>
                <a:latin typeface="Arial Unicode MS" pitchFamily="34" charset="-120"/>
                <a:ea typeface="微軟正黑體" pitchFamily="34" charset="-120"/>
              </a:rPr>
              <a:t> impact of co-medication </a:t>
            </a:r>
            <a:br>
              <a:rPr lang="en-US" altLang="zh-TW" sz="3200">
                <a:solidFill>
                  <a:srgbClr val="0087BD"/>
                </a:solidFill>
                <a:latin typeface="Arial Unicode MS" pitchFamily="34" charset="-120"/>
                <a:ea typeface="微軟正黑體" pitchFamily="34" charset="-120"/>
              </a:rPr>
            </a:br>
            <a:r>
              <a:rPr lang="en-US" altLang="zh-TW" sz="3200">
                <a:solidFill>
                  <a:srgbClr val="0087BD"/>
                </a:solidFill>
                <a:latin typeface="Arial Unicode MS" pitchFamily="34" charset="-120"/>
                <a:ea typeface="微軟正黑體" pitchFamily="34" charset="-120"/>
              </a:rPr>
              <a:t>on pharmacokinetic variability</a:t>
            </a:r>
          </a:p>
        </p:txBody>
      </p:sp>
    </p:spTree>
    <p:extLst>
      <p:ext uri="{BB962C8B-B14F-4D97-AF65-F5344CB8AC3E}">
        <p14:creationId xmlns:p14="http://schemas.microsoft.com/office/powerpoint/2010/main" val="17829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259693" y="3238500"/>
            <a:ext cx="871643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12700" defTabSz="121917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1" y="549275"/>
            <a:ext cx="12170833" cy="71913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zh-TW" sz="53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Background-1</a:t>
            </a:r>
            <a:endParaRPr lang="en-US" altLang="zh-TW" sz="5333" b="1" dirty="0">
              <a:solidFill>
                <a:schemeClr val="tx1">
                  <a:lumMod val="50000"/>
                  <a:lumOff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00151" y="1484433"/>
            <a:ext cx="10608733" cy="37688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lvl="1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733" b="1" kern="0" dirty="0" err="1">
                <a:solidFill>
                  <a:srgbClr val="358BBF"/>
                </a:solidFill>
                <a:ea typeface="微軟正黑體" panose="020B0604030504040204" pitchFamily="34" charset="-120"/>
              </a:rPr>
              <a:t>Perampanel</a:t>
            </a:r>
            <a:r>
              <a:rPr kumimoji="1" lang="en-US" altLang="zh-TW" sz="3733" b="1" kern="0" dirty="0">
                <a:solidFill>
                  <a:srgbClr val="358BBF"/>
                </a:solidFill>
                <a:ea typeface="微軟正黑體" panose="020B0604030504040204" pitchFamily="34" charset="-120"/>
              </a:rPr>
              <a:t> (PER) </a:t>
            </a:r>
            <a:r>
              <a:rPr kumimoji="1" lang="en-US" altLang="zh-TW" sz="3733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is a newly developed ASM, acting as a </a:t>
            </a:r>
            <a:r>
              <a:rPr kumimoji="1" lang="en-US" altLang="zh-TW" sz="3733" b="1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non-competitive AMPA receptor</a:t>
            </a:r>
            <a:r>
              <a:rPr kumimoji="1" lang="en-US" altLang="zh-TW" sz="3733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 on postsynaptic neurons.</a:t>
            </a:r>
          </a:p>
          <a:p>
            <a:pPr marL="609585" lvl="1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733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Primarily metabolized through </a:t>
            </a:r>
            <a:r>
              <a:rPr kumimoji="1" lang="en-US" altLang="zh-TW" sz="3733" b="1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cytochrome P450 CYP3A4/5 </a:t>
            </a:r>
            <a:r>
              <a:rPr kumimoji="1" lang="en-US" altLang="zh-TW" sz="3733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hepatic oxidation. </a:t>
            </a:r>
          </a:p>
          <a:p>
            <a:pPr marL="609585" lvl="1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733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Influenced by sex; unaffected by age and race. </a:t>
            </a:r>
          </a:p>
        </p:txBody>
      </p:sp>
    </p:spTree>
    <p:extLst>
      <p:ext uri="{BB962C8B-B14F-4D97-AF65-F5344CB8AC3E}">
        <p14:creationId xmlns:p14="http://schemas.microsoft.com/office/powerpoint/2010/main" val="5859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259693" y="3238500"/>
            <a:ext cx="871643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12700" defTabSz="121917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1" y="549275"/>
            <a:ext cx="12170833" cy="71913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zh-TW" sz="53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Background-2</a:t>
            </a:r>
            <a:endParaRPr lang="en-US" altLang="zh-TW" sz="5333" b="1" dirty="0">
              <a:solidFill>
                <a:schemeClr val="tx1">
                  <a:lumMod val="50000"/>
                  <a:lumOff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00151" y="1484432"/>
            <a:ext cx="10608733" cy="42284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lvl="1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733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Correlation between PER plasma concentration, reduction in seizure frequency, and AE? </a:t>
            </a:r>
            <a:r>
              <a:rPr kumimoji="1" lang="en-US" altLang="zh-TW" sz="3733" b="1" dirty="0">
                <a:solidFill>
                  <a:srgbClr val="009999"/>
                </a:solidFill>
                <a:latin typeface="Garamond" charset="0"/>
                <a:sym typeface="Wingdings" charset="2"/>
              </a:rPr>
              <a:t></a:t>
            </a:r>
            <a:r>
              <a:rPr kumimoji="1" lang="en-US" altLang="zh-TW" sz="3733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 phase III study </a:t>
            </a:r>
            <a:r>
              <a:rPr kumimoji="1" lang="zh-TW" altLang="en-US" sz="3733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❓</a:t>
            </a:r>
            <a:r>
              <a:rPr kumimoji="1" lang="en-US" altLang="zh-TW" sz="3733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post-marketing study</a:t>
            </a:r>
          </a:p>
          <a:p>
            <a:pPr marL="609585" lvl="1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733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Aim: to determine the utilization of </a:t>
            </a:r>
            <a:r>
              <a:rPr kumimoji="1" lang="zh-TW" altLang="en-US" sz="3733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 </a:t>
            </a:r>
            <a:r>
              <a:rPr kumimoji="1" lang="en-US" altLang="zh-TW" sz="3733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TDM for PER in a real-world clinical setting and investigate the influence of concomitant use of ASMs on the plasma concentration profile of PER.</a:t>
            </a:r>
            <a:endParaRPr kumimoji="1" lang="en-US" altLang="zh-TW" sz="3733" b="1" kern="0" dirty="0">
              <a:solidFill>
                <a:srgbClr val="000000">
                  <a:lumMod val="75000"/>
                  <a:lumOff val="25000"/>
                </a:srgbClr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0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259693" y="3238500"/>
            <a:ext cx="871643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12700" defTabSz="121917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1" y="549275"/>
            <a:ext cx="12170833" cy="71913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zh-TW" sz="53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Method-1</a:t>
            </a:r>
            <a:endParaRPr lang="en-US" altLang="zh-TW" sz="5333" b="1" dirty="0">
              <a:solidFill>
                <a:schemeClr val="tx1">
                  <a:lumMod val="50000"/>
                  <a:lumOff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3392" y="1268416"/>
            <a:ext cx="11352715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1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200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All PER plasma level measurement requests from </a:t>
            </a:r>
            <a:r>
              <a:rPr kumimoji="1" lang="en-US" altLang="zh-TW" sz="3200" b="1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Electronic medical records and Chang Gung Research Database </a:t>
            </a:r>
            <a:r>
              <a:rPr kumimoji="1" lang="en-US" altLang="zh-TW" sz="3200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of CGMH</a:t>
            </a:r>
          </a:p>
          <a:p>
            <a:pPr marL="1219170" lvl="2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2400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Medication prescribed and dose, epilepsy syndrome and seizure types, age at onset of epilepsy, body weight, monthly seizure frequency before and after TDM, AEs, co-medications, and laboratory test</a:t>
            </a:r>
          </a:p>
          <a:p>
            <a:pPr marL="609585" lvl="1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200" b="1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Exclusion:</a:t>
            </a:r>
            <a:r>
              <a:rPr kumimoji="1" lang="en-US" altLang="zh-TW" sz="3200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 renal impairment, hepatic dysfunction or pregnancy</a:t>
            </a:r>
          </a:p>
          <a:p>
            <a:pPr marL="609585" lvl="1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200" b="1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Main outcomes: </a:t>
            </a:r>
            <a:r>
              <a:rPr kumimoji="1" lang="en-US" altLang="zh-TW" sz="3200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PER plasma concentration, ratio of concentration to the weight-adjusted dose (C/D)</a:t>
            </a:r>
          </a:p>
        </p:txBody>
      </p:sp>
    </p:spTree>
    <p:extLst>
      <p:ext uri="{BB962C8B-B14F-4D97-AF65-F5344CB8AC3E}">
        <p14:creationId xmlns:p14="http://schemas.microsoft.com/office/powerpoint/2010/main" val="42580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259693" y="3238500"/>
            <a:ext cx="871643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12700" defTabSz="121917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1" y="549275"/>
            <a:ext cx="12170833" cy="71913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zh-TW" sz="53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Method-2</a:t>
            </a:r>
            <a:endParaRPr lang="en-US" altLang="zh-TW" sz="5333" b="1" dirty="0">
              <a:solidFill>
                <a:schemeClr val="tx1">
                  <a:lumMod val="50000"/>
                  <a:lumOff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00151" y="1484317"/>
            <a:ext cx="10608733" cy="51152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lvl="1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200" b="1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Subgroups </a:t>
            </a:r>
            <a:r>
              <a:rPr kumimoji="1" lang="en-US" altLang="zh-TW" sz="3200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according to </a:t>
            </a:r>
            <a:r>
              <a:rPr kumimoji="1" lang="en-US" altLang="zh-TW" sz="3200" b="1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indications </a:t>
            </a:r>
            <a:r>
              <a:rPr kumimoji="1" lang="en-US" altLang="zh-TW" sz="3200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for requesting PER TDM</a:t>
            </a:r>
          </a:p>
          <a:p>
            <a:pPr marL="1219170" lvl="2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200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Understanding baseline or dose optimization</a:t>
            </a:r>
          </a:p>
          <a:p>
            <a:pPr marL="1219170" lvl="2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200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Uncontrolled seizures despite an apparently adequate dose</a:t>
            </a:r>
          </a:p>
          <a:p>
            <a:pPr marL="1219170" lvl="2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200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Suspected toxicity</a:t>
            </a:r>
          </a:p>
          <a:p>
            <a:pPr marL="1219170" lvl="2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200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Drug-drug interactions</a:t>
            </a:r>
          </a:p>
          <a:p>
            <a:pPr marL="1219170" lvl="2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200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Status epilepticus</a:t>
            </a:r>
          </a:p>
          <a:p>
            <a:pPr marL="1219170" lvl="2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200" kern="0" dirty="0">
                <a:solidFill>
                  <a:srgbClr val="000000">
                    <a:lumMod val="75000"/>
                    <a:lumOff val="25000"/>
                  </a:srgbClr>
                </a:solidFill>
                <a:ea typeface="微軟正黑體" panose="020B0604030504040204" pitchFamily="34" charset="-120"/>
              </a:rPr>
              <a:t>Elderly age</a:t>
            </a:r>
          </a:p>
        </p:txBody>
      </p:sp>
    </p:spTree>
    <p:extLst>
      <p:ext uri="{BB962C8B-B14F-4D97-AF65-F5344CB8AC3E}">
        <p14:creationId xmlns:p14="http://schemas.microsoft.com/office/powerpoint/2010/main" val="41593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259693" y="3238500"/>
            <a:ext cx="871643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12700" defTabSz="121917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1" y="549275"/>
            <a:ext cx="12170833" cy="71913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zh-TW" sz="53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Method-3</a:t>
            </a:r>
            <a:endParaRPr lang="en-US" altLang="zh-TW" sz="5333" b="1" dirty="0">
              <a:solidFill>
                <a:schemeClr val="tx1">
                  <a:lumMod val="50000"/>
                  <a:lumOff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00151" y="1484318"/>
            <a:ext cx="10608733" cy="42781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5" lvl="1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200" b="1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Subgroups</a:t>
            </a:r>
            <a:r>
              <a:rPr kumimoji="1" lang="en-US" altLang="zh-TW" sz="3200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 according to the </a:t>
            </a:r>
            <a:r>
              <a:rPr kumimoji="1" lang="en-US" altLang="zh-TW" sz="3200" b="1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concomitantly administered ASM</a:t>
            </a:r>
          </a:p>
          <a:p>
            <a:pPr marL="1219170" lvl="2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200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Group A: PER monotherapy </a:t>
            </a:r>
          </a:p>
          <a:p>
            <a:pPr marL="1219170" lvl="2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200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Group B: co-medication with </a:t>
            </a:r>
            <a:r>
              <a:rPr kumimoji="1" lang="en-US" altLang="zh-TW" sz="3200" b="1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enzyme-inducing ASMs</a:t>
            </a:r>
            <a:endParaRPr kumimoji="1" lang="en-US" altLang="zh-TW" sz="3200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  <a:p>
            <a:pPr marL="1219170" lvl="2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200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Group C: co-medication with </a:t>
            </a:r>
            <a:r>
              <a:rPr kumimoji="1" lang="en-US" altLang="zh-TW" sz="3200" b="1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enzyme-inhibiting ASMs</a:t>
            </a:r>
            <a:endParaRPr kumimoji="1" lang="en-US" altLang="zh-TW" sz="3200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  <a:p>
            <a:pPr marL="1219170" lvl="2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3200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Group D: </a:t>
            </a:r>
            <a:r>
              <a:rPr kumimoji="1" lang="en-US" altLang="zh-TW" sz="3200" kern="0" dirty="0" err="1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comedication</a:t>
            </a:r>
            <a:r>
              <a:rPr kumimoji="1" lang="en-US" altLang="zh-TW" sz="3200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 with </a:t>
            </a:r>
            <a:r>
              <a:rPr kumimoji="1" lang="en-US" altLang="zh-TW" sz="3200" b="1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both</a:t>
            </a:r>
            <a:r>
              <a:rPr kumimoji="1" lang="en-US" altLang="zh-TW" sz="3200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 enzyme-inducing and enzyme-inhibiting ASMs.</a:t>
            </a:r>
            <a:endParaRPr kumimoji="1" lang="en-US" altLang="zh-TW" sz="1867" i="1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  <a:p>
            <a:pPr marL="1219170" lvl="2" indent="-609585" defTabSz="121917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kumimoji="1" lang="en-US" altLang="zh-TW" sz="1867" i="1" kern="0" dirty="0">
                <a:solidFill>
                  <a:srgbClr val="000000">
                    <a:lumMod val="50000"/>
                    <a:lumOff val="50000"/>
                  </a:srgbClr>
                </a:solidFill>
                <a:ea typeface="微軟正黑體" panose="020B0604030504040204" pitchFamily="34" charset="-120"/>
              </a:rPr>
              <a:t>I</a:t>
            </a:r>
            <a:endParaRPr kumimoji="1" lang="en-US" altLang="zh-TW" sz="3200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0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26349" y="5084764"/>
            <a:ext cx="871643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12700" defTabSz="121917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1" y="549288"/>
            <a:ext cx="12170833" cy="758825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altLang="zh-TW" sz="53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Result-1</a:t>
            </a: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PER concentration</a:t>
            </a: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3733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v.s</a:t>
            </a: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. dosage </a:t>
            </a:r>
            <a:endParaRPr lang="en-US" altLang="zh-TW" sz="5333" b="1" dirty="0">
              <a:solidFill>
                <a:schemeClr val="tx1">
                  <a:lumMod val="50000"/>
                  <a:lumOff val="50000"/>
                </a:schemeClr>
              </a:solidFill>
              <a:ea typeface="微軟正黑體" panose="020B0604030504040204" pitchFamily="34" charset="-120"/>
            </a:endParaRPr>
          </a:p>
        </p:txBody>
      </p:sp>
      <p:pic>
        <p:nvPicPr>
          <p:cNvPr id="2048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57"/>
          <a:stretch>
            <a:fillRect/>
          </a:stretch>
        </p:blipFill>
        <p:spPr bwMode="auto">
          <a:xfrm>
            <a:off x="912328" y="1268533"/>
            <a:ext cx="6750049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632722" y="2133719"/>
            <a:ext cx="4703233" cy="18156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733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PER concentration exhibited </a:t>
            </a:r>
            <a:r>
              <a:rPr kumimoji="1" lang="en-US" altLang="zh-TW" sz="3733" b="1" dirty="0">
                <a:solidFill>
                  <a:srgbClr val="358BBF"/>
                </a:solidFill>
              </a:rPr>
              <a:t>dose linearity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752157" y="2133720"/>
            <a:ext cx="1824567" cy="58477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C00000"/>
                </a:solidFill>
              </a:rPr>
              <a:t>P=0.002</a:t>
            </a:r>
            <a:endParaRPr kumimoji="1" lang="zh-TW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126349" y="5084764"/>
            <a:ext cx="871643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12700" defTabSz="121917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en-US" altLang="zh-TW" sz="2800" b="1" kern="0" dirty="0">
              <a:solidFill>
                <a:srgbClr val="000000">
                  <a:lumMod val="50000"/>
                  <a:lumOff val="50000"/>
                </a:srgbClr>
              </a:solidFill>
              <a:ea typeface="微軟正黑體" panose="020B0604030504040204" pitchFamily="34" charset="-120"/>
            </a:endParaRPr>
          </a:p>
        </p:txBody>
      </p:sp>
      <p:sp>
        <p:nvSpPr>
          <p:cNvPr id="12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1" y="0"/>
            <a:ext cx="12170833" cy="13954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zh-TW" sz="53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Result-2</a:t>
            </a: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PER </a:t>
            </a: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concentration, C/D ratio </a:t>
            </a:r>
            <a:r>
              <a:rPr lang="en-US" altLang="zh-TW" sz="3733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v.s</a:t>
            </a: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.  </a:t>
            </a:r>
            <a:b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</a:b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                       concomitant </a:t>
            </a:r>
            <a:r>
              <a:rPr lang="en-US" altLang="zh-TW" sz="3733" b="1" dirty="0">
                <a:solidFill>
                  <a:schemeClr val="tx1">
                    <a:lumMod val="50000"/>
                    <a:lumOff val="50000"/>
                  </a:schemeClr>
                </a:solidFill>
                <a:ea typeface="微軟正黑體" panose="020B0604030504040204" pitchFamily="34" charset="-120"/>
              </a:rPr>
              <a:t>ASM</a:t>
            </a:r>
            <a:endParaRPr lang="en-US" altLang="zh-TW" sz="5333" b="1" dirty="0">
              <a:solidFill>
                <a:schemeClr val="tx1">
                  <a:lumMod val="50000"/>
                  <a:lumOff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681386" y="1747839"/>
            <a:ext cx="470323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The mean PER C/D ratio were significantly different among the four groups</a:t>
            </a:r>
          </a:p>
        </p:txBody>
      </p:sp>
      <p:pic>
        <p:nvPicPr>
          <p:cNvPr id="21509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17" y="1395416"/>
            <a:ext cx="6720416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7759717" y="4157665"/>
            <a:ext cx="470323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The mean PER C/D ratio were no significantly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000000">
                    <a:lumMod val="50000"/>
                    <a:lumOff val="50000"/>
                  </a:srgbClr>
                </a:solidFill>
              </a:rPr>
              <a:t>different among the six groups </a:t>
            </a:r>
            <a:endParaRPr kumimoji="1" lang="zh-TW" altLang="en-US" sz="3200" b="1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21511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17" y="3973633"/>
            <a:ext cx="6288616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5423960" y="3665751"/>
            <a:ext cx="278341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3200" b="1" dirty="0">
                <a:solidFill>
                  <a:srgbClr val="C00000"/>
                </a:solidFill>
              </a:rPr>
              <a:t>P&lt;0.05</a:t>
            </a:r>
            <a:endParaRPr kumimoji="1" lang="zh-TW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1439</Words>
  <Application>Microsoft Office PowerPoint</Application>
  <PresentationFormat>寬螢幕</PresentationFormat>
  <Paragraphs>136</Paragraphs>
  <Slides>15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Arial Unicode MS</vt:lpstr>
      <vt:lpstr>微軟正黑體</vt:lpstr>
      <vt:lpstr>新細明體</vt:lpstr>
      <vt:lpstr>標楷體</vt:lpstr>
      <vt:lpstr>Arial</vt:lpstr>
      <vt:lpstr>Calibri</vt:lpstr>
      <vt:lpstr>Calibri Light</vt:lpstr>
      <vt:lpstr>Garamond</vt:lpstr>
      <vt:lpstr>Times New Roman</vt:lpstr>
      <vt:lpstr>Wingdings</vt:lpstr>
      <vt:lpstr>Office 佈景主題</vt:lpstr>
      <vt:lpstr>林姿吟</vt:lpstr>
      <vt:lpstr>PowerPoint 簡報</vt:lpstr>
      <vt:lpstr>Background-1</vt:lpstr>
      <vt:lpstr>Background-2</vt:lpstr>
      <vt:lpstr>Method-1</vt:lpstr>
      <vt:lpstr>Method-2</vt:lpstr>
      <vt:lpstr>Method-3</vt:lpstr>
      <vt:lpstr>Result-1 PER concentration v.s. dosage </vt:lpstr>
      <vt:lpstr>Result-2  PER concentration, C/D ratio v.s.                          concomitant ASM</vt:lpstr>
      <vt:lpstr>Result-2  PER concentration, C/D ratio v.s.                          concomitant ASM</vt:lpstr>
      <vt:lpstr>Result-2  PER concentration, C/D ratio v.s.  concomitant ASM</vt:lpstr>
      <vt:lpstr>Result-2  PER concentration, C/D ratio v.s.  concomitant ASM</vt:lpstr>
      <vt:lpstr>Result-2  PER concentration, C/D ratio v.s. concomitant ASM</vt:lpstr>
      <vt:lpstr>Result-3  PER concentration, C/D ratio v.s.  Indications of TDM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林姿吟</dc:title>
  <dc:creator>Windows 使用者</dc:creator>
  <cp:lastModifiedBy>Windows 使用者</cp:lastModifiedBy>
  <cp:revision>1</cp:revision>
  <dcterms:created xsi:type="dcterms:W3CDTF">2025-02-10T13:03:12Z</dcterms:created>
  <dcterms:modified xsi:type="dcterms:W3CDTF">2025-02-10T13:03:33Z</dcterms:modified>
</cp:coreProperties>
</file>