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16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0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02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47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66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7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66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4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3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02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75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044D-48DA-4095-904D-D03289BD66BE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3BC5-E5D3-442C-A5B3-DFF3C322F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2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9776" y="274639"/>
            <a:ext cx="7502624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羅偉倫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31904" y="1600201"/>
            <a:ext cx="662473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Reprogramming of </a:t>
            </a:r>
            <a:r>
              <a:rPr lang="en-US" altLang="zh-TW" kern="100" dirty="0" err="1">
                <a:solidFill>
                  <a:srgbClr val="FFFFCC"/>
                </a:solidFill>
                <a:cs typeface="Times New Roman"/>
              </a:rPr>
              <a:t>arachidonate</a:t>
            </a: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 metabolism confers </a:t>
            </a:r>
            <a:r>
              <a:rPr lang="en-US" altLang="zh-TW" kern="100" dirty="0" err="1">
                <a:solidFill>
                  <a:srgbClr val="FFFFCC"/>
                </a:solidFill>
                <a:cs typeface="Times New Roman"/>
              </a:rPr>
              <a:t>temozolomide</a:t>
            </a: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 resistance to </a:t>
            </a:r>
            <a:r>
              <a:rPr lang="en-US" altLang="zh-TW" kern="100" dirty="0" err="1">
                <a:solidFill>
                  <a:srgbClr val="FFFFCC"/>
                </a:solidFill>
                <a:cs typeface="Times New Roman"/>
              </a:rPr>
              <a:t>glioblastoma</a:t>
            </a: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 through enhancing mitochondrial activity in fatty acid </a:t>
            </a:r>
            <a:r>
              <a:rPr lang="en-US" altLang="zh-TW" kern="100" dirty="0" smtClean="0">
                <a:solidFill>
                  <a:srgbClr val="FFFFCC"/>
                </a:solidFill>
                <a:cs typeface="Times New Roman"/>
              </a:rPr>
              <a:t>oxidation</a:t>
            </a:r>
          </a:p>
          <a:p>
            <a:pPr marL="0" indent="0" algn="ctr">
              <a:buNone/>
            </a:pPr>
            <a:endParaRPr lang="en-US" altLang="zh-TW" kern="100" dirty="0">
              <a:cs typeface="Times New Roman"/>
            </a:endParaRPr>
          </a:p>
          <a:p>
            <a:pPr marL="0" indent="0" algn="ctr">
              <a:buNone/>
            </a:pPr>
            <a:r>
              <a:rPr lang="zh-TW" altLang="zh-TW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臺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北醫學大學神經再生博士學位學程 博士</a:t>
            </a:r>
            <a:endParaRPr lang="zh-TW" altLang="zh-TW" sz="4267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衛生福利部雙和醫院神經外科 醫師</a:t>
            </a:r>
            <a:endParaRPr lang="zh-TW" altLang="zh-TW" sz="4267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  <a:cs typeface="Times New Roman"/>
              </a:rPr>
              <a:t>臺北醫學大學醫學系 助理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教授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Times New Roman"/>
              </a:rPr>
              <a:t>徐宗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/>
              </a:rPr>
              <a:t>溢 副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教授</a:t>
            </a:r>
            <a:endParaRPr lang="en-US" altLang="zh-TW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endParaRPr lang="zh-TW" alt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44749"/>
            <a:ext cx="4704523" cy="5699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1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dirty="0"/>
              <a:t>Experimental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197"/>
            <a:ext cx="10515600" cy="784543"/>
          </a:xfrm>
        </p:spPr>
        <p:txBody>
          <a:bodyPr>
            <a:normAutofit fontScale="92500" lnSpcReduction="20000"/>
          </a:bodyPr>
          <a:lstStyle/>
          <a:p>
            <a:r>
              <a:rPr sz="3200" dirty="0"/>
              <a:t>In vitro and in vivo experiments show effectiveness of ONO-8713 in suppressing TMZ-resistant GBM tumor growth.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94518E-7A27-2A60-22A4-F2348C68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06"/>
          <a:stretch/>
        </p:blipFill>
        <p:spPr>
          <a:xfrm>
            <a:off x="838476" y="2489517"/>
            <a:ext cx="9948169" cy="36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000" dirty="0"/>
              <a:t>Sp1-driven reprogramming of arachidonate metabolism promotes TMZ resistance in GBM.</a:t>
            </a:r>
          </a:p>
          <a:p>
            <a:r>
              <a:rPr sz="4000" dirty="0"/>
              <a:t>Targeting the PGE2 pathway offers a promising strategy for overcoming drug resistance.</a:t>
            </a:r>
          </a:p>
        </p:txBody>
      </p:sp>
    </p:spTree>
    <p:extLst>
      <p:ext uri="{BB962C8B-B14F-4D97-AF65-F5344CB8AC3E}">
        <p14:creationId xmlns:p14="http://schemas.microsoft.com/office/powerpoint/2010/main" val="39905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400" dirty="0"/>
              <a:t>Funding: Ministry of Science and Technology of Taiwan, Taipei Medical University-Shuang Ho Hospital, and Chang Gung Memorial Hospital.</a:t>
            </a:r>
          </a:p>
        </p:txBody>
      </p:sp>
    </p:spTree>
    <p:extLst>
      <p:ext uri="{BB962C8B-B14F-4D97-AF65-F5344CB8AC3E}">
        <p14:creationId xmlns:p14="http://schemas.microsoft.com/office/powerpoint/2010/main" val="33100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015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213719"/>
            <a:ext cx="12192000" cy="2663300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Reprogramming of Arachidonate Metabolism Confers Temozolomide Resistance to Glioblastoma</a:t>
            </a: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花生四烯酸之重編程可賦予膠質母細胞瘤對於帝盟多之抗藥性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蔡禹庭、羅偉倫、徐宗溢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臺北醫學大學、衛生福利部雙和醫院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79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67" dirty="0"/>
              <a:t>Glioblastoma Multiforme (GBM)</a:t>
            </a:r>
            <a:endParaRPr lang="zh-TW" altLang="en-US" sz="5467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GBM</a:t>
            </a:r>
            <a:r>
              <a:rPr lang="zh-TW" altLang="en-US" sz="4000" dirty="0"/>
              <a:t> </a:t>
            </a:r>
            <a:r>
              <a:rPr lang="en-US" altLang="zh-TW" sz="4000" dirty="0"/>
              <a:t>is an aggressive brain tumor</a:t>
            </a:r>
            <a:r>
              <a:rPr lang="zh-TW" altLang="en-US" sz="4000" dirty="0"/>
              <a:t> </a:t>
            </a:r>
            <a:r>
              <a:rPr lang="en-US" altLang="zh-TW" sz="4000" dirty="0"/>
              <a:t>with worst prognosis in all cancers.</a:t>
            </a:r>
          </a:p>
          <a:p>
            <a:r>
              <a:rPr lang="en-US" altLang="zh-TW" sz="4000" dirty="0"/>
              <a:t>Standard treatment includes CCRT following temozolomide (TMZ).</a:t>
            </a:r>
          </a:p>
          <a:p>
            <a:r>
              <a:rPr lang="en-US" altLang="zh-TW" sz="4000" dirty="0"/>
              <a:t>Resistance to TMZ is a critical challenge in GBM treatment.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603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D7A564B-A94E-A3F1-270B-193DAEBA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18" y="2109255"/>
            <a:ext cx="4394447" cy="41916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0AF738E-9928-03ED-4ECA-F0E054C6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67" dirty="0"/>
              <a:t>Objective</a:t>
            </a:r>
            <a:endParaRPr lang="zh-TW" altLang="en-US" sz="5467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863E64-4557-4576-FB7D-58F82577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3240"/>
            <a:ext cx="11353800" cy="1140745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Investigate how </a:t>
            </a:r>
            <a:r>
              <a:rPr lang="en-US" altLang="zh-TW" sz="2400" b="1" dirty="0">
                <a:solidFill>
                  <a:srgbClr val="FF0000"/>
                </a:solidFill>
              </a:rPr>
              <a:t>specificity protein 1 (Sp1) </a:t>
            </a:r>
            <a:r>
              <a:rPr lang="en-US" altLang="zh-TW" sz="2400" dirty="0"/>
              <a:t>reprograms arachidonate metabolism in GBM.</a:t>
            </a:r>
          </a:p>
          <a:p>
            <a:r>
              <a:rPr lang="en-US" altLang="zh-TW" sz="2400" dirty="0"/>
              <a:t>Explore how this metabolic shift leads to TMZ resistance by enhancing mitochondrial activity.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A59DE1-BB78-CBD4-6B8B-C89546252DF4}"/>
              </a:ext>
            </a:extLst>
          </p:cNvPr>
          <p:cNvSpPr txBox="1"/>
          <p:nvPr/>
        </p:nvSpPr>
        <p:spPr>
          <a:xfrm>
            <a:off x="928825" y="6488784"/>
            <a:ext cx="4791723" cy="666975"/>
          </a:xfrm>
          <a:prstGeom prst="rect">
            <a:avLst/>
          </a:prstGeom>
          <a:noFill/>
        </p:spPr>
        <p:txBody>
          <a:bodyPr wrap="square" lIns="91376" tIns="45719" rIns="91376" bIns="45719">
            <a:spAutoFit/>
          </a:bodyPr>
          <a:lstStyle/>
          <a:p>
            <a:pPr defTabSz="913652"/>
            <a:r>
              <a:rPr lang="en-US" altLang="zh-TW" sz="1867" dirty="0">
                <a:solidFill>
                  <a:prstClr val="black"/>
                </a:solidFill>
              </a:rPr>
              <a:t>Signal </a:t>
            </a:r>
            <a:r>
              <a:rPr lang="en-US" altLang="zh-TW" sz="1867" dirty="0" err="1">
                <a:solidFill>
                  <a:prstClr val="black"/>
                </a:solidFill>
              </a:rPr>
              <a:t>Transduct</a:t>
            </a:r>
            <a:r>
              <a:rPr lang="en-US" altLang="zh-TW" sz="1867" dirty="0">
                <a:solidFill>
                  <a:prstClr val="black"/>
                </a:solidFill>
              </a:rPr>
              <a:t> Target </a:t>
            </a:r>
            <a:r>
              <a:rPr lang="en-US" altLang="zh-TW" sz="1867" dirty="0" err="1">
                <a:solidFill>
                  <a:prstClr val="black"/>
                </a:solidFill>
              </a:rPr>
              <a:t>Ther</a:t>
            </a:r>
            <a:r>
              <a:rPr lang="en-US" altLang="zh-TW" sz="1867" dirty="0">
                <a:solidFill>
                  <a:prstClr val="black"/>
                </a:solidFill>
              </a:rPr>
              <a:t>. 2021 Feb 26;6(1):94.</a:t>
            </a:r>
            <a:endParaRPr lang="zh-TW" altLang="en-US" sz="1867" dirty="0">
              <a:solidFill>
                <a:prstClr val="black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7D529D4-CE66-9E49-4E9A-B16E4C860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837" y="2423957"/>
            <a:ext cx="4956699" cy="375551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F5C84CF-77AD-BA19-1079-2DF860D445E2}"/>
              </a:ext>
            </a:extLst>
          </p:cNvPr>
          <p:cNvSpPr txBox="1"/>
          <p:nvPr/>
        </p:nvSpPr>
        <p:spPr>
          <a:xfrm>
            <a:off x="6834382" y="6488784"/>
            <a:ext cx="3682015" cy="666975"/>
          </a:xfrm>
          <a:prstGeom prst="rect">
            <a:avLst/>
          </a:prstGeom>
          <a:noFill/>
        </p:spPr>
        <p:txBody>
          <a:bodyPr wrap="square" lIns="91376" tIns="45719" rIns="91376" bIns="45719">
            <a:spAutoFit/>
          </a:bodyPr>
          <a:lstStyle/>
          <a:p>
            <a:pPr defTabSz="913652"/>
            <a:r>
              <a:rPr lang="en-US" altLang="zh-TW" sz="1867" dirty="0">
                <a:solidFill>
                  <a:prstClr val="black"/>
                </a:solidFill>
              </a:rPr>
              <a:t>Nat Chem Biol. 2015 Jan; 11(1): 9–15.</a:t>
            </a:r>
            <a:endParaRPr lang="zh-TW" altLang="en-US" sz="1867" dirty="0">
              <a:solidFill>
                <a:prstClr val="black"/>
              </a:solidFill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C68922E-F550-A8D6-FE9D-F414804816ED}"/>
              </a:ext>
            </a:extLst>
          </p:cNvPr>
          <p:cNvSpPr/>
          <p:nvPr/>
        </p:nvSpPr>
        <p:spPr>
          <a:xfrm>
            <a:off x="8327253" y="2282442"/>
            <a:ext cx="1305019" cy="436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A4A68-7D19-0E44-6F6A-5D7F8F68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67" dirty="0"/>
              <a:t>Methods Overview</a:t>
            </a:r>
            <a:endParaRPr lang="zh-TW" altLang="en-US" sz="5467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CF66CA-C981-7A21-496B-BED46259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/>
              <a:t>RNA sequencing and mass spectrometry to analyze gene expression and metabolites.</a:t>
            </a:r>
          </a:p>
          <a:p>
            <a:r>
              <a:rPr lang="en-US" altLang="zh-TW" sz="4000" dirty="0"/>
              <a:t>Seahorse XF Mito Stress Test for mitochondrial function.</a:t>
            </a:r>
          </a:p>
          <a:p>
            <a:r>
              <a:rPr lang="en-US" altLang="zh-TW" sz="4000" dirty="0"/>
              <a:t>Therapeutic targeting of PGE2 in resistant GBM.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21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Sp1 and Prostaglandin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62" y="1600220"/>
            <a:ext cx="11028543" cy="93373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Sp1 upregulates prostaglandin-endoperoxide synthase 2 (</a:t>
            </a:r>
            <a:r>
              <a:rPr lang="en-US" sz="3600" dirty="0">
                <a:solidFill>
                  <a:srgbClr val="FF0000"/>
                </a:solidFill>
              </a:rPr>
              <a:t>PTGS2</a:t>
            </a:r>
            <a:r>
              <a:rPr lang="en-US" sz="3600" dirty="0"/>
              <a:t>), leading to increased </a:t>
            </a:r>
            <a:r>
              <a:rPr lang="en-US" sz="3600" dirty="0">
                <a:solidFill>
                  <a:srgbClr val="FF0000"/>
                </a:solidFill>
              </a:rPr>
              <a:t>PGE2</a:t>
            </a:r>
            <a:r>
              <a:rPr lang="en-US" sz="3600" dirty="0"/>
              <a:t> production.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5003A4-AA05-DDC7-56CB-F9653B52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7" y="2618913"/>
            <a:ext cx="5996227" cy="37801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155A796-5F9B-3AE1-053B-3AFD88BF2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35" y="2533939"/>
            <a:ext cx="5370976" cy="41377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17BD2B3-C5B2-A27E-AD27-FF08BFF15E33}"/>
              </a:ext>
            </a:extLst>
          </p:cNvPr>
          <p:cNvSpPr/>
          <p:nvPr/>
        </p:nvSpPr>
        <p:spPr>
          <a:xfrm flipV="1">
            <a:off x="4134523" y="5173374"/>
            <a:ext cx="914400" cy="11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94FBA0-BC2C-380C-7A9A-12B2911C362B}"/>
              </a:ext>
            </a:extLst>
          </p:cNvPr>
          <p:cNvSpPr/>
          <p:nvPr/>
        </p:nvSpPr>
        <p:spPr>
          <a:xfrm>
            <a:off x="9012025" y="5848529"/>
            <a:ext cx="490195" cy="282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>
              <a:solidFill>
                <a:prstClr val="white"/>
              </a:solidFill>
            </a:endParaRPr>
          </a:p>
        </p:txBody>
      </p:sp>
      <p:cxnSp>
        <p:nvCxnSpPr>
          <p:cNvPr id="15" name="接點: 弧形 14">
            <a:extLst>
              <a:ext uri="{FF2B5EF4-FFF2-40B4-BE49-F238E27FC236}">
                <a16:creationId xmlns:a16="http://schemas.microsoft.com/office/drawing/2014/main" id="{5C28E752-25A3-ED2B-5522-ACF58EC5D42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048924" y="4508981"/>
            <a:ext cx="4370285" cy="721776"/>
          </a:xfrm>
          <a:prstGeom prst="curvedConnector3">
            <a:avLst>
              <a:gd name="adj1" fmla="val 42687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67" dirty="0"/>
              <a:t>Mitochondrial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05" y="1584990"/>
            <a:ext cx="4206895" cy="1041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sz="2400" dirty="0"/>
              <a:t>Enhanced mitochondrial activity via FAO and TCA cycle in TMZ-resistant GBM.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8EB748-B688-499A-9D94-C2C1A246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62" y="2604228"/>
            <a:ext cx="4559463" cy="21097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B3E60F4-4FB7-6C53-679D-8925F2CC6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9" y="4714089"/>
            <a:ext cx="3941499" cy="167799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59ECB97-3249-880D-B7E9-1ED64321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211" y="3331571"/>
            <a:ext cx="6728447" cy="219046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E67DAFE6-B5DE-B85C-B034-33A7F302C923}"/>
              </a:ext>
            </a:extLst>
          </p:cNvPr>
          <p:cNvSpPr txBox="1"/>
          <p:nvPr/>
        </p:nvSpPr>
        <p:spPr>
          <a:xfrm>
            <a:off x="5473480" y="1593313"/>
            <a:ext cx="6309029" cy="830995"/>
          </a:xfrm>
          <a:prstGeom prst="rect">
            <a:avLst/>
          </a:prstGeom>
          <a:noFill/>
        </p:spPr>
        <p:txBody>
          <a:bodyPr wrap="square" lIns="91376" tIns="45719" rIns="91376" bIns="45719">
            <a:spAutoFit/>
          </a:bodyPr>
          <a:lstStyle/>
          <a:p>
            <a:pPr defTabSz="913652"/>
            <a:r>
              <a:rPr lang="en-US" altLang="zh-TW" sz="2400" dirty="0">
                <a:solidFill>
                  <a:prstClr val="black"/>
                </a:solidFill>
              </a:rPr>
              <a:t>PGE2 rescues mitochondrial function impaired by TMZ.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EBBB3E9-80CA-B462-7DC0-EF6F614FA6D8}"/>
              </a:ext>
            </a:extLst>
          </p:cNvPr>
          <p:cNvSpPr/>
          <p:nvPr/>
        </p:nvSpPr>
        <p:spPr>
          <a:xfrm>
            <a:off x="2130641" y="3851636"/>
            <a:ext cx="417251" cy="4452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 dirty="0">
              <a:solidFill>
                <a:prstClr val="whit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0952B7-D053-0EEC-B5BA-BBBA516110FD}"/>
              </a:ext>
            </a:extLst>
          </p:cNvPr>
          <p:cNvSpPr/>
          <p:nvPr/>
        </p:nvSpPr>
        <p:spPr>
          <a:xfrm>
            <a:off x="4625265" y="4057254"/>
            <a:ext cx="417251" cy="372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 dirty="0">
              <a:solidFill>
                <a:prstClr val="white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142B485-DEDF-A410-710E-B28919143C2C}"/>
              </a:ext>
            </a:extLst>
          </p:cNvPr>
          <p:cNvSpPr txBox="1"/>
          <p:nvPr/>
        </p:nvSpPr>
        <p:spPr>
          <a:xfrm>
            <a:off x="5473479" y="2626344"/>
            <a:ext cx="6094520" cy="666975"/>
          </a:xfrm>
          <a:prstGeom prst="rect">
            <a:avLst/>
          </a:prstGeom>
          <a:noFill/>
        </p:spPr>
        <p:txBody>
          <a:bodyPr wrap="square" lIns="91376" tIns="45719" rIns="91376" bIns="45719">
            <a:spAutoFit/>
          </a:bodyPr>
          <a:lstStyle/>
          <a:p>
            <a:pPr defTabSz="913652"/>
            <a:r>
              <a:rPr lang="en-US" altLang="zh-TW" sz="1867" dirty="0">
                <a:solidFill>
                  <a:prstClr val="black"/>
                </a:solidFill>
              </a:rPr>
              <a:t>Seahorse XF Mito Stress Test:</a:t>
            </a:r>
            <a:r>
              <a:rPr lang="zh-TW" altLang="en-US" sz="1867" dirty="0">
                <a:solidFill>
                  <a:prstClr val="black"/>
                </a:solidFill>
              </a:rPr>
              <a:t> </a:t>
            </a:r>
            <a:r>
              <a:rPr lang="en-US" altLang="zh-TW" sz="1867" b="1" dirty="0">
                <a:solidFill>
                  <a:srgbClr val="000000"/>
                </a:solidFill>
              </a:rPr>
              <a:t>OCR(Oxygen Consumption Rate)</a:t>
            </a:r>
            <a:r>
              <a:rPr lang="zh-TW" altLang="en-US" sz="1867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6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67" dirty="0"/>
              <a:t>Role of Fatty Acid Oxidation (FAO)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04605"/>
            <a:ext cx="5127595" cy="842219"/>
          </a:xfrm>
        </p:spPr>
        <p:txBody>
          <a:bodyPr>
            <a:normAutofit/>
          </a:bodyPr>
          <a:lstStyle/>
          <a:p>
            <a:r>
              <a:rPr sz="2000" dirty="0"/>
              <a:t>FAO plays a crucial role in bioenergy generation for TMZ-resistant GBM cells.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6D9257-F17F-5389-C5FE-F5D96DFF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73"/>
          <a:stretch/>
        </p:blipFill>
        <p:spPr>
          <a:xfrm>
            <a:off x="6286083" y="2499463"/>
            <a:ext cx="5797119" cy="31308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D954BF5-5130-8F5F-1B56-665DBE5C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94" r="70140"/>
          <a:stretch/>
        </p:blipFill>
        <p:spPr>
          <a:xfrm>
            <a:off x="447585" y="2112495"/>
            <a:ext cx="2724347" cy="21951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6ED30ED-512C-2768-E4C5-BB5FDD0B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661" t="8796"/>
          <a:stretch/>
        </p:blipFill>
        <p:spPr>
          <a:xfrm>
            <a:off x="447583" y="4521277"/>
            <a:ext cx="2968960" cy="186423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50FFD5C-A319-35E4-3308-6DEA88358C7F}"/>
              </a:ext>
            </a:extLst>
          </p:cNvPr>
          <p:cNvSpPr txBox="1"/>
          <p:nvPr/>
        </p:nvSpPr>
        <p:spPr>
          <a:xfrm>
            <a:off x="6356478" y="1404739"/>
            <a:ext cx="5666913" cy="707884"/>
          </a:xfrm>
          <a:prstGeom prst="rect">
            <a:avLst/>
          </a:prstGeom>
          <a:noFill/>
        </p:spPr>
        <p:txBody>
          <a:bodyPr wrap="square" lIns="91376" tIns="45719" rIns="91376" bIns="45719">
            <a:spAutoFit/>
          </a:bodyPr>
          <a:lstStyle/>
          <a:p>
            <a:pPr defTabSz="913652"/>
            <a:r>
              <a:rPr lang="en-US" altLang="zh-TW" sz="2000" dirty="0">
                <a:solidFill>
                  <a:prstClr val="black"/>
                </a:solidFill>
              </a:rPr>
              <a:t>PGE2 enhances FAO and TCA cycle progression to increase ATP production.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93D0785-705E-555A-6BE3-B26C7CCC6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933" y="2072557"/>
            <a:ext cx="2989875" cy="219509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E9D4165-B2AC-A94A-754C-3E5E84FCC51B}"/>
              </a:ext>
            </a:extLst>
          </p:cNvPr>
          <p:cNvSpPr/>
          <p:nvPr/>
        </p:nvSpPr>
        <p:spPr>
          <a:xfrm>
            <a:off x="2494625" y="3080710"/>
            <a:ext cx="482699" cy="164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>
              <a:solidFill>
                <a:prstClr val="white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73FC0F5-4E28-C2A8-6A6B-CCA0C3466EE5}"/>
              </a:ext>
            </a:extLst>
          </p:cNvPr>
          <p:cNvSpPr/>
          <p:nvPr/>
        </p:nvSpPr>
        <p:spPr>
          <a:xfrm>
            <a:off x="596870" y="4829454"/>
            <a:ext cx="539492" cy="333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7418D9-FBF8-00E6-2B36-78D0BFD6BB3D}"/>
              </a:ext>
            </a:extLst>
          </p:cNvPr>
          <p:cNvSpPr/>
          <p:nvPr/>
        </p:nvSpPr>
        <p:spPr>
          <a:xfrm>
            <a:off x="3999093" y="2499465"/>
            <a:ext cx="475308" cy="23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9" rIns="91376" bIns="45719" rtlCol="0" anchor="ctr"/>
          <a:lstStyle/>
          <a:p>
            <a:pPr algn="ctr" defTabSz="913652"/>
            <a:endParaRPr lang="zh-TW" altLang="en-US" sz="1867">
              <a:solidFill>
                <a:prstClr val="white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F8E6F54-27A2-0982-4579-3397EF737D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696"/>
          <a:stretch/>
        </p:blipFill>
        <p:spPr>
          <a:xfrm>
            <a:off x="3669079" y="4407420"/>
            <a:ext cx="2436984" cy="1978091"/>
          </a:xfrm>
          <a:prstGeom prst="rect">
            <a:avLst/>
          </a:prstGeom>
        </p:spPr>
      </p:pic>
      <p:cxnSp>
        <p:nvCxnSpPr>
          <p:cNvPr id="19" name="接點: 弧形 18">
            <a:extLst>
              <a:ext uri="{FF2B5EF4-FFF2-40B4-BE49-F238E27FC236}">
                <a16:creationId xmlns:a16="http://schemas.microsoft.com/office/drawing/2014/main" id="{017AF5B2-C3C5-00A3-248B-812F08A5B4EF}"/>
              </a:ext>
            </a:extLst>
          </p:cNvPr>
          <p:cNvCxnSpPr>
            <a:cxnSpLocks/>
          </p:cNvCxnSpPr>
          <p:nvPr/>
        </p:nvCxnSpPr>
        <p:spPr>
          <a:xfrm flipV="1">
            <a:off x="4474349" y="2927751"/>
            <a:ext cx="2724347" cy="2310076"/>
          </a:xfrm>
          <a:prstGeom prst="curvedConnector3">
            <a:avLst>
              <a:gd name="adj1" fmla="val 44460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D856DD7-C44E-BA62-5F6F-91EFFAC3F10C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1136402" y="2616893"/>
            <a:ext cx="2862697" cy="237922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2A146C4-7020-163C-D5FD-14BD7E8458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69" r="33949" b="47068"/>
          <a:stretch/>
        </p:blipFill>
        <p:spPr>
          <a:xfrm>
            <a:off x="518213" y="2095791"/>
            <a:ext cx="2316479" cy="223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dirty="0"/>
              <a:t>Clinical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29" y="1339533"/>
            <a:ext cx="11673839" cy="674345"/>
          </a:xfrm>
        </p:spPr>
        <p:txBody>
          <a:bodyPr>
            <a:noAutofit/>
          </a:bodyPr>
          <a:lstStyle/>
          <a:p>
            <a:r>
              <a:rPr sz="3200" dirty="0"/>
              <a:t>Blocking the PGE2 pathway with EP1 antagonists may reverse TMZ resistance</a:t>
            </a:r>
            <a:r>
              <a:rPr lang="en-US" sz="3200" dirty="0"/>
              <a:t>, attenuate migration, attenuate invasiveness</a:t>
            </a:r>
            <a:r>
              <a:rPr sz="3200" dirty="0"/>
              <a:t>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0FDC74-E493-4032-E7E2-12D89A0E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45" y="4297768"/>
            <a:ext cx="3302171" cy="215276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14887BA-50EB-4C9E-196E-860C3566D6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68" t="54870" r="50000"/>
          <a:stretch/>
        </p:blipFill>
        <p:spPr>
          <a:xfrm>
            <a:off x="2690546" y="2407583"/>
            <a:ext cx="2501913" cy="19261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871FBD8-9EAC-7983-2021-2ACDA80E3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067" y="2530301"/>
            <a:ext cx="6484372" cy="17222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59F5C9B-8FF4-DDD9-B73B-EA839CC7E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703" y="4912977"/>
            <a:ext cx="5567844" cy="96585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D697DEE-9A52-F41B-A840-34BC4AE3D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3980" y="4912976"/>
            <a:ext cx="1062525" cy="13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寬螢幕</PresentationFormat>
  <Paragraphs>43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羅偉倫</vt:lpstr>
      <vt:lpstr>PowerPoint 簡報</vt:lpstr>
      <vt:lpstr>Glioblastoma Multiforme (GBM)</vt:lpstr>
      <vt:lpstr>Objective</vt:lpstr>
      <vt:lpstr>Methods Overview</vt:lpstr>
      <vt:lpstr>Sp1 and Prostaglandin Synthesis</vt:lpstr>
      <vt:lpstr>Mitochondrial Function</vt:lpstr>
      <vt:lpstr>Role of Fatty Acid Oxidation (FAO)</vt:lpstr>
      <vt:lpstr>Clinical Implications</vt:lpstr>
      <vt:lpstr>Experimental Validation</vt:lpstr>
      <vt:lpstr>Conclusion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羅偉倫</dc:title>
  <dc:creator>Windows 使用者</dc:creator>
  <cp:lastModifiedBy>Windows 使用者</cp:lastModifiedBy>
  <cp:revision>1</cp:revision>
  <dcterms:created xsi:type="dcterms:W3CDTF">2025-02-10T12:51:16Z</dcterms:created>
  <dcterms:modified xsi:type="dcterms:W3CDTF">2025-02-10T12:51:29Z</dcterms:modified>
</cp:coreProperties>
</file>