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E35E8-5C6D-4D0B-90B4-DDC23F9833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5F667-B9B4-47FB-AA3D-655EB158DC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What is the role of neurons in the deep gray matter  in epilepsy ?</a:t>
          </a:r>
        </a:p>
      </dgm:t>
    </dgm:pt>
    <dgm:pt modelId="{E1904699-F483-4E7A-AC41-5086E628DF3D}" type="parTrans" cxnId="{1A35F6F4-66C5-4BC8-B3EB-1283DAE82520}">
      <dgm:prSet/>
      <dgm:spPr/>
      <dgm:t>
        <a:bodyPr/>
        <a:lstStyle/>
        <a:p>
          <a:endParaRPr lang="en-US"/>
        </a:p>
      </dgm:t>
    </dgm:pt>
    <dgm:pt modelId="{D6DB69AC-17C5-4CBA-99DF-7E7E7B111507}" type="sibTrans" cxnId="{1A35F6F4-66C5-4BC8-B3EB-1283DAE82520}">
      <dgm:prSet/>
      <dgm:spPr/>
      <dgm:t>
        <a:bodyPr/>
        <a:lstStyle/>
        <a:p>
          <a:endParaRPr lang="en-US"/>
        </a:p>
      </dgm:t>
    </dgm:pt>
    <dgm:pt modelId="{B2FE8A08-8741-49E5-8406-AD38237D5F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What and why do they alter during the course of epilepsy structurally, functionally, and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electrophsiologically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</a:p>
      </dgm:t>
    </dgm:pt>
    <dgm:pt modelId="{581B7D42-0FA2-4A7F-8FD9-0B2DBFA9B0E1}" type="parTrans" cxnId="{6A4B2B65-F92B-47B5-A45D-FE26E155EC51}">
      <dgm:prSet/>
      <dgm:spPr/>
      <dgm:t>
        <a:bodyPr/>
        <a:lstStyle/>
        <a:p>
          <a:endParaRPr lang="en-US"/>
        </a:p>
      </dgm:t>
    </dgm:pt>
    <dgm:pt modelId="{35E433CD-118B-4A6B-B8A5-6AA617F7C837}" type="sibTrans" cxnId="{6A4B2B65-F92B-47B5-A45D-FE26E155EC51}">
      <dgm:prSet/>
      <dgm:spPr/>
      <dgm:t>
        <a:bodyPr/>
        <a:lstStyle/>
        <a:p>
          <a:endParaRPr lang="en-US"/>
        </a:p>
      </dgm:t>
    </dgm:pt>
    <dgm:pt modelId="{6191BAB8-7E4D-4EE4-AD8F-59E83D180F66}" type="pres">
      <dgm:prSet presAssocID="{D01E35E8-5C6D-4D0B-90B4-DDC23F98339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3A5275-A57C-48E6-9DB1-D81549F35163}" type="pres">
      <dgm:prSet presAssocID="{5A65F667-B9B4-47FB-AA3D-655EB158DC55}" presName="compNode" presStyleCnt="0"/>
      <dgm:spPr/>
    </dgm:pt>
    <dgm:pt modelId="{C1FD0740-273A-40BB-9228-DF479DE76E2D}" type="pres">
      <dgm:prSet presAssocID="{5A65F667-B9B4-47FB-AA3D-655EB158DC55}" presName="bgRect" presStyleLbl="bgShp" presStyleIdx="0" presStyleCnt="2" custLinFactNeighborX="-1346" custLinFactNeighborY="4884"/>
      <dgm:spPr/>
    </dgm:pt>
    <dgm:pt modelId="{87EEA392-EB5F-47D5-8906-C059D0ADD240}" type="pres">
      <dgm:prSet presAssocID="{5A65F667-B9B4-47FB-AA3D-655EB158DC55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大腦"/>
        </a:ext>
      </dgm:extLst>
    </dgm:pt>
    <dgm:pt modelId="{4180EECD-0A07-4E28-9082-23FB1E4F0003}" type="pres">
      <dgm:prSet presAssocID="{5A65F667-B9B4-47FB-AA3D-655EB158DC55}" presName="spaceRect" presStyleCnt="0"/>
      <dgm:spPr/>
    </dgm:pt>
    <dgm:pt modelId="{35E40477-3BAE-4DB6-92EE-BCEC968893F2}" type="pres">
      <dgm:prSet presAssocID="{5A65F667-B9B4-47FB-AA3D-655EB158DC55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8634878-6895-4B44-A7FB-6D59EFE2027F}" type="pres">
      <dgm:prSet presAssocID="{D6DB69AC-17C5-4CBA-99DF-7E7E7B111507}" presName="sibTrans" presStyleCnt="0"/>
      <dgm:spPr/>
    </dgm:pt>
    <dgm:pt modelId="{D35586E5-23B1-4BDC-BC4B-451FCED2A4C2}" type="pres">
      <dgm:prSet presAssocID="{B2FE8A08-8741-49E5-8406-AD38237D5F7A}" presName="compNode" presStyleCnt="0"/>
      <dgm:spPr/>
    </dgm:pt>
    <dgm:pt modelId="{098AC2C5-88DF-4DA2-809F-CF22C949FB89}" type="pres">
      <dgm:prSet presAssocID="{B2FE8A08-8741-49E5-8406-AD38237D5F7A}" presName="bgRect" presStyleLbl="bgShp" presStyleIdx="1" presStyleCnt="2"/>
      <dgm:spPr/>
    </dgm:pt>
    <dgm:pt modelId="{7CDC0B50-0C5B-40E9-AD42-AE6D04CFE166}" type="pres">
      <dgm:prSet presAssocID="{B2FE8A08-8741-49E5-8406-AD38237D5F7A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6B3773F-03DB-445F-9777-26EC2EDD1E7A}" type="pres">
      <dgm:prSet presAssocID="{B2FE8A08-8741-49E5-8406-AD38237D5F7A}" presName="spaceRect" presStyleCnt="0"/>
      <dgm:spPr/>
    </dgm:pt>
    <dgm:pt modelId="{89301145-D731-48E1-944F-CBCBD25C4400}" type="pres">
      <dgm:prSet presAssocID="{B2FE8A08-8741-49E5-8406-AD38237D5F7A}" presName="parTx" presStyleLbl="revTx" presStyleIdx="1" presStyleCnt="2" custScaleY="15376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FECCB4-ABF7-4C7F-90E5-60D2263B4922}" type="presOf" srcId="{B2FE8A08-8741-49E5-8406-AD38237D5F7A}" destId="{89301145-D731-48E1-944F-CBCBD25C4400}" srcOrd="0" destOrd="0" presId="urn:microsoft.com/office/officeart/2018/2/layout/IconVerticalSolidList"/>
    <dgm:cxn modelId="{82CC5BF9-7F0F-4B9E-9EF5-9A8B10BC76B2}" type="presOf" srcId="{D01E35E8-5C6D-4D0B-90B4-DDC23F98339F}" destId="{6191BAB8-7E4D-4EE4-AD8F-59E83D180F66}" srcOrd="0" destOrd="0" presId="urn:microsoft.com/office/officeart/2018/2/layout/IconVerticalSolidList"/>
    <dgm:cxn modelId="{1A35F6F4-66C5-4BC8-B3EB-1283DAE82520}" srcId="{D01E35E8-5C6D-4D0B-90B4-DDC23F98339F}" destId="{5A65F667-B9B4-47FB-AA3D-655EB158DC55}" srcOrd="0" destOrd="0" parTransId="{E1904699-F483-4E7A-AC41-5086E628DF3D}" sibTransId="{D6DB69AC-17C5-4CBA-99DF-7E7E7B111507}"/>
    <dgm:cxn modelId="{BD70B4AA-EAB6-4A91-923A-B8AA5B25D76E}" type="presOf" srcId="{5A65F667-B9B4-47FB-AA3D-655EB158DC55}" destId="{35E40477-3BAE-4DB6-92EE-BCEC968893F2}" srcOrd="0" destOrd="0" presId="urn:microsoft.com/office/officeart/2018/2/layout/IconVerticalSolidList"/>
    <dgm:cxn modelId="{6A4B2B65-F92B-47B5-A45D-FE26E155EC51}" srcId="{D01E35E8-5C6D-4D0B-90B4-DDC23F98339F}" destId="{B2FE8A08-8741-49E5-8406-AD38237D5F7A}" srcOrd="1" destOrd="0" parTransId="{581B7D42-0FA2-4A7F-8FD9-0B2DBFA9B0E1}" sibTransId="{35E433CD-118B-4A6B-B8A5-6AA617F7C837}"/>
    <dgm:cxn modelId="{B0163BC7-706E-4FCD-9E90-A7851642A364}" type="presParOf" srcId="{6191BAB8-7E4D-4EE4-AD8F-59E83D180F66}" destId="{2C3A5275-A57C-48E6-9DB1-D81549F35163}" srcOrd="0" destOrd="0" presId="urn:microsoft.com/office/officeart/2018/2/layout/IconVerticalSolidList"/>
    <dgm:cxn modelId="{7272BE6E-0C02-40E6-8DBA-7BDFAE9F7865}" type="presParOf" srcId="{2C3A5275-A57C-48E6-9DB1-D81549F35163}" destId="{C1FD0740-273A-40BB-9228-DF479DE76E2D}" srcOrd="0" destOrd="0" presId="urn:microsoft.com/office/officeart/2018/2/layout/IconVerticalSolidList"/>
    <dgm:cxn modelId="{609C92CA-D442-4EFD-9B29-9A44C37A4262}" type="presParOf" srcId="{2C3A5275-A57C-48E6-9DB1-D81549F35163}" destId="{87EEA392-EB5F-47D5-8906-C059D0ADD240}" srcOrd="1" destOrd="0" presId="urn:microsoft.com/office/officeart/2018/2/layout/IconVerticalSolidList"/>
    <dgm:cxn modelId="{88C0316B-B843-4AAD-9824-628904105895}" type="presParOf" srcId="{2C3A5275-A57C-48E6-9DB1-D81549F35163}" destId="{4180EECD-0A07-4E28-9082-23FB1E4F0003}" srcOrd="2" destOrd="0" presId="urn:microsoft.com/office/officeart/2018/2/layout/IconVerticalSolidList"/>
    <dgm:cxn modelId="{DC94B477-ED79-43A0-88DD-25849F26FC85}" type="presParOf" srcId="{2C3A5275-A57C-48E6-9DB1-D81549F35163}" destId="{35E40477-3BAE-4DB6-92EE-BCEC968893F2}" srcOrd="3" destOrd="0" presId="urn:microsoft.com/office/officeart/2018/2/layout/IconVerticalSolidList"/>
    <dgm:cxn modelId="{57BB7469-BE35-431A-A56D-68FBA562A9F1}" type="presParOf" srcId="{6191BAB8-7E4D-4EE4-AD8F-59E83D180F66}" destId="{C8634878-6895-4B44-A7FB-6D59EFE2027F}" srcOrd="1" destOrd="0" presId="urn:microsoft.com/office/officeart/2018/2/layout/IconVerticalSolidList"/>
    <dgm:cxn modelId="{2A878597-E773-48B6-88B1-819B5D9BD7C2}" type="presParOf" srcId="{6191BAB8-7E4D-4EE4-AD8F-59E83D180F66}" destId="{D35586E5-23B1-4BDC-BC4B-451FCED2A4C2}" srcOrd="2" destOrd="0" presId="urn:microsoft.com/office/officeart/2018/2/layout/IconVerticalSolidList"/>
    <dgm:cxn modelId="{51FC8586-1AC4-4FDE-AF09-05EF03DBBA59}" type="presParOf" srcId="{D35586E5-23B1-4BDC-BC4B-451FCED2A4C2}" destId="{098AC2C5-88DF-4DA2-809F-CF22C949FB89}" srcOrd="0" destOrd="0" presId="urn:microsoft.com/office/officeart/2018/2/layout/IconVerticalSolidList"/>
    <dgm:cxn modelId="{7206C946-BB10-4210-80BB-546B9D67493D}" type="presParOf" srcId="{D35586E5-23B1-4BDC-BC4B-451FCED2A4C2}" destId="{7CDC0B50-0C5B-40E9-AD42-AE6D04CFE166}" srcOrd="1" destOrd="0" presId="urn:microsoft.com/office/officeart/2018/2/layout/IconVerticalSolidList"/>
    <dgm:cxn modelId="{7B7C57B1-5413-4B61-9CAC-EABB6C66CB31}" type="presParOf" srcId="{D35586E5-23B1-4BDC-BC4B-451FCED2A4C2}" destId="{66B3773F-03DB-445F-9777-26EC2EDD1E7A}" srcOrd="2" destOrd="0" presId="urn:microsoft.com/office/officeart/2018/2/layout/IconVerticalSolidList"/>
    <dgm:cxn modelId="{FB2F00D0-7B08-44B3-A707-89DAC5B98C73}" type="presParOf" srcId="{D35586E5-23B1-4BDC-BC4B-451FCED2A4C2}" destId="{89301145-D731-48E1-944F-CBCBD25C44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0740-273A-40BB-9228-DF479DE76E2D}">
      <dsp:nvSpPr>
        <dsp:cNvPr id="0" name=""/>
        <dsp:cNvSpPr/>
      </dsp:nvSpPr>
      <dsp:spPr>
        <a:xfrm>
          <a:off x="0" y="161325"/>
          <a:ext cx="7886700" cy="5015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EA392-EB5F-47D5-8906-C059D0ADD240}">
      <dsp:nvSpPr>
        <dsp:cNvPr id="0" name=""/>
        <dsp:cNvSpPr/>
      </dsp:nvSpPr>
      <dsp:spPr>
        <a:xfrm>
          <a:off x="151708" y="249672"/>
          <a:ext cx="275833" cy="2758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40477-3BAE-4DB6-92EE-BCEC968893F2}">
      <dsp:nvSpPr>
        <dsp:cNvPr id="0" name=""/>
        <dsp:cNvSpPr/>
      </dsp:nvSpPr>
      <dsp:spPr>
        <a:xfrm>
          <a:off x="579250" y="136831"/>
          <a:ext cx="7307449" cy="50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77" tIns="53077" rIns="53077" bIns="5307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What is the role of neurons in the deep gray matter  in epilepsy ?</a:t>
          </a:r>
        </a:p>
      </dsp:txBody>
      <dsp:txXfrm>
        <a:off x="579250" y="136831"/>
        <a:ext cx="7307449" cy="501515"/>
      </dsp:txXfrm>
    </dsp:sp>
    <dsp:sp modelId="{098AC2C5-88DF-4DA2-809F-CF22C949FB89}">
      <dsp:nvSpPr>
        <dsp:cNvPr id="0" name=""/>
        <dsp:cNvSpPr/>
      </dsp:nvSpPr>
      <dsp:spPr>
        <a:xfrm>
          <a:off x="0" y="898548"/>
          <a:ext cx="7886700" cy="5015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C0B50-0C5B-40E9-AD42-AE6D04CFE166}">
      <dsp:nvSpPr>
        <dsp:cNvPr id="0" name=""/>
        <dsp:cNvSpPr/>
      </dsp:nvSpPr>
      <dsp:spPr>
        <a:xfrm>
          <a:off x="151708" y="1011389"/>
          <a:ext cx="275833" cy="27583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1145-D731-48E1-944F-CBCBD25C4400}">
      <dsp:nvSpPr>
        <dsp:cNvPr id="0" name=""/>
        <dsp:cNvSpPr/>
      </dsp:nvSpPr>
      <dsp:spPr>
        <a:xfrm>
          <a:off x="579250" y="763726"/>
          <a:ext cx="7307449" cy="7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77" tIns="53077" rIns="53077" bIns="5307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What and why do they alter during the course of epilepsy structurally, functionally, and </a:t>
          </a:r>
          <a:r>
            <a:rPr lang="en-US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electrophsiologically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</a:p>
      </dsp:txBody>
      <dsp:txXfrm>
        <a:off x="579250" y="763726"/>
        <a:ext cx="7307449" cy="77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6135B-FD27-4DFF-91CF-6608D9166BA8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925D2-9DB9-4C2C-BB95-2D1CFE5868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35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23166-39B2-4C26-B615-D5DCB3FCED0B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0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54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08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82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1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23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1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1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44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99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5A05-27EB-4B46-99FC-9B8D9121CDD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ED1F-9E7F-4190-8E99-041645504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26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1904" y="274639"/>
            <a:ext cx="6350496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董欣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3925" y="1600221"/>
            <a:ext cx="6624736" cy="44210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Morphological and metabolic asymmetries of the thalamic </a:t>
            </a:r>
            <a:r>
              <a:rPr lang="en-US" altLang="zh-TW" kern="100" dirty="0" err="1">
                <a:solidFill>
                  <a:srgbClr val="FFFFCC"/>
                </a:solidFill>
                <a:cs typeface="Times New Roman"/>
              </a:rPr>
              <a:t>subregions</a:t>
            </a: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 in temporal lobe epilepsy predict cognitive </a:t>
            </a:r>
            <a:r>
              <a:rPr lang="en-US" altLang="zh-TW" kern="100" dirty="0" smtClean="0">
                <a:solidFill>
                  <a:srgbClr val="FFFFCC"/>
                </a:solidFill>
                <a:cs typeface="Times New Roman"/>
              </a:rPr>
              <a:t>functions</a:t>
            </a:r>
          </a:p>
          <a:p>
            <a:pPr marL="0" indent="0" algn="ctr">
              <a:buNone/>
            </a:pPr>
            <a:endParaRPr lang="en-US" altLang="zh-TW" kern="100" dirty="0"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3467" kern="100" dirty="0">
                <a:latin typeface="標楷體" pitchFamily="65" charset="-120"/>
                <a:ea typeface="標楷體" pitchFamily="65" charset="-120"/>
                <a:cs typeface="Times New Roman"/>
              </a:rPr>
              <a:t>陽明</a:t>
            </a:r>
            <a:r>
              <a:rPr lang="zh-TW" altLang="zh-TW" sz="3467" kern="100" dirty="0">
                <a:latin typeface="標楷體" pitchFamily="65" charset="-120"/>
                <a:ea typeface="標楷體" pitchFamily="65" charset="-120"/>
                <a:cs typeface="Times New Roman"/>
              </a:rPr>
              <a:t>交通大學臨床醫學研究所 博士</a:t>
            </a:r>
            <a:endParaRPr lang="zh-TW" altLang="zh-TW" sz="4000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3467" dirty="0">
                <a:latin typeface="標楷體" pitchFamily="65" charset="-120"/>
                <a:ea typeface="標楷體" pitchFamily="65" charset="-120"/>
                <a:cs typeface="Times New Roman"/>
              </a:rPr>
              <a:t>臺中榮總神經醫學中心 助理</a:t>
            </a:r>
            <a:r>
              <a:rPr lang="zh-TW" altLang="zh-TW" sz="3467" dirty="0">
                <a:latin typeface="標楷體" pitchFamily="65" charset="-120"/>
                <a:ea typeface="標楷體" pitchFamily="65" charset="-120"/>
                <a:cs typeface="Times New Roman"/>
              </a:rPr>
              <a:t>教授</a:t>
            </a:r>
            <a:endParaRPr lang="en-US" altLang="zh-TW" sz="3467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endParaRPr lang="en-US" altLang="zh-TW" sz="3467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en-US" sz="3467" dirty="0">
                <a:latin typeface="標楷體" pitchFamily="65" charset="-120"/>
                <a:ea typeface="標楷體" pitchFamily="65" charset="-120"/>
              </a:rPr>
              <a:t>彭徐</a:t>
            </a:r>
            <a:r>
              <a:rPr lang="zh-TW" altLang="en-US" sz="3467" dirty="0">
                <a:latin typeface="標楷體" pitchFamily="65" charset="-120"/>
                <a:ea typeface="標楷體" pitchFamily="65" charset="-120"/>
              </a:rPr>
              <a:t>鈞 副教授</a:t>
            </a:r>
            <a:endParaRPr lang="zh-TW" altLang="en-US" sz="3467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24064"/>
          <a:stretch/>
        </p:blipFill>
        <p:spPr bwMode="auto">
          <a:xfrm>
            <a:off x="239350" y="260648"/>
            <a:ext cx="5165013" cy="6336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5A690-24F7-D1EF-E404-DCC297E8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2" y="576512"/>
            <a:ext cx="11691259" cy="662781"/>
          </a:xfrm>
        </p:spPr>
        <p:txBody>
          <a:bodyPr/>
          <a:lstStyle/>
          <a:p>
            <a:r>
              <a:rPr lang="en-US" altLang="zh-TW" sz="1867" b="1" dirty="0">
                <a:latin typeface="MinionPro-Bold"/>
              </a:rPr>
              <a:t>Table 4. </a:t>
            </a:r>
            <a:r>
              <a:rPr lang="en-US" altLang="zh-TW" sz="1867" dirty="0">
                <a:latin typeface="MinionPro-Regular"/>
              </a:rPr>
              <a:t>Relationship between the asymmetry index of thalamic subnuclei volume and neurocognitive scores in patients with (a) left-TLE and (b) right-TLE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04849A-5A9F-71D8-C410-D3A50C3A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3D6FC77-61AB-EDE0-65B9-927AB2CA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" y="1239293"/>
            <a:ext cx="12148348" cy="49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82DF9B-BC37-EA96-F016-B94E550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77" y="177813"/>
            <a:ext cx="11364687" cy="930275"/>
          </a:xfrm>
        </p:spPr>
        <p:txBody>
          <a:bodyPr/>
          <a:lstStyle/>
          <a:p>
            <a:r>
              <a:rPr lang="en-US" altLang="zh-TW" sz="1867" b="1" dirty="0">
                <a:latin typeface="MinionPro-Bold"/>
              </a:rPr>
              <a:t>Table 5. </a:t>
            </a:r>
            <a:r>
              <a:rPr lang="en-US" altLang="zh-TW" sz="1867" dirty="0">
                <a:latin typeface="MinionPro-Regular"/>
              </a:rPr>
              <a:t>Relationship between the asymmetry index of thalamic subnuclei SUVR and neurocognitive scores in patients with (a) left-TLE and (b) right-TLE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6B0248-1D88-5727-8046-8E2E88B2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994FFE-E18A-FBFA-3AE2-B8493685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38" y="976939"/>
            <a:ext cx="9933300" cy="57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2149AE-32C3-6972-3FBA-1AE9CA9A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31B5D4-2478-FB4E-5614-730678B0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8CD866-0B87-FACD-D7BB-1CD4D196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8" y="499205"/>
            <a:ext cx="11827701" cy="58595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1031BE7-0973-5E3D-D396-0C6D22DB44B5}"/>
              </a:ext>
            </a:extLst>
          </p:cNvPr>
          <p:cNvSpPr/>
          <p:nvPr/>
        </p:nvSpPr>
        <p:spPr>
          <a:xfrm>
            <a:off x="4278085" y="317881"/>
            <a:ext cx="3799115" cy="65314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Electrophysiological </a:t>
            </a:r>
            <a:endParaRPr lang="zh-TW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D258CF-57E0-44CA-0A2A-7E93CFE14896}"/>
              </a:ext>
            </a:extLst>
          </p:cNvPr>
          <p:cNvSpPr/>
          <p:nvPr/>
        </p:nvSpPr>
        <p:spPr>
          <a:xfrm>
            <a:off x="4278085" y="970969"/>
            <a:ext cx="3799115" cy="5124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SEEG</a:t>
            </a:r>
            <a:endParaRPr lang="zh-TW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2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C008F4-7C39-E331-9065-DDBC7D3F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821BCB-A08E-F0D1-A972-A783662D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2842F4-A10D-0B6C-D1DF-760C4965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795"/>
            <a:ext cx="12192000" cy="43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6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BD8FC-3E51-A804-B4C8-DFED10D1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A58E1D-6746-2982-CA88-C2916E163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C452AC-95E7-4F5C-3F78-8354E6340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93" y="151321"/>
            <a:ext cx="7349664" cy="6570819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86D1C820-3242-082C-54D6-B97162A015EE}"/>
              </a:ext>
            </a:extLst>
          </p:cNvPr>
          <p:cNvSpPr/>
          <p:nvPr/>
        </p:nvSpPr>
        <p:spPr>
          <a:xfrm>
            <a:off x="7217231" y="4484915"/>
            <a:ext cx="391885" cy="40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zh-TW" altLang="en-US" sz="1867">
              <a:solidFill>
                <a:srgbClr val="FFFFFF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1DCCE-84FB-5927-248F-7727BCC1F311}"/>
              </a:ext>
            </a:extLst>
          </p:cNvPr>
          <p:cNvSpPr/>
          <p:nvPr/>
        </p:nvSpPr>
        <p:spPr>
          <a:xfrm>
            <a:off x="7685319" y="4190999"/>
            <a:ext cx="391885" cy="40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zh-TW" altLang="en-US"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CE23F-730F-039D-4689-57463A61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Take Home message(1)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10BE68-EE91-9189-11AA-4DCEF366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MinionPro-Regular"/>
              </a:rPr>
              <a:t>The roles of the thalamus in TLE: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 - Patients with L-TLE and those with R-TLE exhibited a differential morphological and metabolic vulnerability in their thalamic subregions. 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 - Metabolic asymmetry was more prominent than the volume differences, and the posterior and medial subnuclei presented persistently hypometabolism in both TLE groups.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 - - R-TLE had relatively preserved volume of the ipsilateral thalamic volume, while L-TLE had relatively decline of volume and metabolism in posterior subnucleus.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-  Longer epilepsy duration was associated with a prominent atrophy of most ipsilateral thalamic volume in L-TLE, but with a relative left thalamic hypometabolism in R-TLE.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510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57116E-FC81-1F2F-CAE2-D76D4A97A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3885"/>
            <a:ext cx="10515600" cy="345904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>
                <a:latin typeface="MinionPro-Regular"/>
              </a:rPr>
              <a:t>Thalamic subnuclei participated in cognitive functions.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 - Processing speed presented most relevant to asymmetrical metabolic changes of thalamic subregions in TLE.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- Preserved metabolic activity of contralateral thalamic subregions is the key to maintain the processing speed in both TLEs. </a:t>
            </a:r>
          </a:p>
          <a:p>
            <a:pPr marL="0" indent="0">
              <a:buNone/>
            </a:pPr>
            <a:r>
              <a:rPr lang="en-US" altLang="zh-TW" sz="2400" dirty="0">
                <a:latin typeface="MinionPro-Regular"/>
              </a:rPr>
              <a:t>  </a:t>
            </a:r>
            <a:endParaRPr lang="zh-TW" altLang="en-US" sz="2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CEA7795-1B65-A12A-74E8-42381368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Take Home message(2)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788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80B49F-3761-37BF-667F-F3691F49E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695" y="248195"/>
            <a:ext cx="7325215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8266" dirty="0"/>
              <a:t>Epilepsy and the deep cortex</a:t>
            </a:r>
            <a:endParaRPr lang="zh-TW" altLang="en-US" sz="8266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0B99FD-62ED-7A01-7DAE-681FF293F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70" y="4636008"/>
            <a:ext cx="6251111" cy="157276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臺中榮總 神經醫學中心</a:t>
            </a:r>
            <a:endParaRPr lang="en-US" altLang="zh-TW" dirty="0"/>
          </a:p>
          <a:p>
            <a:pPr algn="ctr"/>
            <a:r>
              <a:rPr lang="zh-TW" altLang="en-US" dirty="0"/>
              <a:t>  董欣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9BEF6-C382-6C9D-944C-5E1CCBF9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89"/>
          <a:stretch/>
        </p:blipFill>
        <p:spPr>
          <a:xfrm>
            <a:off x="1" y="29"/>
            <a:ext cx="4657344" cy="6857991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373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8CD23-21A0-3BF8-1485-86F23DF7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52D06F4-B16B-E019-831E-7127E6D0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5"/>
            <a:ext cx="10515600" cy="1412531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Seizure is thought as abnormal electrical signals produced by damaged, which were thought to be related to cortical lesions.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A1D538F-EAEF-2620-91EB-6DB6C153A570}"/>
              </a:ext>
            </a:extLst>
          </p:cNvPr>
          <p:cNvSpPr/>
          <p:nvPr/>
        </p:nvSpPr>
        <p:spPr>
          <a:xfrm>
            <a:off x="576944" y="3516085"/>
            <a:ext cx="1839685" cy="566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zh-TW" alt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內容版面配置區 6">
            <a:extLst>
              <a:ext uri="{FF2B5EF4-FFF2-40B4-BE49-F238E27FC236}">
                <a16:creationId xmlns:a16="http://schemas.microsoft.com/office/drawing/2014/main" id="{92BC0E00-C485-8E70-2254-4DCE30BD094A}"/>
              </a:ext>
            </a:extLst>
          </p:cNvPr>
          <p:cNvGraphicFramePr/>
          <p:nvPr>
            <p:extLst/>
          </p:nvPr>
        </p:nvGraphicFramePr>
        <p:xfrm>
          <a:off x="838200" y="4158399"/>
          <a:ext cx="10515600" cy="222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7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934E48-9E25-0AA6-152A-C430E8D1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10D7A7-9A23-4D62-4B80-ACB9B13B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Thalamus - an overview | ScienceDirect Topics">
            <a:extLst>
              <a:ext uri="{FF2B5EF4-FFF2-40B4-BE49-F238E27FC236}">
                <a16:creationId xmlns:a16="http://schemas.microsoft.com/office/drawing/2014/main" id="{6AFF1BDD-0D40-31FA-0A56-12E9BF4B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490828"/>
            <a:ext cx="10134600" cy="60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4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2962D-DA15-815C-795B-DAC62398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B59FF8-67A4-BF03-0D45-83DF99FC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0A825E-2A7A-B9D4-6FC3-4AEF27E0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676656"/>
            <a:ext cx="11819275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D352D-F483-B633-DE3A-5217FDB2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B695E4-C590-94B5-3E8E-8D132913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F99713-84D8-CC61-EC84-EC514F94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5" y="2088272"/>
            <a:ext cx="11926964" cy="45345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23E1D7-934F-E930-FFEF-5390DE2079D2}"/>
              </a:ext>
            </a:extLst>
          </p:cNvPr>
          <p:cNvSpPr/>
          <p:nvPr/>
        </p:nvSpPr>
        <p:spPr>
          <a:xfrm>
            <a:off x="1534885" y="239542"/>
            <a:ext cx="2656115" cy="65314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endParaRPr lang="zh-TW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8812A30-E957-95E7-1190-18E607EFBCB5}"/>
              </a:ext>
            </a:extLst>
          </p:cNvPr>
          <p:cNvSpPr/>
          <p:nvPr/>
        </p:nvSpPr>
        <p:spPr>
          <a:xfrm>
            <a:off x="6760029" y="239541"/>
            <a:ext cx="2656115" cy="6531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endParaRPr lang="zh-TW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87AB31-33AC-6D54-CA2E-702CA04D9B0E}"/>
              </a:ext>
            </a:extLst>
          </p:cNvPr>
          <p:cNvSpPr/>
          <p:nvPr/>
        </p:nvSpPr>
        <p:spPr>
          <a:xfrm>
            <a:off x="1534885" y="892629"/>
            <a:ext cx="2656115" cy="5124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endParaRPr lang="zh-TW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B60AD6-4DB5-66B8-7597-4EE05874DBB3}"/>
              </a:ext>
            </a:extLst>
          </p:cNvPr>
          <p:cNvSpPr/>
          <p:nvPr/>
        </p:nvSpPr>
        <p:spPr>
          <a:xfrm>
            <a:off x="6760029" y="892629"/>
            <a:ext cx="2656115" cy="5124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914354"/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endParaRPr lang="zh-TW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1883F38A-247E-75F3-CB5B-EC7DBC545F59}"/>
              </a:ext>
            </a:extLst>
          </p:cNvPr>
          <p:cNvSpPr/>
          <p:nvPr/>
        </p:nvSpPr>
        <p:spPr>
          <a:xfrm rot="16200000">
            <a:off x="5250647" y="280827"/>
            <a:ext cx="653141" cy="2931749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zh-TW" altLang="en-US" sz="18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3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4367BC-5B1B-4970-B3F0-C5D01E75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A8D9A8B-DDFF-8D6A-462C-56EFEE7FA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89180"/>
            <a:ext cx="8561648" cy="676887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CC7C038-025D-07B9-D610-0E0343C145BA}"/>
              </a:ext>
            </a:extLst>
          </p:cNvPr>
          <p:cNvSpPr txBox="1"/>
          <p:nvPr/>
        </p:nvSpPr>
        <p:spPr>
          <a:xfrm>
            <a:off x="7859500" y="6308261"/>
            <a:ext cx="4071257" cy="666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pt-BR" altLang="zh-TW" sz="1867" dirty="0">
                <a:solidFill>
                  <a:srgbClr val="000000"/>
                </a:solidFill>
                <a:latin typeface="MinionPro-Regular"/>
              </a:rPr>
              <a:t>Asymmetrical index = 2x [(L − R)/(L + R)].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EE2F3-625D-AE55-6F84-D3FEEC1E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108486-B6C6-8ABD-4EE5-E3B6F44F1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00ECD4-9C40-D5EE-4CB4-ED210D6273A0}"/>
              </a:ext>
            </a:extLst>
          </p:cNvPr>
          <p:cNvSpPr txBox="1"/>
          <p:nvPr/>
        </p:nvSpPr>
        <p:spPr>
          <a:xfrm>
            <a:off x="1251966" y="55"/>
            <a:ext cx="8806543" cy="37965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en-US" altLang="zh-TW" sz="1867" b="1" dirty="0">
                <a:solidFill>
                  <a:srgbClr val="000000"/>
                </a:solidFill>
                <a:latin typeface="MinionPro-Bold"/>
              </a:rPr>
              <a:t>Table 1. </a:t>
            </a:r>
            <a:r>
              <a:rPr lang="en-US" altLang="zh-TW" sz="1867" dirty="0">
                <a:solidFill>
                  <a:srgbClr val="000000"/>
                </a:solidFill>
                <a:latin typeface="MinionPro-Regular"/>
              </a:rPr>
              <a:t>Demographic characteristics of left-TLE and right-TLE cases.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EAEBF90-2B8E-2698-14EC-BFD35130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6" y="365128"/>
            <a:ext cx="9199800" cy="57690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42E6249-EA87-94D2-812F-F2CC3C07805B}"/>
              </a:ext>
            </a:extLst>
          </p:cNvPr>
          <p:cNvSpPr txBox="1"/>
          <p:nvPr/>
        </p:nvSpPr>
        <p:spPr>
          <a:xfrm>
            <a:off x="1366266" y="6359769"/>
            <a:ext cx="8971199" cy="37965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en-US" altLang="zh-TW" sz="1867" dirty="0">
                <a:solidFill>
                  <a:srgbClr val="000000"/>
                </a:solidFill>
                <a:latin typeface="MinionPro-Regular"/>
              </a:rPr>
              <a:t>August, 2019 to September, 2020 at Taichung Veterans General Hospital (TCVGH).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3ACF64-C079-52BC-DA45-CDBF707E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68"/>
            <a:ext cx="12192000" cy="614589"/>
          </a:xfrm>
        </p:spPr>
        <p:txBody>
          <a:bodyPr>
            <a:noAutofit/>
          </a:bodyPr>
          <a:lstStyle/>
          <a:p>
            <a:r>
              <a:rPr lang="en-US" altLang="zh-TW" sz="1867" b="1" dirty="0">
                <a:latin typeface="MinionPro-Bold"/>
              </a:rPr>
              <a:t>Table 2. </a:t>
            </a:r>
            <a:r>
              <a:rPr lang="en-US" altLang="zh-TW" sz="1867" dirty="0">
                <a:latin typeface="MinionPro-Regular"/>
              </a:rPr>
              <a:t>Comparison of volumes and SUVR of six thalamic subnuclei of the ipsilateral and contralateral sides in patients with L-TLE.</a:t>
            </a:r>
            <a:endParaRPr lang="zh-TW" altLang="en-US" sz="1867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DF56DC-BEC0-9BF2-2119-82473D566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29C59E-106C-29FF-D584-88EE094C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0" y="676656"/>
            <a:ext cx="11934079" cy="27523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43E0B8A-D2F1-6547-7B86-B24735B0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3" y="3925588"/>
            <a:ext cx="12115800" cy="279253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EAD104C0-7D4F-0AAA-3348-58B77C3F53F3}"/>
              </a:ext>
            </a:extLst>
          </p:cNvPr>
          <p:cNvSpPr txBox="1">
            <a:spLocks/>
          </p:cNvSpPr>
          <p:nvPr/>
        </p:nvSpPr>
        <p:spPr>
          <a:xfrm>
            <a:off x="21723" y="3532868"/>
            <a:ext cx="12192000" cy="614589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67" b="1" dirty="0">
                <a:solidFill>
                  <a:srgbClr val="000000"/>
                </a:solidFill>
                <a:latin typeface="MinionPro-Bold"/>
              </a:rPr>
              <a:t>Table 3.</a:t>
            </a:r>
            <a:r>
              <a:rPr lang="en-US" altLang="zh-TW" sz="1867" dirty="0">
                <a:solidFill>
                  <a:srgbClr val="000000"/>
                </a:solidFill>
                <a:latin typeface="MinionPro-Regular"/>
              </a:rPr>
              <a:t>Comparison of volumes and SUVR of six thalamic subnuclei of the ipsilateral and contralateral sides in patients with R-TLE.</a:t>
            </a:r>
            <a:endParaRPr lang="zh-TW" alt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54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寬螢幕</PresentationFormat>
  <Paragraphs>39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Calibri Light</vt:lpstr>
      <vt:lpstr>MinionPro-Bold</vt:lpstr>
      <vt:lpstr>MinionPro-Regular</vt:lpstr>
      <vt:lpstr>Times New Roman</vt:lpstr>
      <vt:lpstr>Office 佈景主題</vt:lpstr>
      <vt:lpstr>董欣 </vt:lpstr>
      <vt:lpstr>Epilepsy and the deep cortex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Table 2. Comparison of volumes and SUVR of six thalamic subnuclei of the ipsilateral and contralateral sides in patients with L-TLE.</vt:lpstr>
      <vt:lpstr>Table 4. Relationship between the asymmetry index of thalamic subnuclei volume and neurocognitive scores in patients with (a) left-TLE and (b) right-TLE</vt:lpstr>
      <vt:lpstr>Table 5. Relationship between the asymmetry index of thalamic subnuclei SUVR and neurocognitive scores in patients with (a) left-TLE and (b) right-TLE</vt:lpstr>
      <vt:lpstr>PowerPoint 簡報</vt:lpstr>
      <vt:lpstr>PowerPoint 簡報</vt:lpstr>
      <vt:lpstr>PowerPoint 簡報</vt:lpstr>
      <vt:lpstr>Take Home message(1)</vt:lpstr>
      <vt:lpstr>Take Home message(2)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董欣 </dc:title>
  <dc:creator>Windows 使用者</dc:creator>
  <cp:lastModifiedBy>Windows 使用者</cp:lastModifiedBy>
  <cp:revision>1</cp:revision>
  <dcterms:created xsi:type="dcterms:W3CDTF">2025-02-10T13:02:28Z</dcterms:created>
  <dcterms:modified xsi:type="dcterms:W3CDTF">2025-02-10T13:02:42Z</dcterms:modified>
</cp:coreProperties>
</file>