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01111-02F5-4C8D-9B82-81131BC82D44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8E41C-76C0-4851-B1AB-F68ED171B1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75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83813-4E04-49E3-AF23-5D36C95507D6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83813-4E04-49E3-AF23-5D36C95507D6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0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Selective tethering</a:t>
            </a:r>
            <a:r>
              <a:rPr lang="zh-TW" altLang="en-US" dirty="0"/>
              <a:t> </a:t>
            </a:r>
            <a:r>
              <a:rPr lang="en-US" altLang="zh-TW" dirty="0"/>
              <a:t>factor for quality control of </a:t>
            </a:r>
            <a:r>
              <a:rPr lang="en-US" altLang="zh-TW"/>
              <a:t>damaged mitochondria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83813-4E04-49E3-AF23-5D36C95507D6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8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10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96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56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23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6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083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34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57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61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01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4FEE2-2BAB-4702-8D95-9AB879D2F25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1B25-121F-4C12-8E9D-ED9AB11411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77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TW" altLang="en-US" sz="4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蘇佑安</a:t>
            </a:r>
            <a:endParaRPr lang="zh-TW" altLang="en-US" sz="9600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9883" y="1600201"/>
            <a:ext cx="681675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NME3 binds to </a:t>
            </a:r>
            <a:r>
              <a:rPr lang="en-US" altLang="zh-TW" dirty="0" err="1">
                <a:solidFill>
                  <a:srgbClr val="FFFFCC"/>
                </a:solidFill>
                <a:cs typeface="Times New Roman"/>
              </a:rPr>
              <a:t>phosphatidic</a:t>
            </a: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 acid and mediates PLD6-induced mitochondrial tethering</a:t>
            </a:r>
            <a:endParaRPr lang="en-US" altLang="zh-TW" dirty="0" smtClean="0">
              <a:solidFill>
                <a:srgbClr val="FFFFCC"/>
              </a:solidFill>
              <a:cs typeface="Times New Roman"/>
            </a:endParaRPr>
          </a:p>
          <a:p>
            <a:pPr marL="0" indent="0" algn="ctr">
              <a:buNone/>
            </a:pPr>
            <a:endParaRPr lang="en-US" altLang="zh-TW" dirty="0">
              <a:cs typeface="Times New Roman"/>
            </a:endParaRPr>
          </a:p>
          <a:p>
            <a:pPr marL="0" indent="0" algn="ctr">
              <a:buNone/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  <a:cs typeface="Times New Roman"/>
              </a:rPr>
              <a:t>國立臺灣大學分子醫學研究所博士</a:t>
            </a:r>
            <a:endParaRPr lang="en-US" altLang="zh-TW" sz="32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sz="32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/>
              </a:rPr>
              <a:t>劉雅雯 教授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392" y="1587052"/>
            <a:ext cx="4264784" cy="4447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9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7DDEFB-9130-4CB1-AD55-0F80D7A19910}"/>
              </a:ext>
            </a:extLst>
          </p:cNvPr>
          <p:cNvSpPr/>
          <p:nvPr/>
        </p:nvSpPr>
        <p:spPr>
          <a:xfrm>
            <a:off x="1464917" y="148032"/>
            <a:ext cx="10727095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The enrichment of NME3-GFP at </a:t>
            </a:r>
            <a:r>
              <a:rPr lang="en-US" altLang="zh-TW" sz="2800" b="1" dirty="0" err="1">
                <a:solidFill>
                  <a:prstClr val="black"/>
                </a:solidFill>
                <a:latin typeface="Calibri Light"/>
              </a:rPr>
              <a:t>mito-mito</a:t>
            </a:r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 contact interface is significantly reduced by PLD6 depletion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AE7A90-BCEB-42AF-80BC-A79A7FD4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9F1A918-0DBA-499B-8F36-A973B2E5A09C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68D2957-A5AF-4EC9-9ABF-BA3F17474518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49709C4F-1408-4277-91F3-CBA2F560C4B2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1AD28CDB-4002-428A-824F-781DEF740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389" y="3769395"/>
            <a:ext cx="9371257" cy="28457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BF200A-5089-43AC-91BF-83461F1177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12" y="1066208"/>
            <a:ext cx="10244973" cy="250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7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7DDEFB-9130-4CB1-AD55-0F80D7A19910}"/>
              </a:ext>
            </a:extLst>
          </p:cNvPr>
          <p:cNvSpPr/>
          <p:nvPr/>
        </p:nvSpPr>
        <p:spPr>
          <a:xfrm>
            <a:off x="1461805" y="148033"/>
            <a:ext cx="10460124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The PA binding defective mutant shows significantly lower enrichment at the mitochondrial contact interface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D0B7AB-3D6A-4A8B-A031-6B7A4DC31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9" y="1111308"/>
            <a:ext cx="5404627" cy="2769813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A33710D-77F5-42FC-8087-949B71B1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F0A617-FE29-435E-98C2-FFE724DFD2AF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BBD53CA-7924-49AE-BC71-F61775B0CAB9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DCD9A2C-995A-4428-8945-3942F40C336F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AD50C13B-5766-4236-8455-6012C393D0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738" y="1102137"/>
            <a:ext cx="5154252" cy="283072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83131C-E845-4F51-A9FC-2CE2A402F6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9" y="3911718"/>
            <a:ext cx="5404627" cy="16237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D8B256C-EB9E-417D-A855-F95BD5896278}"/>
              </a:ext>
            </a:extLst>
          </p:cNvPr>
          <p:cNvSpPr/>
          <p:nvPr/>
        </p:nvSpPr>
        <p:spPr>
          <a:xfrm>
            <a:off x="191822" y="3895675"/>
            <a:ext cx="5508172" cy="1623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TW" altLang="en-US" sz="1867">
              <a:solidFill>
                <a:prstClr val="white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F842B75-B75A-4BC1-8EA6-CCD3FAED797F}"/>
              </a:ext>
            </a:extLst>
          </p:cNvPr>
          <p:cNvGrpSpPr>
            <a:grpSpLocks noChangeAspect="1"/>
          </p:cNvGrpSpPr>
          <p:nvPr/>
        </p:nvGrpSpPr>
        <p:grpSpPr>
          <a:xfrm>
            <a:off x="5905419" y="3932978"/>
            <a:ext cx="6155687" cy="2423489"/>
            <a:chOff x="1904282" y="1728500"/>
            <a:chExt cx="8802882" cy="3465688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3828681-E035-491C-BBB2-E41BB351E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4282" y="1728500"/>
              <a:ext cx="5785626" cy="340100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4E5817A-7A36-449B-A144-A3EECC2BF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3964" y="1974855"/>
              <a:ext cx="2743200" cy="3219333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29F133C-75C7-4A7D-B050-57430B8C68D9}"/>
              </a:ext>
            </a:extLst>
          </p:cNvPr>
          <p:cNvSpPr txBox="1"/>
          <p:nvPr/>
        </p:nvSpPr>
        <p:spPr>
          <a:xfrm>
            <a:off x="0" y="5746695"/>
            <a:ext cx="6431973" cy="11389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267" b="1" dirty="0">
                <a:solidFill>
                  <a:prstClr val="black"/>
                </a:solidFill>
              </a:rPr>
              <a:t>Summary:</a:t>
            </a:r>
          </a:p>
          <a:p>
            <a:pPr defTabSz="914354"/>
            <a:r>
              <a:rPr lang="en-US" altLang="zh-TW" sz="2267" dirty="0">
                <a:solidFill>
                  <a:prstClr val="black"/>
                </a:solidFill>
              </a:rPr>
              <a:t>PLD6-generated PA drives a spatial</a:t>
            </a:r>
            <a:r>
              <a:rPr lang="zh-TW" altLang="en-US" sz="2267" dirty="0">
                <a:solidFill>
                  <a:prstClr val="black"/>
                </a:solidFill>
              </a:rPr>
              <a:t> </a:t>
            </a:r>
            <a:r>
              <a:rPr lang="en-US" altLang="zh-TW" sz="2267" dirty="0">
                <a:solidFill>
                  <a:prstClr val="black"/>
                </a:solidFill>
              </a:rPr>
              <a:t>control of NME3 enrichment at the mitochondrial contact interface</a:t>
            </a:r>
          </a:p>
        </p:txBody>
      </p:sp>
    </p:spTree>
    <p:extLst>
      <p:ext uri="{BB962C8B-B14F-4D97-AF65-F5344CB8AC3E}">
        <p14:creationId xmlns:p14="http://schemas.microsoft.com/office/powerpoint/2010/main" val="19447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7DDEFB-9130-4CB1-AD55-0F80D7A19910}"/>
              </a:ext>
            </a:extLst>
          </p:cNvPr>
          <p:cNvSpPr/>
          <p:nvPr/>
        </p:nvSpPr>
        <p:spPr>
          <a:xfrm>
            <a:off x="1464908" y="148032"/>
            <a:ext cx="10727093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The presence of NME3 significantly increased mitochondrial stable tethering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3B7300-2A19-411C-B1B6-72CDC0676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581" y="3158273"/>
            <a:ext cx="5801915" cy="34011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1D69791-5CB8-4FED-B72C-4ACB05F6E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149" y="3425987"/>
            <a:ext cx="3508775" cy="29941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A349A6-49EC-46E3-B206-E2442FCE8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33" y="1532801"/>
            <a:ext cx="7470739" cy="1419023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88F10E4-A40B-468B-B7A6-072A921D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24A654F-608A-4FEE-A92A-B66A0009AA25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E0EA129-40AE-41F5-A8AE-BA4ECCCBF853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AB940699-84F4-4784-BB36-1621EAF82A55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2268AE-B1E0-4DFD-89EF-5648666A661F}"/>
              </a:ext>
            </a:extLst>
          </p:cNvPr>
          <p:cNvSpPr txBox="1"/>
          <p:nvPr/>
        </p:nvSpPr>
        <p:spPr>
          <a:xfrm>
            <a:off x="1008581" y="1119259"/>
            <a:ext cx="6112043" cy="400108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000" i="1" dirty="0">
                <a:solidFill>
                  <a:prstClr val="white">
                    <a:lumMod val="50000"/>
                  </a:prstClr>
                </a:solidFill>
              </a:rPr>
              <a:t>In vitro</a:t>
            </a:r>
            <a:r>
              <a:rPr lang="en-US" altLang="zh-TW" sz="2000" dirty="0">
                <a:solidFill>
                  <a:prstClr val="white">
                    <a:lumMod val="50000"/>
                  </a:prstClr>
                </a:solidFill>
              </a:rPr>
              <a:t> mitochondrial tethering assay</a:t>
            </a:r>
            <a:endParaRPr lang="zh-TW" altLang="en-US" sz="20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A86F9A6-4B69-407D-A390-4DCA92B3C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594" y="908313"/>
            <a:ext cx="3249943" cy="22223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D1FCCD4-E290-4843-90A9-F8FAA79EA3E1}"/>
              </a:ext>
            </a:extLst>
          </p:cNvPr>
          <p:cNvSpPr/>
          <p:nvPr/>
        </p:nvSpPr>
        <p:spPr>
          <a:xfrm>
            <a:off x="1008601" y="3130746"/>
            <a:ext cx="142887" cy="251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TW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7DDEFB-9130-4CB1-AD55-0F80D7A19910}"/>
              </a:ext>
            </a:extLst>
          </p:cNvPr>
          <p:cNvSpPr/>
          <p:nvPr/>
        </p:nvSpPr>
        <p:spPr>
          <a:xfrm>
            <a:off x="1464917" y="148033"/>
            <a:ext cx="10727095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NME3-GFP intensity in the mitochondrial contact interface is significantly increased under nutrient starvation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240165E-A947-4EC0-9009-B2B192A6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1A4DA2C-4FD8-4EE5-AAEC-8F192AD2A3D4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D07DF02-FCC9-463B-919D-D9D94816ADB0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09701140-F829-4F23-AA82-59EF46F42A64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6333495-9CEE-45F2-B9DC-9A7BA8DDD3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553" y="1059862"/>
            <a:ext cx="5966817" cy="303224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E83AE8B-F0FB-4824-B8C8-543631D9B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213" y="4251205"/>
            <a:ext cx="2640627" cy="22877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E15C77-9494-4AD0-9407-B7F201F28A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001" y="1058383"/>
            <a:ext cx="4205427" cy="183671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BCF2464-1D07-4BE2-A00A-F4E87969C8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1" r="3831"/>
          <a:stretch/>
        </p:blipFill>
        <p:spPr>
          <a:xfrm>
            <a:off x="1371698" y="4453449"/>
            <a:ext cx="2839340" cy="185085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44C86-7C97-46E1-8ED1-3CB764B641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8184184" y="4112142"/>
            <a:ext cx="3962105" cy="2244327"/>
          </a:xfrm>
          <a:prstGeom prst="rect">
            <a:avLst/>
          </a:prstGeom>
        </p:spPr>
      </p:pic>
      <p:pic>
        <p:nvPicPr>
          <p:cNvPr id="15" name="Picture 2" descr="Cellular senescence, stress or loss of mitochondrial fission factors promotes mitochondrial hyperfusion. This prevents against autophagic clearance of mitochondria in spite of the presence of cellular insults.">
            <a:extLst>
              <a:ext uri="{FF2B5EF4-FFF2-40B4-BE49-F238E27FC236}">
                <a16:creationId xmlns:a16="http://schemas.microsoft.com/office/drawing/2014/main" id="{0AADA35A-2D26-4E50-85FF-6907B191A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797" y="1599020"/>
            <a:ext cx="1474035" cy="9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590ADD0-370B-463A-83F6-8FFC99F2C837}"/>
              </a:ext>
            </a:extLst>
          </p:cNvPr>
          <p:cNvSpPr txBox="1"/>
          <p:nvPr/>
        </p:nvSpPr>
        <p:spPr>
          <a:xfrm>
            <a:off x="77127" y="2710548"/>
            <a:ext cx="3223253" cy="379654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defTabSz="914354"/>
            <a:r>
              <a:rPr lang="en-US" altLang="zh-TW" sz="1867" b="1" dirty="0">
                <a:solidFill>
                  <a:prstClr val="black"/>
                </a:solidFill>
              </a:rPr>
              <a:t>Normal dynamic mitochondria</a:t>
            </a:r>
            <a:endParaRPr lang="zh-TW" altLang="en-US" sz="1867" b="1" dirty="0">
              <a:solidFill>
                <a:prstClr val="black"/>
              </a:solidFill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A4138B46-B1A9-4906-9981-2FB3946D0B3C}"/>
              </a:ext>
            </a:extLst>
          </p:cNvPr>
          <p:cNvGrpSpPr/>
          <p:nvPr/>
        </p:nvGrpSpPr>
        <p:grpSpPr>
          <a:xfrm>
            <a:off x="580925" y="2731055"/>
            <a:ext cx="4787509" cy="1454047"/>
            <a:chOff x="580692" y="2731054"/>
            <a:chExt cx="4787508" cy="1454047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DCED537F-730A-4A31-9940-FFB99C1EC85F}"/>
                </a:ext>
              </a:extLst>
            </p:cNvPr>
            <p:cNvSpPr txBox="1"/>
            <p:nvPr/>
          </p:nvSpPr>
          <p:spPr>
            <a:xfrm>
              <a:off x="2641876" y="3805445"/>
              <a:ext cx="272632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r>
                <a:rPr lang="en-US" altLang="zh-TW" sz="1867" b="1" dirty="0">
                  <a:solidFill>
                    <a:prstClr val="black"/>
                  </a:solidFill>
                </a:rPr>
                <a:t>Hyperfused mitochondria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pic>
          <p:nvPicPr>
            <p:cNvPr id="18" name="Picture 2" descr="Cellular senescence, stress or loss of mitochondrial fission factors promotes mitochondrial hyperfusion. This prevents against autophagic clearance of mitochondria in spite of the presence of cellular insults.">
              <a:extLst>
                <a:ext uri="{FF2B5EF4-FFF2-40B4-BE49-F238E27FC236}">
                  <a16:creationId xmlns:a16="http://schemas.microsoft.com/office/drawing/2014/main" id="{C7A18CB4-E050-4AE6-BEB2-B3D27F343A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0692" y="3099993"/>
              <a:ext cx="2074277" cy="998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0FCFCD31-37B3-42F0-BF04-5098A1FB96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6488" y="2820988"/>
              <a:ext cx="345870" cy="933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E2131EAD-DA3D-4E57-99BD-11A27E6805A2}"/>
                </a:ext>
              </a:extLst>
            </p:cNvPr>
            <p:cNvCxnSpPr>
              <a:cxnSpLocks/>
            </p:cNvCxnSpPr>
            <p:nvPr/>
          </p:nvCxnSpPr>
          <p:spPr>
            <a:xfrm>
              <a:off x="3832793" y="2731054"/>
              <a:ext cx="453457" cy="1640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B8A8821-CC9B-455B-A7A6-526952F865DB}"/>
              </a:ext>
            </a:extLst>
          </p:cNvPr>
          <p:cNvSpPr txBox="1"/>
          <p:nvPr/>
        </p:nvSpPr>
        <p:spPr>
          <a:xfrm>
            <a:off x="-1" y="6583094"/>
            <a:ext cx="10684933" cy="276997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Chu, C. T., </a:t>
            </a:r>
            <a:r>
              <a:rPr lang="en-US" altLang="zh-TW" sz="1200" dirty="0" err="1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Bayır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, H. &amp; Kagan, V. E. 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Autophagy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 (2014). Das, R. &amp; Chakrabarti, O. 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Biochemical Society Transactions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  <a:cs typeface="Times New Roman" panose="02020603050405020304" pitchFamily="18" charset="0"/>
              </a:rPr>
              <a:t>  (2020). </a:t>
            </a:r>
            <a:r>
              <a:rPr lang="en-US" altLang="zh-TW" sz="1200" dirty="0" err="1">
                <a:solidFill>
                  <a:prstClr val="white">
                    <a:lumMod val="50000"/>
                  </a:prstClr>
                </a:solidFill>
              </a:rPr>
              <a:t>Kameoka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 S. et al. 2018 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Trends Cell Biol</a:t>
            </a:r>
            <a:endParaRPr lang="zh-TW" altLang="en-US" sz="1200" i="1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58452B6-52C3-4915-BCCF-F183BE59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EA92D5-CC6B-4430-9AD1-BE157667C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848" y="319281"/>
            <a:ext cx="7444307" cy="621970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D400CF8-2786-4C62-BEE4-A034EC8FA08D}"/>
              </a:ext>
            </a:extLst>
          </p:cNvPr>
          <p:cNvGrpSpPr/>
          <p:nvPr/>
        </p:nvGrpSpPr>
        <p:grpSpPr>
          <a:xfrm>
            <a:off x="-51457" y="-8464"/>
            <a:ext cx="2278193" cy="419879"/>
            <a:chOff x="-34526" y="0"/>
            <a:chExt cx="1533957" cy="41987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595092-E665-4128-9A53-226D5A25288B}"/>
                </a:ext>
              </a:extLst>
            </p:cNvPr>
            <p:cNvSpPr/>
            <p:nvPr/>
          </p:nvSpPr>
          <p:spPr>
            <a:xfrm>
              <a:off x="0" y="0"/>
              <a:ext cx="1464906" cy="41987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C446954-7DED-44D5-9A13-8B71C011CFC0}"/>
                </a:ext>
              </a:extLst>
            </p:cNvPr>
            <p:cNvSpPr txBox="1"/>
            <p:nvPr/>
          </p:nvSpPr>
          <p:spPr>
            <a:xfrm flipH="1">
              <a:off x="-34526" y="0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Hypothetical model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86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D870382-FB65-43CD-B534-C7024BB93C5E}"/>
              </a:ext>
            </a:extLst>
          </p:cNvPr>
          <p:cNvSpPr/>
          <p:nvPr/>
        </p:nvSpPr>
        <p:spPr>
          <a:xfrm>
            <a:off x="6918601" y="1009498"/>
            <a:ext cx="3321699" cy="2693043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defTabSz="914354">
              <a:spcAft>
                <a:spcPts val="600"/>
              </a:spcAft>
            </a:pPr>
            <a:r>
              <a:rPr lang="en-US" altLang="zh-TW" sz="2400" b="1" dirty="0">
                <a:solidFill>
                  <a:prstClr val="black"/>
                </a:solidFill>
              </a:rPr>
              <a:t>Advisor:</a:t>
            </a:r>
          </a:p>
          <a:p>
            <a:pPr defTabSz="914354">
              <a:spcAft>
                <a:spcPts val="60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Dr. </a:t>
            </a:r>
            <a:r>
              <a:rPr lang="en-US" altLang="zh-TW" sz="2400" dirty="0" err="1">
                <a:solidFill>
                  <a:prstClr val="black"/>
                </a:solidFill>
              </a:rPr>
              <a:t>Ya</a:t>
            </a:r>
            <a:r>
              <a:rPr lang="en-US" altLang="zh-TW" sz="2400" dirty="0">
                <a:solidFill>
                  <a:prstClr val="black"/>
                </a:solidFill>
              </a:rPr>
              <a:t>-Wen Liu</a:t>
            </a:r>
          </a:p>
          <a:p>
            <a:pPr defTabSz="914354">
              <a:spcAft>
                <a:spcPts val="600"/>
              </a:spcAft>
            </a:pPr>
            <a:r>
              <a:rPr lang="en-US" altLang="zh-TW" sz="2400" b="1" dirty="0">
                <a:solidFill>
                  <a:prstClr val="black"/>
                </a:solidFill>
              </a:rPr>
              <a:t>Collaborators:</a:t>
            </a:r>
          </a:p>
          <a:p>
            <a:pPr defTabSz="914354">
              <a:spcAft>
                <a:spcPts val="60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Dr. Zee-Fen Chang</a:t>
            </a:r>
          </a:p>
          <a:p>
            <a:pPr defTabSz="914354">
              <a:spcAft>
                <a:spcPts val="60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Dr. Yu-Chun Lin</a:t>
            </a:r>
          </a:p>
          <a:p>
            <a:pPr defTabSz="914354">
              <a:spcAft>
                <a:spcPts val="600"/>
              </a:spcAft>
            </a:pPr>
            <a:r>
              <a:rPr lang="en-US" altLang="zh-TW" sz="2400" dirty="0">
                <a:solidFill>
                  <a:prstClr val="black"/>
                </a:solidFill>
              </a:rPr>
              <a:t>Dr. Jeremy M. Baskin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8309365-D2BB-452E-8ECE-A5D8BDAF4517}"/>
              </a:ext>
            </a:extLst>
          </p:cNvPr>
          <p:cNvSpPr txBox="1"/>
          <p:nvPr/>
        </p:nvSpPr>
        <p:spPr>
          <a:xfrm>
            <a:off x="4702267" y="117686"/>
            <a:ext cx="2787491" cy="52321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Acknowledgments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5F3932-AB00-4828-8348-1E8A7311F5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44" y="1151947"/>
            <a:ext cx="5078557" cy="38072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4F23E0C-6F66-49F9-B044-7E2EC4D48B05}"/>
              </a:ext>
            </a:extLst>
          </p:cNvPr>
          <p:cNvSpPr txBox="1"/>
          <p:nvPr/>
        </p:nvSpPr>
        <p:spPr>
          <a:xfrm>
            <a:off x="2827929" y="751839"/>
            <a:ext cx="1457587" cy="400108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000" dirty="0">
                <a:solidFill>
                  <a:prstClr val="black"/>
                </a:solidFill>
              </a:rPr>
              <a:t>YWL</a:t>
            </a:r>
            <a:r>
              <a:rPr lang="zh-TW" altLang="en-US" sz="2000" dirty="0">
                <a:solidFill>
                  <a:prstClr val="black"/>
                </a:solidFill>
              </a:rPr>
              <a:t> </a:t>
            </a:r>
            <a:r>
              <a:rPr lang="en-US" altLang="zh-TW" sz="2000" dirty="0">
                <a:solidFill>
                  <a:prstClr val="black"/>
                </a:solidFill>
              </a:rPr>
              <a:t>lab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A9B22E-C8BB-4C90-9CBE-6C15966076C0}"/>
              </a:ext>
            </a:extLst>
          </p:cNvPr>
          <p:cNvSpPr txBox="1"/>
          <p:nvPr/>
        </p:nvSpPr>
        <p:spPr>
          <a:xfrm>
            <a:off x="6918604" y="3815695"/>
            <a:ext cx="4663189" cy="707884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000" dirty="0">
                <a:solidFill>
                  <a:prstClr val="black"/>
                </a:solidFill>
              </a:rPr>
              <a:t>The first core labs, NTU: biomedical resource core and imaging core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9277F20-9BAD-4D88-9554-49D79E66815F}"/>
              </a:ext>
            </a:extLst>
          </p:cNvPr>
          <p:cNvGrpSpPr/>
          <p:nvPr/>
        </p:nvGrpSpPr>
        <p:grpSpPr>
          <a:xfrm>
            <a:off x="5915868" y="5122451"/>
            <a:ext cx="6141857" cy="1352039"/>
            <a:chOff x="5915836" y="5122333"/>
            <a:chExt cx="6141857" cy="135203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4EEAE722-FE91-4A7D-BE25-50BE81EE2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5836" y="5203534"/>
              <a:ext cx="4663189" cy="127083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825620B-10A5-4547-93E0-201D15DC0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2875" y="5122333"/>
              <a:ext cx="1294818" cy="1346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45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937F1A3-E8BF-4FD2-8996-2F7D7AF1C931}"/>
              </a:ext>
            </a:extLst>
          </p:cNvPr>
          <p:cNvSpPr/>
          <p:nvPr/>
        </p:nvSpPr>
        <p:spPr>
          <a:xfrm>
            <a:off x="0" y="8389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EB9F4506-5462-4450-B8D7-BCAD2001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mito contact_2">
            <a:hlinkClick r:id="" action="ppaction://media"/>
            <a:extLst>
              <a:ext uri="{FF2B5EF4-FFF2-40B4-BE49-F238E27FC236}">
                <a16:creationId xmlns:a16="http://schemas.microsoft.com/office/drawing/2014/main" id="{B1943E5B-4D9A-4B51-BC3F-BC089660E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2456" y="2851223"/>
            <a:ext cx="7089544" cy="35447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78FE17A-FCE1-41C1-B372-5C7BB637AF80}"/>
              </a:ext>
            </a:extLst>
          </p:cNvPr>
          <p:cNvSpPr/>
          <p:nvPr/>
        </p:nvSpPr>
        <p:spPr>
          <a:xfrm>
            <a:off x="0" y="-76"/>
            <a:ext cx="12192000" cy="2540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3F095D96-F7BF-4A52-BBBF-C699286629E1}"/>
              </a:ext>
            </a:extLst>
          </p:cNvPr>
          <p:cNvSpPr txBox="1">
            <a:spLocks/>
          </p:cNvSpPr>
          <p:nvPr/>
        </p:nvSpPr>
        <p:spPr>
          <a:xfrm>
            <a:off x="858040" y="3437461"/>
            <a:ext cx="4326357" cy="2540839"/>
          </a:xfrm>
          <a:prstGeom prst="rect">
            <a:avLst/>
          </a:prstGeom>
        </p:spPr>
        <p:txBody>
          <a:bodyPr lIns="91439" tIns="45719" rIns="91439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Speaker: </a:t>
            </a:r>
            <a:r>
              <a:rPr lang="en-US" altLang="zh-TW" sz="2400" dirty="0" err="1">
                <a:solidFill>
                  <a:prstClr val="white"/>
                </a:solidFill>
                <a:cs typeface="Times New Roman" panose="02020603050405020304" pitchFamily="18" charset="0"/>
              </a:rPr>
              <a:t>You-An</a:t>
            </a: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2400" dirty="0" err="1">
                <a:solidFill>
                  <a:prstClr val="white"/>
                </a:solidFill>
                <a:cs typeface="Times New Roman" panose="02020603050405020304" pitchFamily="18" charset="0"/>
              </a:rPr>
              <a:t>Su</a:t>
            </a:r>
            <a:r>
              <a:rPr lang="zh-TW" altLang="en-US" sz="240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蘇佑安</a:t>
            </a:r>
            <a:endParaRPr lang="en-US" altLang="zh-TW" sz="24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Advisor: </a:t>
            </a:r>
            <a:r>
              <a:rPr lang="en-US" altLang="zh-TW" sz="2400" dirty="0" err="1">
                <a:solidFill>
                  <a:prstClr val="white"/>
                </a:solidFill>
                <a:cs typeface="Times New Roman" panose="02020603050405020304" pitchFamily="18" charset="0"/>
              </a:rPr>
              <a:t>Ya</a:t>
            </a: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-Wen Liu, PhD</a:t>
            </a:r>
            <a:r>
              <a:rPr lang="zh-TW" altLang="en-US" sz="240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Institute of Molecular Medicine, National Taiwan University</a:t>
            </a:r>
          </a:p>
          <a:p>
            <a:pPr marL="0" indent="0">
              <a:buNone/>
            </a:pPr>
            <a:endParaRPr lang="en-US" altLang="zh-TW" sz="24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Date:</a:t>
            </a:r>
            <a:r>
              <a:rPr lang="zh-TW" altLang="en-US" sz="240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cs typeface="Times New Roman" panose="02020603050405020304" pitchFamily="18" charset="0"/>
              </a:rPr>
              <a:t>2024.10.19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47ADEF7-4EF4-4E8E-84AB-0814E7E5CA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1" r="2941"/>
          <a:stretch/>
        </p:blipFill>
        <p:spPr>
          <a:xfrm>
            <a:off x="779182" y="0"/>
            <a:ext cx="10633671" cy="234891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93EC4F-5579-4155-BD0E-8272A30F3E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88" y="4359971"/>
            <a:ext cx="719753" cy="7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70E8F17-7D06-4E5E-BC1A-3FB56BC8A343}"/>
              </a:ext>
            </a:extLst>
          </p:cNvPr>
          <p:cNvSpPr txBox="1"/>
          <p:nvPr/>
        </p:nvSpPr>
        <p:spPr>
          <a:xfrm>
            <a:off x="3720595" y="4383267"/>
            <a:ext cx="184729" cy="379654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defTabSz="914354"/>
            <a:endParaRPr lang="zh-TW" altLang="en-US" sz="1867" dirty="0">
              <a:solidFill>
                <a:prstClr val="black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10B2CC-AF90-40DD-B20B-F830F580F574}"/>
              </a:ext>
            </a:extLst>
          </p:cNvPr>
          <p:cNvSpPr/>
          <p:nvPr/>
        </p:nvSpPr>
        <p:spPr>
          <a:xfrm>
            <a:off x="1464917" y="148147"/>
            <a:ext cx="10727095" cy="52321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Mitochondrial diseases are complicated by a diverse phenotype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F0DB7462-001C-475B-ABBD-B63CE762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F3B74C7-38B3-4EB1-B542-88D41FACCB4F}"/>
              </a:ext>
            </a:extLst>
          </p:cNvPr>
          <p:cNvGrpSpPr/>
          <p:nvPr/>
        </p:nvGrpSpPr>
        <p:grpSpPr>
          <a:xfrm>
            <a:off x="-34525" y="-8388"/>
            <a:ext cx="1533957" cy="419879"/>
            <a:chOff x="-34526" y="0"/>
            <a:chExt cx="1533957" cy="41987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B27760C-9BFD-4D40-8F44-D058C45483F3}"/>
                </a:ext>
              </a:extLst>
            </p:cNvPr>
            <p:cNvSpPr/>
            <p:nvPr/>
          </p:nvSpPr>
          <p:spPr>
            <a:xfrm>
              <a:off x="0" y="0"/>
              <a:ext cx="1464906" cy="41987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C2E8350-66DB-4A0D-A02C-74FC09834574}"/>
                </a:ext>
              </a:extLst>
            </p:cNvPr>
            <p:cNvSpPr txBox="1"/>
            <p:nvPr/>
          </p:nvSpPr>
          <p:spPr>
            <a:xfrm flipH="1">
              <a:off x="-34526" y="0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en-US" altLang="zh-TW" sz="2000" b="1" dirty="0">
                  <a:solidFill>
                    <a:prstClr val="white"/>
                  </a:solidFill>
                </a:rPr>
                <a:t>Introduction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 descr="figure 4">
            <a:extLst>
              <a:ext uri="{FF2B5EF4-FFF2-40B4-BE49-F238E27FC236}">
                <a16:creationId xmlns:a16="http://schemas.microsoft.com/office/drawing/2014/main" id="{CFA54A2D-0EBB-458F-B921-4081805C5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0872" y="659024"/>
            <a:ext cx="3790045" cy="590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F83581A-B4F8-474F-B668-3D5664E04F33}"/>
              </a:ext>
            </a:extLst>
          </p:cNvPr>
          <p:cNvSpPr txBox="1"/>
          <p:nvPr/>
        </p:nvSpPr>
        <p:spPr>
          <a:xfrm>
            <a:off x="0" y="6581119"/>
            <a:ext cx="6144936" cy="276997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Gorman, G., Chinnery, P., DiMauro, S. 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et al.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 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Nat Rev Dis Primers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 (2016).</a:t>
            </a:r>
            <a:endParaRPr lang="zh-TW" alt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EA743159-0365-40A8-B677-AF4EF8FC751F}"/>
              </a:ext>
            </a:extLst>
          </p:cNvPr>
          <p:cNvSpPr txBox="1">
            <a:spLocks/>
          </p:cNvSpPr>
          <p:nvPr/>
        </p:nvSpPr>
        <p:spPr>
          <a:xfrm>
            <a:off x="6096010" y="1214680"/>
            <a:ext cx="4396847" cy="2394411"/>
          </a:xfrm>
          <a:prstGeom prst="rect">
            <a:avLst/>
          </a:prstGeom>
        </p:spPr>
        <p:txBody>
          <a:bodyPr lIns="91439" tIns="45719" rIns="91439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733" dirty="0">
                <a:solidFill>
                  <a:prstClr val="black"/>
                </a:solidFill>
              </a:rPr>
              <a:t>Mitochondrial functions</a:t>
            </a:r>
          </a:p>
          <a:p>
            <a:r>
              <a:rPr lang="en-US" altLang="zh-TW" sz="2400" dirty="0">
                <a:solidFill>
                  <a:prstClr val="black"/>
                </a:solidFill>
              </a:rPr>
              <a:t>Energy production</a:t>
            </a:r>
          </a:p>
          <a:p>
            <a:r>
              <a:rPr lang="en-US" altLang="zh-TW" sz="2400" dirty="0">
                <a:solidFill>
                  <a:prstClr val="black"/>
                </a:solidFill>
              </a:rPr>
              <a:t>Transport metabolites and ions</a:t>
            </a:r>
          </a:p>
          <a:p>
            <a:r>
              <a:rPr lang="en-US" altLang="zh-TW" sz="2400" dirty="0">
                <a:solidFill>
                  <a:prstClr val="black"/>
                </a:solidFill>
              </a:rPr>
              <a:t>Oxidation-reduction reactions</a:t>
            </a:r>
          </a:p>
          <a:p>
            <a:r>
              <a:rPr lang="en-US" altLang="zh-TW" sz="2400" dirty="0">
                <a:solidFill>
                  <a:prstClr val="black"/>
                </a:solidFill>
              </a:rPr>
              <a:t>Inflammatory responses</a:t>
            </a:r>
          </a:p>
        </p:txBody>
      </p:sp>
    </p:spTree>
    <p:extLst>
      <p:ext uri="{BB962C8B-B14F-4D97-AF65-F5344CB8AC3E}">
        <p14:creationId xmlns:p14="http://schemas.microsoft.com/office/powerpoint/2010/main" val="12390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70E8F17-7D06-4E5E-BC1A-3FB56BC8A343}"/>
              </a:ext>
            </a:extLst>
          </p:cNvPr>
          <p:cNvSpPr txBox="1"/>
          <p:nvPr/>
        </p:nvSpPr>
        <p:spPr>
          <a:xfrm>
            <a:off x="3720595" y="4383267"/>
            <a:ext cx="184729" cy="379654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pPr defTabSz="914354"/>
            <a:endParaRPr lang="zh-TW" altLang="en-US" sz="1867" dirty="0">
              <a:solidFill>
                <a:prstClr val="black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10B2CC-AF90-40DD-B20B-F830F580F574}"/>
              </a:ext>
            </a:extLst>
          </p:cNvPr>
          <p:cNvSpPr/>
          <p:nvPr/>
        </p:nvSpPr>
        <p:spPr>
          <a:xfrm>
            <a:off x="1464917" y="148033"/>
            <a:ext cx="10727095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The deficiency of NME3 leads to congenital hypotonia, hypoventilation, and cerebellar histopathological alterations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F0DB7462-001C-475B-ABBD-B63CE762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F3B74C7-38B3-4EB1-B542-88D41FACCB4F}"/>
              </a:ext>
            </a:extLst>
          </p:cNvPr>
          <p:cNvGrpSpPr/>
          <p:nvPr/>
        </p:nvGrpSpPr>
        <p:grpSpPr>
          <a:xfrm>
            <a:off x="-34525" y="-8388"/>
            <a:ext cx="1533957" cy="419879"/>
            <a:chOff x="-34526" y="0"/>
            <a:chExt cx="1533957" cy="41987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B27760C-9BFD-4D40-8F44-D058C45483F3}"/>
                </a:ext>
              </a:extLst>
            </p:cNvPr>
            <p:cNvSpPr/>
            <p:nvPr/>
          </p:nvSpPr>
          <p:spPr>
            <a:xfrm>
              <a:off x="0" y="0"/>
              <a:ext cx="1464906" cy="41987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CC2E8350-66DB-4A0D-A02C-74FC09834574}"/>
                </a:ext>
              </a:extLst>
            </p:cNvPr>
            <p:cNvSpPr txBox="1"/>
            <p:nvPr/>
          </p:nvSpPr>
          <p:spPr>
            <a:xfrm flipH="1">
              <a:off x="-34526" y="0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en-US" altLang="zh-TW" sz="2000" b="1" dirty="0">
                  <a:solidFill>
                    <a:prstClr val="white"/>
                  </a:solidFill>
                </a:rPr>
                <a:t>Introduction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A6827CBD-09DC-4CEF-BEB7-7E8F7E4C5D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559" y="1102255"/>
            <a:ext cx="2399039" cy="244315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E0C747F-9D3E-4E77-B312-9C697B1CF5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320" y="1176900"/>
            <a:ext cx="6101409" cy="236156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92D3864-C174-443C-97A3-94B4921316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472" y="3721105"/>
            <a:ext cx="7707104" cy="2536864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E26A182-6699-485E-A51B-FCAC141D5363}"/>
              </a:ext>
            </a:extLst>
          </p:cNvPr>
          <p:cNvGrpSpPr>
            <a:grpSpLocks noChangeAspect="1"/>
          </p:cNvGrpSpPr>
          <p:nvPr/>
        </p:nvGrpSpPr>
        <p:grpSpPr>
          <a:xfrm>
            <a:off x="603865" y="3683226"/>
            <a:ext cx="3209091" cy="2832559"/>
            <a:chOff x="409278" y="2368431"/>
            <a:chExt cx="3547923" cy="3131639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4F170E2C-65C1-4B36-B1C8-0B4E5822E288}"/>
                </a:ext>
              </a:extLst>
            </p:cNvPr>
            <p:cNvGrpSpPr/>
            <p:nvPr/>
          </p:nvGrpSpPr>
          <p:grpSpPr>
            <a:xfrm>
              <a:off x="409278" y="2368431"/>
              <a:ext cx="3547923" cy="3131639"/>
              <a:chOff x="1562664" y="942571"/>
              <a:chExt cx="3547923" cy="3131639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481C7EBE-CB30-4B12-8BC3-78576B945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59484" y="1195544"/>
                <a:ext cx="2651103" cy="2878666"/>
              </a:xfrm>
              <a:prstGeom prst="rect">
                <a:avLst/>
              </a:prstGeom>
            </p:spPr>
          </p:pic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D1C4336-B3BC-4C8E-A95B-1E656ED48325}"/>
                  </a:ext>
                </a:extLst>
              </p:cNvPr>
              <p:cNvSpPr txBox="1"/>
              <p:nvPr/>
            </p:nvSpPr>
            <p:spPr>
              <a:xfrm>
                <a:off x="1562664" y="942571"/>
                <a:ext cx="896820" cy="419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54"/>
                <a:r>
                  <a:rPr lang="en-US" altLang="zh-TW" sz="1867" b="1" dirty="0">
                    <a:solidFill>
                      <a:prstClr val="black"/>
                    </a:solidFill>
                  </a:rPr>
                  <a:t>NME3</a:t>
                </a:r>
                <a:endParaRPr lang="zh-TW" altLang="en-US" sz="1867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C57FFCE-6CA8-42B8-8E2C-D1A7EEE0692D}"/>
                </a:ext>
              </a:extLst>
            </p:cNvPr>
            <p:cNvSpPr txBox="1"/>
            <p:nvPr/>
          </p:nvSpPr>
          <p:spPr>
            <a:xfrm>
              <a:off x="409278" y="2621404"/>
              <a:ext cx="2478617" cy="646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/>
              <a:r>
                <a:rPr lang="en-US" altLang="zh-TW" sz="1600" b="1" dirty="0">
                  <a:solidFill>
                    <a:prstClr val="white">
                      <a:lumMod val="50000"/>
                    </a:prstClr>
                  </a:solidFill>
                </a:rPr>
                <a:t>Nucleoside diphosphate kinase (NME family) </a:t>
              </a:r>
              <a:endParaRPr lang="zh-TW" altLang="en-US" sz="16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12E9293-61AD-4036-87C5-E3FB82DF5BE0}"/>
              </a:ext>
            </a:extLst>
          </p:cNvPr>
          <p:cNvSpPr txBox="1"/>
          <p:nvPr/>
        </p:nvSpPr>
        <p:spPr>
          <a:xfrm>
            <a:off x="-2" y="6581119"/>
            <a:ext cx="10311163" cy="27699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Chen, C.W., Wang, H.L., Huang, C.W., et al. 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Proc Natl </a:t>
            </a:r>
            <a:r>
              <a:rPr lang="en-US" altLang="zh-TW" sz="1200" i="1" dirty="0" err="1">
                <a:solidFill>
                  <a:prstClr val="white">
                    <a:lumMod val="50000"/>
                  </a:prstClr>
                </a:solidFill>
              </a:rPr>
              <a:t>Acad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 Sci USA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 (2019).</a:t>
            </a:r>
            <a:endParaRPr lang="zh-TW" alt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710B2CC-AF90-40DD-B20B-F830F580F574}"/>
              </a:ext>
            </a:extLst>
          </p:cNvPr>
          <p:cNvSpPr/>
          <p:nvPr/>
        </p:nvSpPr>
        <p:spPr>
          <a:xfrm>
            <a:off x="1464917" y="148147"/>
            <a:ext cx="10727095" cy="52321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Mitochondria are dynamic organelles regulated by fission and fusion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345EEF4-586F-4FEC-90EF-A6CD3F36FC9A}"/>
              </a:ext>
            </a:extLst>
          </p:cNvPr>
          <p:cNvSpPr txBox="1"/>
          <p:nvPr/>
        </p:nvSpPr>
        <p:spPr>
          <a:xfrm>
            <a:off x="0" y="6581119"/>
            <a:ext cx="2797200" cy="27699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altLang="zh-TW" sz="1200" dirty="0" err="1">
                <a:solidFill>
                  <a:prstClr val="white">
                    <a:lumMod val="50000"/>
                  </a:prstClr>
                </a:solidFill>
              </a:rPr>
              <a:t>Kameoka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 S. et al. 2018 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Trends Cell Biol</a:t>
            </a:r>
            <a:endParaRPr lang="zh-TW" altLang="en-US" sz="1200" i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25BB47-20AE-45E4-96DB-1C1DBCC6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EE4A333-4315-4218-9C58-76F7806BFC94}"/>
              </a:ext>
            </a:extLst>
          </p:cNvPr>
          <p:cNvGrpSpPr/>
          <p:nvPr/>
        </p:nvGrpSpPr>
        <p:grpSpPr>
          <a:xfrm>
            <a:off x="-34525" y="1"/>
            <a:ext cx="1533957" cy="419879"/>
            <a:chOff x="-34526" y="0"/>
            <a:chExt cx="1533957" cy="419878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E0B9FB2-AC9D-4B5B-AC39-BE59AD42049A}"/>
                </a:ext>
              </a:extLst>
            </p:cNvPr>
            <p:cNvSpPr/>
            <p:nvPr/>
          </p:nvSpPr>
          <p:spPr>
            <a:xfrm>
              <a:off x="0" y="0"/>
              <a:ext cx="1464906" cy="41987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2B1DFB7-EA67-4A99-9FA4-5259126EA8C9}"/>
                </a:ext>
              </a:extLst>
            </p:cNvPr>
            <p:cNvSpPr txBox="1"/>
            <p:nvPr/>
          </p:nvSpPr>
          <p:spPr>
            <a:xfrm flipH="1">
              <a:off x="-34526" y="0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en-US" altLang="zh-TW" sz="2000" b="1" dirty="0">
                  <a:solidFill>
                    <a:prstClr val="white"/>
                  </a:solidFill>
                </a:rPr>
                <a:t>Introduction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A7BA303-E751-4AF2-9BBD-2E61E4253876}"/>
              </a:ext>
            </a:extLst>
          </p:cNvPr>
          <p:cNvGrpSpPr>
            <a:grpSpLocks noChangeAspect="1"/>
          </p:cNvGrpSpPr>
          <p:nvPr/>
        </p:nvGrpSpPr>
        <p:grpSpPr>
          <a:xfrm>
            <a:off x="129463" y="1264847"/>
            <a:ext cx="6254829" cy="4927212"/>
            <a:chOff x="2633662" y="1086234"/>
            <a:chExt cx="6924675" cy="5454879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70E8F17-7D06-4E5E-BC1A-3FB56BC8A343}"/>
                </a:ext>
              </a:extLst>
            </p:cNvPr>
            <p:cNvSpPr txBox="1"/>
            <p:nvPr/>
          </p:nvSpPr>
          <p:spPr>
            <a:xfrm>
              <a:off x="3720591" y="4383149"/>
              <a:ext cx="204514" cy="420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endParaRPr lang="zh-TW" altLang="en-US" sz="1867" dirty="0">
                <a:solidFill>
                  <a:prstClr val="black"/>
                </a:solidFill>
              </a:endParaRPr>
            </a:p>
          </p:txBody>
        </p:sp>
        <p:pic>
          <p:nvPicPr>
            <p:cNvPr id="5" name="內容版面配置區 7">
              <a:extLst>
                <a:ext uri="{FF2B5EF4-FFF2-40B4-BE49-F238E27FC236}">
                  <a16:creationId xmlns:a16="http://schemas.microsoft.com/office/drawing/2014/main" id="{5D9102A0-2F87-4297-B9A8-D05C57136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3662" y="1142026"/>
              <a:ext cx="6924675" cy="5399087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AF64F4B-EC01-403B-AD16-3F29D4029276}"/>
                </a:ext>
              </a:extLst>
            </p:cNvPr>
            <p:cNvSpPr txBox="1"/>
            <p:nvPr/>
          </p:nvSpPr>
          <p:spPr>
            <a:xfrm>
              <a:off x="3694480" y="1086234"/>
              <a:ext cx="923732" cy="352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1467" b="1" dirty="0">
                  <a:solidFill>
                    <a:prstClr val="black"/>
                  </a:solidFill>
                </a:rPr>
                <a:t>Fission</a:t>
              </a:r>
              <a:endParaRPr lang="zh-TW" altLang="en-US" sz="1467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86A1AEF-2CD8-4266-82E0-D5141FB2B681}"/>
              </a:ext>
            </a:extLst>
          </p:cNvPr>
          <p:cNvGrpSpPr>
            <a:grpSpLocks noChangeAspect="1"/>
          </p:cNvGrpSpPr>
          <p:nvPr/>
        </p:nvGrpSpPr>
        <p:grpSpPr>
          <a:xfrm>
            <a:off x="6190647" y="1965841"/>
            <a:ext cx="5899261" cy="3525391"/>
            <a:chOff x="4224815" y="1232694"/>
            <a:chExt cx="8340645" cy="4984358"/>
          </a:xfrm>
        </p:grpSpPr>
        <p:pic>
          <p:nvPicPr>
            <p:cNvPr id="13" name="內容版面配置區 3">
              <a:extLst>
                <a:ext uri="{FF2B5EF4-FFF2-40B4-BE49-F238E27FC236}">
                  <a16:creationId xmlns:a16="http://schemas.microsoft.com/office/drawing/2014/main" id="{800D76FD-8634-4FD8-B5BA-04F8ADE60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4815" y="1232694"/>
              <a:ext cx="8340645" cy="4984358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558B26B-F4B0-41D2-8581-D6BB00144336}"/>
                </a:ext>
              </a:extLst>
            </p:cNvPr>
            <p:cNvSpPr/>
            <p:nvPr/>
          </p:nvSpPr>
          <p:spPr>
            <a:xfrm>
              <a:off x="8752840" y="4111947"/>
              <a:ext cx="680720" cy="1828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48EE01F-43DB-4384-8667-F971EA4AC783}"/>
                </a:ext>
              </a:extLst>
            </p:cNvPr>
            <p:cNvSpPr txBox="1"/>
            <p:nvPr/>
          </p:nvSpPr>
          <p:spPr>
            <a:xfrm flipH="1">
              <a:off x="8649992" y="4034109"/>
              <a:ext cx="706124" cy="39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1200" dirty="0">
                  <a:solidFill>
                    <a:prstClr val="black"/>
                  </a:solidFill>
                </a:rPr>
                <a:t>PLD6</a:t>
              </a:r>
              <a:endParaRPr lang="zh-TW" alt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1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84C8AF5-AE7A-4EA5-AED1-1690A58298FC}"/>
              </a:ext>
            </a:extLst>
          </p:cNvPr>
          <p:cNvSpPr/>
          <p:nvPr/>
        </p:nvSpPr>
        <p:spPr>
          <a:xfrm>
            <a:off x="1464917" y="148147"/>
            <a:ext cx="10727095" cy="52321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NME3 preferentially binds to PA liposomes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CD6F91-D25E-479E-B127-2F545EB57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05D1EF5-0F16-47C6-84EF-2655B958FEA1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2F9D9E-73CB-4702-ADDF-6ACAEEA8A55E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0BCF6EE-8F21-4A76-A95B-179041A45738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79D0F31-E2D7-4266-9ED2-CEC4B0E046BD}"/>
              </a:ext>
            </a:extLst>
          </p:cNvPr>
          <p:cNvGrpSpPr/>
          <p:nvPr/>
        </p:nvGrpSpPr>
        <p:grpSpPr>
          <a:xfrm>
            <a:off x="6469605" y="735456"/>
            <a:ext cx="5366795" cy="5675862"/>
            <a:chOff x="6469604" y="735421"/>
            <a:chExt cx="5366795" cy="567586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D1107B8-EEC0-4BEE-984E-3DD85A29A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9604" y="1067837"/>
              <a:ext cx="4751908" cy="2822623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B8A1F22D-549D-4F24-B38B-DED014406842}"/>
                </a:ext>
              </a:extLst>
            </p:cNvPr>
            <p:cNvSpPr txBox="1"/>
            <p:nvPr/>
          </p:nvSpPr>
          <p:spPr>
            <a:xfrm>
              <a:off x="7118361" y="735421"/>
              <a:ext cx="3657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54"/>
              <a:r>
                <a:rPr lang="en-US" altLang="zh-TW" sz="2000" dirty="0">
                  <a:solidFill>
                    <a:prstClr val="white">
                      <a:lumMod val="50000"/>
                    </a:prstClr>
                  </a:solidFill>
                </a:rPr>
                <a:t>Liposome flotation assay</a:t>
              </a:r>
              <a:endParaRPr lang="zh-TW" altLang="en-US" sz="2000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5AA3E2F-6EEF-41B3-90FD-A0CDAFE91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0133" y="4202376"/>
              <a:ext cx="3014133" cy="2208908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E04F7B8-77F5-4411-8690-8085C287FC54}"/>
                </a:ext>
              </a:extLst>
            </p:cNvPr>
            <p:cNvSpPr txBox="1"/>
            <p:nvPr/>
          </p:nvSpPr>
          <p:spPr>
            <a:xfrm>
              <a:off x="9397554" y="4242411"/>
              <a:ext cx="2438845" cy="1241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/>
              <a:r>
                <a:rPr lang="en-US" altLang="zh-TW" sz="1867" dirty="0">
                  <a:solidFill>
                    <a:prstClr val="white">
                      <a:lumMod val="50000"/>
                    </a:prstClr>
                  </a:solidFill>
                </a:rPr>
                <a:t>PC:</a:t>
              </a:r>
              <a:r>
                <a:rPr lang="zh-TW" altLang="en-US" sz="1867" dirty="0">
                  <a:solidFill>
                    <a:prstClr val="white">
                      <a:lumMod val="50000"/>
                    </a:prstClr>
                  </a:solidFill>
                </a:rPr>
                <a:t> </a:t>
              </a:r>
              <a:r>
                <a:rPr lang="en-US" altLang="zh-TW" sz="1867" dirty="0">
                  <a:solidFill>
                    <a:prstClr val="white">
                      <a:lumMod val="50000"/>
                    </a:prstClr>
                  </a:solidFill>
                </a:rPr>
                <a:t>Phosphatidylcholine</a:t>
              </a:r>
            </a:p>
            <a:p>
              <a:pPr defTabSz="914354"/>
              <a:r>
                <a:rPr lang="en-US" altLang="zh-TW" sz="1867" dirty="0">
                  <a:solidFill>
                    <a:prstClr val="white">
                      <a:lumMod val="50000"/>
                    </a:prstClr>
                  </a:solidFill>
                </a:rPr>
                <a:t>PA:</a:t>
              </a:r>
              <a:r>
                <a:rPr lang="zh-TW" altLang="en-US" sz="1867" dirty="0">
                  <a:solidFill>
                    <a:prstClr val="white">
                      <a:lumMod val="50000"/>
                    </a:prstClr>
                  </a:solidFill>
                </a:rPr>
                <a:t> </a:t>
              </a:r>
              <a:r>
                <a:rPr lang="en-US" altLang="zh-TW" sz="1867" dirty="0">
                  <a:solidFill>
                    <a:prstClr val="white">
                      <a:lumMod val="50000"/>
                    </a:prstClr>
                  </a:solidFill>
                </a:rPr>
                <a:t>Phosphatidic acid </a:t>
              </a:r>
            </a:p>
            <a:p>
              <a:pPr defTabSz="914354"/>
              <a:r>
                <a:rPr lang="en-US" altLang="zh-TW" sz="1867" dirty="0">
                  <a:solidFill>
                    <a:prstClr val="white">
                      <a:lumMod val="50000"/>
                    </a:prstClr>
                  </a:solidFill>
                </a:rPr>
                <a:t>CL:</a:t>
              </a:r>
              <a:r>
                <a:rPr lang="zh-TW" altLang="en-US" sz="1867" dirty="0">
                  <a:solidFill>
                    <a:prstClr val="white">
                      <a:lumMod val="50000"/>
                    </a:prstClr>
                  </a:solidFill>
                </a:rPr>
                <a:t> </a:t>
              </a:r>
              <a:r>
                <a:rPr lang="en-US" altLang="zh-TW" sz="1867" dirty="0">
                  <a:solidFill>
                    <a:prstClr val="white">
                      <a:lumMod val="50000"/>
                    </a:prstClr>
                  </a:solidFill>
                </a:rPr>
                <a:t>Cardiolipin</a:t>
              </a:r>
              <a:endParaRPr lang="zh-TW" altLang="en-US" sz="1867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41CB504-D454-4CCF-BBBE-56D69825D7BD}"/>
              </a:ext>
            </a:extLst>
          </p:cNvPr>
          <p:cNvGrpSpPr>
            <a:grpSpLocks noChangeAspect="1"/>
          </p:cNvGrpSpPr>
          <p:nvPr/>
        </p:nvGrpSpPr>
        <p:grpSpPr>
          <a:xfrm>
            <a:off x="823001" y="2177051"/>
            <a:ext cx="3995163" cy="1935420"/>
            <a:chOff x="1066294" y="3737735"/>
            <a:chExt cx="4324476" cy="209495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8FD9246-04A1-43CD-BA81-6F22C14FF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8739" y="3737735"/>
              <a:ext cx="4272031" cy="174485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3AAFABB-5D89-4D50-8678-051A31756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6294" y="3900693"/>
              <a:ext cx="4272031" cy="90886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490209F-02C8-491E-A965-EAF874DD5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827" y="4829675"/>
              <a:ext cx="4272031" cy="1003012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2734B649-CE9E-477A-ACB9-7CE9F7B381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" y="899152"/>
            <a:ext cx="5083053" cy="116145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4457343D-9F06-48F5-B66E-900CDD221801}"/>
              </a:ext>
            </a:extLst>
          </p:cNvPr>
          <p:cNvGrpSpPr/>
          <p:nvPr/>
        </p:nvGrpSpPr>
        <p:grpSpPr>
          <a:xfrm>
            <a:off x="976216" y="4289786"/>
            <a:ext cx="4973306" cy="2467415"/>
            <a:chOff x="976213" y="4289786"/>
            <a:chExt cx="4973306" cy="2467414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233A69D-D640-43FF-9C2E-DE5A6CD9113E}"/>
                </a:ext>
              </a:extLst>
            </p:cNvPr>
            <p:cNvSpPr txBox="1"/>
            <p:nvPr/>
          </p:nvSpPr>
          <p:spPr>
            <a:xfrm>
              <a:off x="4064999" y="4479649"/>
              <a:ext cx="1744259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en-US" altLang="zh-TW" sz="1867" dirty="0">
                  <a:solidFill>
                    <a:srgbClr val="FF0000"/>
                  </a:solidFill>
                </a:rPr>
                <a:t>Hydrophilic face</a:t>
              </a:r>
              <a:endParaRPr lang="zh-TW" altLang="en-US" sz="1867" dirty="0">
                <a:solidFill>
                  <a:srgbClr val="FF0000"/>
                </a:solidFill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86F5D78-6191-490B-8B36-D23900475439}"/>
                </a:ext>
              </a:extLst>
            </p:cNvPr>
            <p:cNvSpPr txBox="1"/>
            <p:nvPr/>
          </p:nvSpPr>
          <p:spPr>
            <a:xfrm>
              <a:off x="1763628" y="4289786"/>
              <a:ext cx="2113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>
                      <a:lumMod val="50000"/>
                    </a:prstClr>
                  </a:solidFill>
                </a:rPr>
                <a:t>Amphipathic helix</a:t>
              </a:r>
              <a:endParaRPr lang="zh-TW" altLang="en-US" sz="20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2B740284-CEC3-40AA-A7BB-D932A92DB480}"/>
                </a:ext>
              </a:extLst>
            </p:cNvPr>
            <p:cNvSpPr txBox="1"/>
            <p:nvPr/>
          </p:nvSpPr>
          <p:spPr>
            <a:xfrm>
              <a:off x="4062592" y="4810212"/>
              <a:ext cx="18869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en-US" altLang="zh-TW" sz="1867" dirty="0">
                  <a:solidFill>
                    <a:srgbClr val="4472C4"/>
                  </a:solidFill>
                </a:rPr>
                <a:t>Hydrophobic face</a:t>
              </a:r>
              <a:endParaRPr lang="zh-TW" altLang="en-US" sz="1867" dirty="0">
                <a:solidFill>
                  <a:srgbClr val="4472C4"/>
                </a:solidFill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FE0D3B0-2A82-45A4-8B9F-D1287DA8A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9963" y="4683392"/>
              <a:ext cx="2791348" cy="1189607"/>
            </a:xfrm>
            <a:prstGeom prst="rect">
              <a:avLst/>
            </a:prstGeom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3735720-0D90-4C26-93D9-B917F52D30D1}"/>
                </a:ext>
              </a:extLst>
            </p:cNvPr>
            <p:cNvGrpSpPr/>
            <p:nvPr/>
          </p:nvGrpSpPr>
          <p:grpSpPr>
            <a:xfrm>
              <a:off x="976213" y="5089513"/>
              <a:ext cx="4970910" cy="1667687"/>
              <a:chOff x="6163341" y="3280109"/>
              <a:chExt cx="4970910" cy="1667687"/>
            </a:xfrm>
          </p:grpSpPr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515B9D0-9131-49C4-AE56-8C52C0D1B990}"/>
                  </a:ext>
                </a:extLst>
              </p:cNvPr>
              <p:cNvSpPr txBox="1"/>
              <p:nvPr/>
            </p:nvSpPr>
            <p:spPr>
              <a:xfrm>
                <a:off x="8732957" y="4568140"/>
                <a:ext cx="2401294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altLang="zh-TW" sz="1867" dirty="0">
                    <a:solidFill>
                      <a:prstClr val="black"/>
                    </a:solidFill>
                  </a:rPr>
                  <a:t>Lipid packing defects</a:t>
                </a:r>
                <a:endParaRPr lang="zh-TW" altLang="en-US" sz="186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E47E515-414A-4C58-8354-C1FC17ACAB74}"/>
                  </a:ext>
                </a:extLst>
              </p:cNvPr>
              <p:cNvSpPr txBox="1"/>
              <p:nvPr/>
            </p:nvSpPr>
            <p:spPr>
              <a:xfrm>
                <a:off x="6262985" y="4361180"/>
                <a:ext cx="4571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54"/>
                <a:r>
                  <a:rPr lang="en-US" altLang="zh-TW" sz="2000" b="1" dirty="0">
                    <a:solidFill>
                      <a:prstClr val="white">
                        <a:lumMod val="50000"/>
                      </a:prstClr>
                    </a:solidFill>
                  </a:rPr>
                  <a:t>PC</a:t>
                </a:r>
                <a:endParaRPr lang="zh-TW" altLang="en-US" sz="2000" b="1" dirty="0">
                  <a:solidFill>
                    <a:prstClr val="white">
                      <a:lumMod val="50000"/>
                    </a:prstClr>
                  </a:solidFill>
                </a:endParaRPr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21AFD6FD-B63C-4F07-A705-7220F270D7D4}"/>
                  </a:ext>
                </a:extLst>
              </p:cNvPr>
              <p:cNvSpPr txBox="1"/>
              <p:nvPr/>
            </p:nvSpPr>
            <p:spPr>
              <a:xfrm>
                <a:off x="7465624" y="4363045"/>
                <a:ext cx="4590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54"/>
                <a:r>
                  <a:rPr lang="en-US" altLang="zh-TW" sz="2000" b="1" dirty="0">
                    <a:solidFill>
                      <a:srgbClr val="C00000"/>
                    </a:solidFill>
                  </a:rPr>
                  <a:t>PA</a:t>
                </a:r>
                <a:endParaRPr lang="zh-TW" altLang="en-US" sz="2000" b="1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7CD969EA-1C37-4A40-81BC-1419E49FDB1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485032">
                <a:off x="6213804" y="3358260"/>
                <a:ext cx="533118" cy="1051532"/>
                <a:chOff x="6269476" y="3372404"/>
                <a:chExt cx="296694" cy="585204"/>
              </a:xfrm>
            </p:grpSpPr>
            <p:sp>
              <p:nvSpPr>
                <p:cNvPr id="60" name="橢圓 59">
                  <a:extLst>
                    <a:ext uri="{FF2B5EF4-FFF2-40B4-BE49-F238E27FC236}">
                      <a16:creationId xmlns:a16="http://schemas.microsoft.com/office/drawing/2014/main" id="{2B663513-4112-43AC-A155-241278CE4BB1}"/>
                    </a:ext>
                  </a:extLst>
                </p:cNvPr>
                <p:cNvSpPr/>
                <p:nvPr/>
              </p:nvSpPr>
              <p:spPr>
                <a:xfrm>
                  <a:off x="6269476" y="3372404"/>
                  <a:ext cx="296694" cy="296694"/>
                </a:xfrm>
                <a:prstGeom prst="ellips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id="{A2394575-D15C-43C6-8A46-A3EDF8020AA7}"/>
                    </a:ext>
                  </a:extLst>
                </p:cNvPr>
                <p:cNvCxnSpPr/>
                <p:nvPr/>
              </p:nvCxnSpPr>
              <p:spPr>
                <a:xfrm>
                  <a:off x="6358984" y="3669506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E6623BF9-D5EB-4513-B48D-9DF23D98C7F4}"/>
                    </a:ext>
                  </a:extLst>
                </p:cNvPr>
                <p:cNvCxnSpPr/>
                <p:nvPr/>
              </p:nvCxnSpPr>
              <p:spPr>
                <a:xfrm>
                  <a:off x="6477018" y="3669608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79F885E-2461-4FA4-BA6D-2C44BE2935F1}"/>
                  </a:ext>
                </a:extLst>
              </p:cNvPr>
              <p:cNvSpPr/>
              <p:nvPr/>
            </p:nvSpPr>
            <p:spPr>
              <a:xfrm rot="21492707">
                <a:off x="6163341" y="3280109"/>
                <a:ext cx="616542" cy="1150153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6F406506-805D-44DE-990C-EFD9D8D97C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485032">
                <a:off x="6832548" y="3364356"/>
                <a:ext cx="533118" cy="1051532"/>
                <a:chOff x="6269476" y="3372404"/>
                <a:chExt cx="296694" cy="585204"/>
              </a:xfrm>
            </p:grpSpPr>
            <p:sp>
              <p:nvSpPr>
                <p:cNvPr id="57" name="橢圓 56">
                  <a:extLst>
                    <a:ext uri="{FF2B5EF4-FFF2-40B4-BE49-F238E27FC236}">
                      <a16:creationId xmlns:a16="http://schemas.microsoft.com/office/drawing/2014/main" id="{D7232B1F-6697-40C8-A6FE-4D8B747D9A51}"/>
                    </a:ext>
                  </a:extLst>
                </p:cNvPr>
                <p:cNvSpPr/>
                <p:nvPr/>
              </p:nvSpPr>
              <p:spPr>
                <a:xfrm>
                  <a:off x="6269476" y="3372404"/>
                  <a:ext cx="296694" cy="296694"/>
                </a:xfrm>
                <a:prstGeom prst="ellips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id="{AD6298AE-3CB1-4284-8661-052297DAD7E8}"/>
                    </a:ext>
                  </a:extLst>
                </p:cNvPr>
                <p:cNvCxnSpPr/>
                <p:nvPr/>
              </p:nvCxnSpPr>
              <p:spPr>
                <a:xfrm>
                  <a:off x="6358984" y="3669506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id="{6492F049-458D-4936-B45E-B45FF149F7B2}"/>
                    </a:ext>
                  </a:extLst>
                </p:cNvPr>
                <p:cNvCxnSpPr/>
                <p:nvPr/>
              </p:nvCxnSpPr>
              <p:spPr>
                <a:xfrm>
                  <a:off x="6477018" y="3669608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>
                <a:extLst>
                  <a:ext uri="{FF2B5EF4-FFF2-40B4-BE49-F238E27FC236}">
                    <a16:creationId xmlns:a16="http://schemas.microsoft.com/office/drawing/2014/main" id="{065B2825-D1B6-4FCB-88A7-60AACB360A6A}"/>
                  </a:ext>
                </a:extLst>
              </p:cNvPr>
              <p:cNvGrpSpPr/>
              <p:nvPr/>
            </p:nvGrpSpPr>
            <p:grpSpPr>
              <a:xfrm>
                <a:off x="7486286" y="3553097"/>
                <a:ext cx="363165" cy="859754"/>
                <a:chOff x="9325238" y="4281484"/>
                <a:chExt cx="363165" cy="859754"/>
              </a:xfrm>
            </p:grpSpPr>
            <p:sp>
              <p:nvSpPr>
                <p:cNvPr id="53" name="橢圓 52">
                  <a:extLst>
                    <a:ext uri="{FF2B5EF4-FFF2-40B4-BE49-F238E27FC236}">
                      <a16:creationId xmlns:a16="http://schemas.microsoft.com/office/drawing/2014/main" id="{9176B682-73A6-4934-BED1-AC99A239E179}"/>
                    </a:ext>
                  </a:extLst>
                </p:cNvPr>
                <p:cNvSpPr/>
                <p:nvPr/>
              </p:nvSpPr>
              <p:spPr>
                <a:xfrm rot="20776255">
                  <a:off x="9325238" y="4281484"/>
                  <a:ext cx="363165" cy="363165"/>
                </a:xfrm>
                <a:prstGeom prst="ellipse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4" name="群組 53">
                  <a:extLst>
                    <a:ext uri="{FF2B5EF4-FFF2-40B4-BE49-F238E27FC236}">
                      <a16:creationId xmlns:a16="http://schemas.microsoft.com/office/drawing/2014/main" id="{27A276C3-281A-48A7-A715-9CFAA429C2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1485032">
                  <a:off x="9421488" y="4623558"/>
                  <a:ext cx="212091" cy="517680"/>
                  <a:chOff x="6358984" y="3669506"/>
                  <a:chExt cx="118034" cy="288102"/>
                </a:xfrm>
              </p:grpSpPr>
              <p:cxnSp>
                <p:nvCxnSpPr>
                  <p:cNvPr id="55" name="直線接點 54">
                    <a:extLst>
                      <a:ext uri="{FF2B5EF4-FFF2-40B4-BE49-F238E27FC236}">
                        <a16:creationId xmlns:a16="http://schemas.microsoft.com/office/drawing/2014/main" id="{6A7FEF49-F44B-4A8D-83B4-AFF8DDBD864A}"/>
                      </a:ext>
                    </a:extLst>
                  </p:cNvPr>
                  <p:cNvCxnSpPr/>
                  <p:nvPr/>
                </p:nvCxnSpPr>
                <p:spPr>
                  <a:xfrm>
                    <a:off x="6358984" y="3669506"/>
                    <a:ext cx="0" cy="288000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接點 55">
                    <a:extLst>
                      <a:ext uri="{FF2B5EF4-FFF2-40B4-BE49-F238E27FC236}">
                        <a16:creationId xmlns:a16="http://schemas.microsoft.com/office/drawing/2014/main" id="{CEE70365-36DE-450E-90ED-A9D69BD9F826}"/>
                      </a:ext>
                    </a:extLst>
                  </p:cNvPr>
                  <p:cNvCxnSpPr/>
                  <p:nvPr/>
                </p:nvCxnSpPr>
                <p:spPr>
                  <a:xfrm>
                    <a:off x="6477018" y="3669608"/>
                    <a:ext cx="0" cy="288000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" name="群組 32">
                <a:extLst>
                  <a:ext uri="{FF2B5EF4-FFF2-40B4-BE49-F238E27FC236}">
                    <a16:creationId xmlns:a16="http://schemas.microsoft.com/office/drawing/2014/main" id="{37F61E84-F86C-4897-9B48-F72E66808F93}"/>
                  </a:ext>
                </a:extLst>
              </p:cNvPr>
              <p:cNvGrpSpPr/>
              <p:nvPr/>
            </p:nvGrpSpPr>
            <p:grpSpPr>
              <a:xfrm>
                <a:off x="7978262" y="3559193"/>
                <a:ext cx="363165" cy="859754"/>
                <a:chOff x="9325238" y="4281484"/>
                <a:chExt cx="363165" cy="859754"/>
              </a:xfrm>
            </p:grpSpPr>
            <p:sp>
              <p:nvSpPr>
                <p:cNvPr id="49" name="橢圓 48">
                  <a:extLst>
                    <a:ext uri="{FF2B5EF4-FFF2-40B4-BE49-F238E27FC236}">
                      <a16:creationId xmlns:a16="http://schemas.microsoft.com/office/drawing/2014/main" id="{D15688AE-384B-4811-9586-1837144FCD04}"/>
                    </a:ext>
                  </a:extLst>
                </p:cNvPr>
                <p:cNvSpPr/>
                <p:nvPr/>
              </p:nvSpPr>
              <p:spPr>
                <a:xfrm rot="20776255">
                  <a:off x="9325238" y="4281484"/>
                  <a:ext cx="363165" cy="363165"/>
                </a:xfrm>
                <a:prstGeom prst="ellipse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0" name="群組 49">
                  <a:extLst>
                    <a:ext uri="{FF2B5EF4-FFF2-40B4-BE49-F238E27FC236}">
                      <a16:creationId xmlns:a16="http://schemas.microsoft.com/office/drawing/2014/main" id="{6BB2D3C4-8952-4C6B-A3BA-3D9687DC9D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1485032">
                  <a:off x="9421488" y="4623558"/>
                  <a:ext cx="212091" cy="517680"/>
                  <a:chOff x="6358984" y="3669506"/>
                  <a:chExt cx="118034" cy="288102"/>
                </a:xfrm>
              </p:grpSpPr>
              <p:cxnSp>
                <p:nvCxnSpPr>
                  <p:cNvPr id="51" name="直線接點 50">
                    <a:extLst>
                      <a:ext uri="{FF2B5EF4-FFF2-40B4-BE49-F238E27FC236}">
                        <a16:creationId xmlns:a16="http://schemas.microsoft.com/office/drawing/2014/main" id="{C69FCDC8-CF0D-40E6-9ED1-A4E82BEF38A7}"/>
                      </a:ext>
                    </a:extLst>
                  </p:cNvPr>
                  <p:cNvCxnSpPr/>
                  <p:nvPr/>
                </p:nvCxnSpPr>
                <p:spPr>
                  <a:xfrm>
                    <a:off x="6358984" y="3669506"/>
                    <a:ext cx="0" cy="288000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接點 51">
                    <a:extLst>
                      <a:ext uri="{FF2B5EF4-FFF2-40B4-BE49-F238E27FC236}">
                        <a16:creationId xmlns:a16="http://schemas.microsoft.com/office/drawing/2014/main" id="{353E0426-21CF-4C64-8A0D-FA88EFFC537D}"/>
                      </a:ext>
                    </a:extLst>
                  </p:cNvPr>
                  <p:cNvCxnSpPr/>
                  <p:nvPr/>
                </p:nvCxnSpPr>
                <p:spPr>
                  <a:xfrm>
                    <a:off x="6477018" y="3669608"/>
                    <a:ext cx="0" cy="288000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0D5D6F47-880A-4E23-89CF-B985FB8031AC}"/>
                  </a:ext>
                </a:extLst>
              </p:cNvPr>
              <p:cNvGrpSpPr/>
              <p:nvPr/>
            </p:nvGrpSpPr>
            <p:grpSpPr>
              <a:xfrm>
                <a:off x="8454166" y="3551433"/>
                <a:ext cx="363165" cy="859754"/>
                <a:chOff x="9325238" y="4281484"/>
                <a:chExt cx="363165" cy="859754"/>
              </a:xfrm>
            </p:grpSpPr>
            <p:sp>
              <p:nvSpPr>
                <p:cNvPr id="45" name="橢圓 44">
                  <a:extLst>
                    <a:ext uri="{FF2B5EF4-FFF2-40B4-BE49-F238E27FC236}">
                      <a16:creationId xmlns:a16="http://schemas.microsoft.com/office/drawing/2014/main" id="{42293797-2446-42D2-A108-6C66A27CEA9C}"/>
                    </a:ext>
                  </a:extLst>
                </p:cNvPr>
                <p:cNvSpPr/>
                <p:nvPr/>
              </p:nvSpPr>
              <p:spPr>
                <a:xfrm rot="20776255">
                  <a:off x="9325238" y="4281484"/>
                  <a:ext cx="363165" cy="363165"/>
                </a:xfrm>
                <a:prstGeom prst="ellipse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6" name="群組 45">
                  <a:extLst>
                    <a:ext uri="{FF2B5EF4-FFF2-40B4-BE49-F238E27FC236}">
                      <a16:creationId xmlns:a16="http://schemas.microsoft.com/office/drawing/2014/main" id="{4357FD7F-F4E7-4BA9-A56A-17E32F4CB5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1485032">
                  <a:off x="9421488" y="4623558"/>
                  <a:ext cx="212091" cy="517680"/>
                  <a:chOff x="6358984" y="3669506"/>
                  <a:chExt cx="118034" cy="288102"/>
                </a:xfrm>
              </p:grpSpPr>
              <p:cxnSp>
                <p:nvCxnSpPr>
                  <p:cNvPr id="47" name="直線接點 46">
                    <a:extLst>
                      <a:ext uri="{FF2B5EF4-FFF2-40B4-BE49-F238E27FC236}">
                        <a16:creationId xmlns:a16="http://schemas.microsoft.com/office/drawing/2014/main" id="{89946DDB-1E96-40AB-9F38-148B7EC13255}"/>
                      </a:ext>
                    </a:extLst>
                  </p:cNvPr>
                  <p:cNvCxnSpPr/>
                  <p:nvPr/>
                </p:nvCxnSpPr>
                <p:spPr>
                  <a:xfrm>
                    <a:off x="6358984" y="3669506"/>
                    <a:ext cx="0" cy="288000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接點 47">
                    <a:extLst>
                      <a:ext uri="{FF2B5EF4-FFF2-40B4-BE49-F238E27FC236}">
                        <a16:creationId xmlns:a16="http://schemas.microsoft.com/office/drawing/2014/main" id="{FE24F129-18B9-4B79-9C23-2D9FC67DAE99}"/>
                      </a:ext>
                    </a:extLst>
                  </p:cNvPr>
                  <p:cNvCxnSpPr/>
                  <p:nvPr/>
                </p:nvCxnSpPr>
                <p:spPr>
                  <a:xfrm>
                    <a:off x="6477018" y="3669608"/>
                    <a:ext cx="0" cy="288000"/>
                  </a:xfrm>
                  <a:prstGeom prst="line">
                    <a:avLst/>
                  </a:prstGeom>
                  <a:ln w="5715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99350906-E65F-4818-8150-C1ADB7BED0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485032">
                <a:off x="8973908" y="3361308"/>
                <a:ext cx="533118" cy="1051532"/>
                <a:chOff x="6269476" y="3372404"/>
                <a:chExt cx="296694" cy="585204"/>
              </a:xfrm>
            </p:grpSpPr>
            <p:sp>
              <p:nvSpPr>
                <p:cNvPr id="42" name="橢圓 41">
                  <a:extLst>
                    <a:ext uri="{FF2B5EF4-FFF2-40B4-BE49-F238E27FC236}">
                      <a16:creationId xmlns:a16="http://schemas.microsoft.com/office/drawing/2014/main" id="{A8D481FF-B64C-4E42-B69D-36635A0A8B41}"/>
                    </a:ext>
                  </a:extLst>
                </p:cNvPr>
                <p:cNvSpPr/>
                <p:nvPr/>
              </p:nvSpPr>
              <p:spPr>
                <a:xfrm>
                  <a:off x="6269476" y="3372404"/>
                  <a:ext cx="296694" cy="296694"/>
                </a:xfrm>
                <a:prstGeom prst="ellips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id="{1E710986-ED64-40A9-9A39-C55A3C3C6CC9}"/>
                    </a:ext>
                  </a:extLst>
                </p:cNvPr>
                <p:cNvCxnSpPr/>
                <p:nvPr/>
              </p:nvCxnSpPr>
              <p:spPr>
                <a:xfrm>
                  <a:off x="6358984" y="3669506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BDDF4F2D-99AE-4D9C-962B-683EDB5E4029}"/>
                    </a:ext>
                  </a:extLst>
                </p:cNvPr>
                <p:cNvCxnSpPr/>
                <p:nvPr/>
              </p:nvCxnSpPr>
              <p:spPr>
                <a:xfrm>
                  <a:off x="6477018" y="3669608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群組 35">
                <a:extLst>
                  <a:ext uri="{FF2B5EF4-FFF2-40B4-BE49-F238E27FC236}">
                    <a16:creationId xmlns:a16="http://schemas.microsoft.com/office/drawing/2014/main" id="{FED52397-4465-4704-9703-1B290E3406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485032">
                <a:off x="9617868" y="3358260"/>
                <a:ext cx="533118" cy="1051532"/>
                <a:chOff x="6269476" y="3372404"/>
                <a:chExt cx="296694" cy="585204"/>
              </a:xfrm>
            </p:grpSpPr>
            <p:sp>
              <p:nvSpPr>
                <p:cNvPr id="39" name="橢圓 38">
                  <a:extLst>
                    <a:ext uri="{FF2B5EF4-FFF2-40B4-BE49-F238E27FC236}">
                      <a16:creationId xmlns:a16="http://schemas.microsoft.com/office/drawing/2014/main" id="{C77D7681-2852-4CB3-BF79-D952E211D31D}"/>
                    </a:ext>
                  </a:extLst>
                </p:cNvPr>
                <p:cNvSpPr/>
                <p:nvPr/>
              </p:nvSpPr>
              <p:spPr>
                <a:xfrm>
                  <a:off x="6269476" y="3372404"/>
                  <a:ext cx="296694" cy="296694"/>
                </a:xfrm>
                <a:prstGeom prst="ellips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zh-TW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0" name="直線接點 39">
                  <a:extLst>
                    <a:ext uri="{FF2B5EF4-FFF2-40B4-BE49-F238E27FC236}">
                      <a16:creationId xmlns:a16="http://schemas.microsoft.com/office/drawing/2014/main" id="{52B66D75-352F-4B65-8022-59F52309005D}"/>
                    </a:ext>
                  </a:extLst>
                </p:cNvPr>
                <p:cNvCxnSpPr/>
                <p:nvPr/>
              </p:nvCxnSpPr>
              <p:spPr>
                <a:xfrm>
                  <a:off x="6358984" y="3669506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>
                  <a:extLst>
                    <a:ext uri="{FF2B5EF4-FFF2-40B4-BE49-F238E27FC236}">
                      <a16:creationId xmlns:a16="http://schemas.microsoft.com/office/drawing/2014/main" id="{9FE2BE04-FBBC-43E7-A0E2-A7211737A4A1}"/>
                    </a:ext>
                  </a:extLst>
                </p:cNvPr>
                <p:cNvCxnSpPr/>
                <p:nvPr/>
              </p:nvCxnSpPr>
              <p:spPr>
                <a:xfrm>
                  <a:off x="6477018" y="3669608"/>
                  <a:ext cx="0" cy="28800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流程圖: 人工作業 36">
                <a:extLst>
                  <a:ext uri="{FF2B5EF4-FFF2-40B4-BE49-F238E27FC236}">
                    <a16:creationId xmlns:a16="http://schemas.microsoft.com/office/drawing/2014/main" id="{E6EA671B-2F55-48B6-9689-59536559D358}"/>
                  </a:ext>
                </a:extLst>
              </p:cNvPr>
              <p:cNvSpPr/>
              <p:nvPr/>
            </p:nvSpPr>
            <p:spPr>
              <a:xfrm rot="10800000">
                <a:off x="7349512" y="3479491"/>
                <a:ext cx="635978" cy="948769"/>
              </a:xfrm>
              <a:prstGeom prst="flowChartManualOperation">
                <a:avLst/>
              </a:prstGeom>
              <a:noFill/>
              <a:ln w="38100">
                <a:solidFill>
                  <a:schemeClr val="accent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6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0742C461-6EF8-4003-8255-B8FE3BF515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49458" y="4251977"/>
                <a:ext cx="392760" cy="53130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1A83A17-226E-4B19-8875-A8E9002943D9}"/>
              </a:ext>
            </a:extLst>
          </p:cNvPr>
          <p:cNvSpPr/>
          <p:nvPr/>
        </p:nvSpPr>
        <p:spPr>
          <a:xfrm>
            <a:off x="9692552" y="2784929"/>
            <a:ext cx="401053" cy="11352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TW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0B9044D-C8DD-4F37-B74F-8B5067BF5916}"/>
              </a:ext>
            </a:extLst>
          </p:cNvPr>
          <p:cNvSpPr/>
          <p:nvPr/>
        </p:nvSpPr>
        <p:spPr>
          <a:xfrm>
            <a:off x="1464905" y="148032"/>
            <a:ext cx="10481563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NME3 is required for the mitochondrial clustering effect induced by PLD6-mCherry overexpression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5ED5C0-B9C4-4511-90D9-26FCE318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845712C-D3C2-42C8-B057-9D2FCF251AAC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7FD72A2-3371-48DC-B0D7-BE7F82DA7DE3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23615E-5E81-45FF-B035-983BAC2392A6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A8D0F80-22CE-4012-A00C-61E473FEDF29}"/>
              </a:ext>
            </a:extLst>
          </p:cNvPr>
          <p:cNvGrpSpPr>
            <a:grpSpLocks noChangeAspect="1"/>
          </p:cNvGrpSpPr>
          <p:nvPr/>
        </p:nvGrpSpPr>
        <p:grpSpPr>
          <a:xfrm>
            <a:off x="6579624" y="1102141"/>
            <a:ext cx="5366857" cy="3581843"/>
            <a:chOff x="1146111" y="1623527"/>
            <a:chExt cx="5480369" cy="3657600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BE9CC5A-6706-4305-A538-4FF6943FD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6111" y="1623527"/>
              <a:ext cx="5480369" cy="3610947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5FA1408-2995-43B4-85F0-C815E92AAABF}"/>
                </a:ext>
              </a:extLst>
            </p:cNvPr>
            <p:cNvSpPr/>
            <p:nvPr/>
          </p:nvSpPr>
          <p:spPr>
            <a:xfrm>
              <a:off x="1175657" y="5019869"/>
              <a:ext cx="195943" cy="261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148B53E4-42D3-430B-978D-8FEFF0777F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289" y="4298315"/>
            <a:ext cx="2857499" cy="242316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F26E93-70A4-4BEF-A4BF-B91618B7B2B7}"/>
              </a:ext>
            </a:extLst>
          </p:cNvPr>
          <p:cNvSpPr txBox="1"/>
          <p:nvPr/>
        </p:nvSpPr>
        <p:spPr>
          <a:xfrm>
            <a:off x="6" y="5538759"/>
            <a:ext cx="6369087" cy="11389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267" b="1" dirty="0">
                <a:solidFill>
                  <a:prstClr val="black"/>
                </a:solidFill>
              </a:rPr>
              <a:t>Hypothesis:</a:t>
            </a:r>
          </a:p>
          <a:p>
            <a:pPr defTabSz="914354"/>
            <a:r>
              <a:rPr lang="en-US" altLang="zh-TW" sz="2267" dirty="0">
                <a:solidFill>
                  <a:prstClr val="black"/>
                </a:solidFill>
              </a:rPr>
              <a:t>NME3 functions as a PLD6 downstream effector to promote mitochondrial fusion</a:t>
            </a:r>
            <a:endParaRPr lang="zh-TW" altLang="en-US" sz="2267" dirty="0">
              <a:solidFill>
                <a:prstClr val="black"/>
              </a:solidFill>
            </a:endParaRPr>
          </a:p>
        </p:txBody>
      </p:sp>
      <p:pic>
        <p:nvPicPr>
          <p:cNvPr id="3" name="pnas.1818629116.sm05">
            <a:hlinkClick r:id="" action="ppaction://media"/>
            <a:extLst>
              <a:ext uri="{FF2B5EF4-FFF2-40B4-BE49-F238E27FC236}">
                <a16:creationId xmlns:a16="http://schemas.microsoft.com/office/drawing/2014/main" id="{9815EF77-7B19-4682-8C1B-799F505BA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955" y="2080749"/>
            <a:ext cx="2920048" cy="2920048"/>
          </a:xfrm>
          <a:prstGeom prst="rect">
            <a:avLst/>
          </a:prstGeom>
        </p:spPr>
      </p:pic>
      <p:pic>
        <p:nvPicPr>
          <p:cNvPr id="4" name="pnas.1818629116.sm06">
            <a:hlinkClick r:id="" action="ppaction://media"/>
            <a:extLst>
              <a:ext uri="{FF2B5EF4-FFF2-40B4-BE49-F238E27FC236}">
                <a16:creationId xmlns:a16="http://schemas.microsoft.com/office/drawing/2014/main" id="{0458A070-13EB-44FC-BE5B-C8E42A607F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49039" y="2080749"/>
            <a:ext cx="2920048" cy="2920048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8BB41E9E-C00D-4D68-AB8A-F98304A7B617}"/>
              </a:ext>
            </a:extLst>
          </p:cNvPr>
          <p:cNvSpPr txBox="1"/>
          <p:nvPr/>
        </p:nvSpPr>
        <p:spPr>
          <a:xfrm>
            <a:off x="290777" y="1104171"/>
            <a:ext cx="2822052" cy="790086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267" dirty="0">
                <a:solidFill>
                  <a:prstClr val="black"/>
                </a:solidFill>
              </a:rPr>
              <a:t> F741 patient fibroblast</a:t>
            </a:r>
            <a:endParaRPr lang="zh-TW" altLang="en-US" sz="2267" dirty="0">
              <a:solidFill>
                <a:prstClr val="black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4944FEC-047F-4959-A749-9A9FF0274D66}"/>
              </a:ext>
            </a:extLst>
          </p:cNvPr>
          <p:cNvSpPr txBox="1"/>
          <p:nvPr/>
        </p:nvSpPr>
        <p:spPr>
          <a:xfrm>
            <a:off x="1701788" y="1615602"/>
            <a:ext cx="4013225" cy="441209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267" dirty="0">
                <a:solidFill>
                  <a:prstClr val="black"/>
                </a:solidFill>
              </a:rPr>
              <a:t>-                                           NME3</a:t>
            </a:r>
            <a:endParaRPr lang="zh-TW" altLang="en-US" sz="2267" dirty="0">
              <a:solidFill>
                <a:prstClr val="black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266BCC4-F1D6-4CC8-A8A1-A499497A86C2}"/>
              </a:ext>
            </a:extLst>
          </p:cNvPr>
          <p:cNvSpPr txBox="1"/>
          <p:nvPr/>
        </p:nvSpPr>
        <p:spPr>
          <a:xfrm>
            <a:off x="305090" y="5035178"/>
            <a:ext cx="4919135" cy="27699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Chen, C.W., Wang, H.L., Huang, C.W., et al. 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Proc Natl </a:t>
            </a:r>
            <a:r>
              <a:rPr lang="en-US" altLang="zh-TW" sz="1200" i="1" dirty="0" err="1">
                <a:solidFill>
                  <a:prstClr val="white">
                    <a:lumMod val="50000"/>
                  </a:prstClr>
                </a:solidFill>
              </a:rPr>
              <a:t>Acad</a:t>
            </a:r>
            <a:r>
              <a:rPr lang="en-US" altLang="zh-TW" sz="1200" i="1" dirty="0">
                <a:solidFill>
                  <a:prstClr val="white">
                    <a:lumMod val="50000"/>
                  </a:prstClr>
                </a:solidFill>
              </a:rPr>
              <a:t> Sci USA</a:t>
            </a:r>
            <a:r>
              <a:rPr lang="en-US" altLang="zh-TW" sz="1200" dirty="0">
                <a:solidFill>
                  <a:prstClr val="white">
                    <a:lumMod val="50000"/>
                  </a:prstClr>
                </a:solidFill>
              </a:rPr>
              <a:t> (2019).</a:t>
            </a:r>
            <a:endParaRPr lang="zh-TW" alt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2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F75EE81C-A0DF-4EF1-9813-5D85CFC1A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765" y="3414079"/>
            <a:ext cx="3012351" cy="29422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D44BD52-D985-4282-9F84-3CBAE68DEB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036" y="671251"/>
            <a:ext cx="5040339" cy="294227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80600B-BAEE-4133-87D3-D1C28FFE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8E42F0B2-8F12-4FF9-9EAF-30919DA7A2E4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4C60432-38D4-427F-A188-0ADCE3FB6377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FDED910-2DA8-4578-846F-D5EAE4A96885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F84A55F9-759A-46CA-A0D9-BC68B139A6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829" y="3865461"/>
            <a:ext cx="2855796" cy="232128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7DDEFB-9130-4CB1-AD55-0F80D7A19910}"/>
              </a:ext>
            </a:extLst>
          </p:cNvPr>
          <p:cNvSpPr/>
          <p:nvPr/>
        </p:nvSpPr>
        <p:spPr>
          <a:xfrm>
            <a:off x="1464917" y="148147"/>
            <a:ext cx="10727095" cy="523218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PLD6 depletion reduces N17-GFP binding to mitochondria</a:t>
            </a:r>
            <a:endParaRPr lang="zh-TW" altLang="en-US" sz="2800" b="1" dirty="0">
              <a:solidFill>
                <a:prstClr val="black"/>
              </a:solidFill>
              <a:latin typeface="Calibri Light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1D248E2-CAC0-4DC2-93CE-29B8EB7C13DB}"/>
              </a:ext>
            </a:extLst>
          </p:cNvPr>
          <p:cNvGrpSpPr/>
          <p:nvPr/>
        </p:nvGrpSpPr>
        <p:grpSpPr>
          <a:xfrm>
            <a:off x="660616" y="3863832"/>
            <a:ext cx="4523731" cy="2795236"/>
            <a:chOff x="5634568" y="3564461"/>
            <a:chExt cx="4523730" cy="279523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7A7D081-3A5F-41A8-B455-D05387D5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4568" y="3564461"/>
              <a:ext cx="4523730" cy="2321288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105B16F0-10E8-4228-B1DF-946CC6F55BDC}"/>
                </a:ext>
              </a:extLst>
            </p:cNvPr>
            <p:cNvGrpSpPr/>
            <p:nvPr/>
          </p:nvGrpSpPr>
          <p:grpSpPr>
            <a:xfrm>
              <a:off x="7625594" y="3917658"/>
              <a:ext cx="2157370" cy="1969489"/>
              <a:chOff x="7625594" y="4219662"/>
              <a:chExt cx="2157370" cy="196948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492E581-4DA7-4A16-B85B-F90325072CE2}"/>
                  </a:ext>
                </a:extLst>
              </p:cNvPr>
              <p:cNvSpPr/>
              <p:nvPr/>
            </p:nvSpPr>
            <p:spPr>
              <a:xfrm>
                <a:off x="7625594" y="4219662"/>
                <a:ext cx="562062" cy="196809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6D07819-1665-4FB6-91D5-C3B3E82F9854}"/>
                  </a:ext>
                </a:extLst>
              </p:cNvPr>
              <p:cNvSpPr/>
              <p:nvPr/>
            </p:nvSpPr>
            <p:spPr>
              <a:xfrm>
                <a:off x="9220902" y="4221060"/>
                <a:ext cx="562062" cy="196809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867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8A6B1FC0-C6E7-4E7B-9426-9CA43781F547}"/>
                </a:ext>
              </a:extLst>
            </p:cNvPr>
            <p:cNvSpPr txBox="1"/>
            <p:nvPr/>
          </p:nvSpPr>
          <p:spPr>
            <a:xfrm>
              <a:off x="6360567" y="5959584"/>
              <a:ext cx="32846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/>
              <a:r>
                <a:rPr lang="en-US" altLang="zh-TW" sz="2000" dirty="0">
                  <a:solidFill>
                    <a:prstClr val="white">
                      <a:lumMod val="50000"/>
                    </a:prstClr>
                  </a:solidFill>
                </a:rPr>
                <a:t>Mitochondrial fractionation</a:t>
              </a:r>
              <a:endParaRPr lang="zh-TW" altLang="en-US" sz="2000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56711C75-C0E1-45EF-BBA9-C24757FB56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18" y="1656577"/>
            <a:ext cx="5846785" cy="13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7DDEFB-9130-4CB1-AD55-0F80D7A19910}"/>
              </a:ext>
            </a:extLst>
          </p:cNvPr>
          <p:cNvSpPr/>
          <p:nvPr/>
        </p:nvSpPr>
        <p:spPr>
          <a:xfrm>
            <a:off x="1459808" y="148032"/>
            <a:ext cx="10732192" cy="95410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TW" sz="2800" b="1" dirty="0">
                <a:solidFill>
                  <a:prstClr val="black"/>
                </a:solidFill>
                <a:latin typeface="Calibri Light"/>
              </a:rPr>
              <a:t>A significant increase of N17-GFP targeting to mitochondria upon activation of </a:t>
            </a:r>
            <a:r>
              <a:rPr lang="en-US" altLang="zh-TW" sz="2800" b="1" dirty="0" err="1">
                <a:solidFill>
                  <a:prstClr val="black"/>
                </a:solidFill>
                <a:latin typeface="Calibri Light"/>
              </a:rPr>
              <a:t>optoPLD</a:t>
            </a:r>
            <a:r>
              <a:rPr lang="en-US" altLang="zh-TW" sz="2800" b="1" baseline="30000" dirty="0" err="1">
                <a:solidFill>
                  <a:prstClr val="black"/>
                </a:solidFill>
                <a:latin typeface="Calibri Light"/>
              </a:rPr>
              <a:t>WT</a:t>
            </a:r>
            <a:endParaRPr lang="zh-TW" altLang="en-US" sz="2800" b="1" baseline="300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1CC9FD-498C-4AC4-8BF3-CC07B0DA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1EEE-681A-488F-A9D4-276D791431C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0230E46-0778-4D66-AA6F-A14CD4A0F371}"/>
              </a:ext>
            </a:extLst>
          </p:cNvPr>
          <p:cNvGrpSpPr/>
          <p:nvPr/>
        </p:nvGrpSpPr>
        <p:grpSpPr>
          <a:xfrm>
            <a:off x="-34525" y="-16564"/>
            <a:ext cx="1533957" cy="424867"/>
            <a:chOff x="-34526" y="-16563"/>
            <a:chExt cx="1533957" cy="4248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68C806C-15CA-45E2-A0E4-82C69073FB16}"/>
                </a:ext>
              </a:extLst>
            </p:cNvPr>
            <p:cNvSpPr/>
            <p:nvPr/>
          </p:nvSpPr>
          <p:spPr>
            <a:xfrm>
              <a:off x="0" y="-11575"/>
              <a:ext cx="1464906" cy="41987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95154F86-D8FE-482B-82BB-D66EBCB8D843}"/>
                </a:ext>
              </a:extLst>
            </p:cNvPr>
            <p:cNvSpPr txBox="1"/>
            <p:nvPr/>
          </p:nvSpPr>
          <p:spPr>
            <a:xfrm flipH="1">
              <a:off x="-34526" y="-16563"/>
              <a:ext cx="15339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TW" sz="2000" b="1" dirty="0">
                  <a:solidFill>
                    <a:prstClr val="white"/>
                  </a:solidFill>
                </a:rPr>
                <a:t>Result</a:t>
              </a:r>
              <a:endParaRPr lang="zh-TW" alt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4B92FED1-A1A3-4072-82F0-F4837674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0" y="1347232"/>
            <a:ext cx="6865353" cy="5042009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D780DE0-7DC5-43B7-AD8F-BF2653B91CD1}"/>
              </a:ext>
            </a:extLst>
          </p:cNvPr>
          <p:cNvGrpSpPr>
            <a:grpSpLocks noChangeAspect="1"/>
          </p:cNvGrpSpPr>
          <p:nvPr/>
        </p:nvGrpSpPr>
        <p:grpSpPr>
          <a:xfrm>
            <a:off x="7145257" y="1694883"/>
            <a:ext cx="4743131" cy="1635999"/>
            <a:chOff x="3128403" y="2241574"/>
            <a:chExt cx="5765327" cy="1988571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C11A868-292B-4A16-9991-0A18FA7D11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00331" y="2245344"/>
              <a:ext cx="207738" cy="517757"/>
              <a:chOff x="3123620" y="1811046"/>
              <a:chExt cx="230818" cy="575286"/>
            </a:xfrm>
          </p:grpSpPr>
          <p:sp>
            <p:nvSpPr>
              <p:cNvPr id="9" name="橢圓 8">
                <a:extLst>
                  <a:ext uri="{FF2B5EF4-FFF2-40B4-BE49-F238E27FC236}">
                    <a16:creationId xmlns:a16="http://schemas.microsoft.com/office/drawing/2014/main" id="{20C9EE8E-4251-409D-9599-993DC74F09AE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1697489D-F52B-4927-80EE-4ACE2573E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515D0E2A-6C45-4067-9565-968705368C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54E171E-5424-457D-B9CE-8E9B2B441F27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3203475" y="2798951"/>
              <a:ext cx="207738" cy="517757"/>
              <a:chOff x="3123620" y="1811046"/>
              <a:chExt cx="230818" cy="575286"/>
            </a:xfrm>
          </p:grpSpPr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D399C229-03D3-4E72-9331-BAB347CE60A3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3A352C3E-F7F5-42E7-865F-366A69DDD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444DD468-E84F-4B09-B0B5-F3A0578FD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EFC09E03-38A8-4D69-A495-ABB5EF769D1F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3435430" y="2793268"/>
              <a:ext cx="207738" cy="517757"/>
              <a:chOff x="3123620" y="1811046"/>
              <a:chExt cx="230818" cy="575286"/>
            </a:xfrm>
          </p:grpSpPr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77B4CADE-9D35-4E55-96A4-A29106C6078C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74C5A578-E2AA-4720-B4DB-1337828C88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8985BF6E-AFF4-4DAB-839D-403F430BA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63B0D65B-F406-48FA-AAFE-1152DC570D57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3682164" y="2793268"/>
              <a:ext cx="207738" cy="517757"/>
              <a:chOff x="3123620" y="1811046"/>
              <a:chExt cx="230818" cy="575286"/>
            </a:xfrm>
          </p:grpSpPr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3DFA7B6B-38F5-49DF-B03A-D496622A7D96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5E0BB92-E8D1-40E6-A394-83B589339C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57CFA3A6-A7D6-4A75-8585-5B3067247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FA525F70-2ADE-452D-B3E1-FA8EF5A426D5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4413231" y="2793268"/>
              <a:ext cx="207738" cy="517757"/>
              <a:chOff x="3123620" y="1811046"/>
              <a:chExt cx="230818" cy="575286"/>
            </a:xfrm>
          </p:grpSpPr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85719DB6-7A7B-467D-A84B-99A9437AB16C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502D1E52-BF70-44CA-8958-B796C5738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>
                <a:extLst>
                  <a:ext uri="{FF2B5EF4-FFF2-40B4-BE49-F238E27FC236}">
                    <a16:creationId xmlns:a16="http://schemas.microsoft.com/office/drawing/2014/main" id="{8D3858F8-4809-49CB-ADF6-07F303D9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3F12AE68-9432-4C30-9288-DDD5C222B278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3925853" y="2793268"/>
              <a:ext cx="207738" cy="517757"/>
              <a:chOff x="3123620" y="1811046"/>
              <a:chExt cx="230818" cy="575286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02BC3A37-FB7A-4FD7-8B9F-0F74C5843457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1B96C2AA-89C1-48CC-AD49-AA82F9B6F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9AEA1E72-9D0F-44F0-93FA-FC0F11B9B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49877EF6-3DD1-429C-AF31-D30140C4393C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4169542" y="2793268"/>
              <a:ext cx="207738" cy="517757"/>
              <a:chOff x="3123620" y="1811046"/>
              <a:chExt cx="230818" cy="575286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5E30A7AF-A1E2-4E49-B166-739D67B1AFED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350BC69D-C841-47A2-A12A-69467A1E7A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5C538C0A-4465-4FF5-980B-BB8673C77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B6C03F71-ED8D-43B5-A0D5-521EB902CF40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4884402" y="2803732"/>
              <a:ext cx="207738" cy="517757"/>
              <a:chOff x="3123620" y="1811046"/>
              <a:chExt cx="230818" cy="575286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9B73D812-5D97-4DED-910D-A06BA2CDEE11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FEB40BFC-4E25-4A77-8DAB-609BB0079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F3B15F46-0C77-4BB1-A8D0-AEAC1237A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C577001E-6B9E-4178-855E-C6D145408D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3353" y="2241881"/>
              <a:ext cx="207738" cy="517757"/>
              <a:chOff x="3123620" y="1811046"/>
              <a:chExt cx="230818" cy="575286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9F340DF1-A917-43A2-9801-95C92E4C8727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E8A0F3E1-C238-4C70-A7DD-09667BF664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9DD36DE5-00A7-4126-A1F7-9A43AFFDF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5687A5DC-DF36-442D-A2DE-4A415F856E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2925" y="2241574"/>
              <a:ext cx="207738" cy="517757"/>
              <a:chOff x="3123620" y="1811046"/>
              <a:chExt cx="230818" cy="575286"/>
            </a:xfrm>
          </p:grpSpPr>
          <p:sp>
            <p:nvSpPr>
              <p:cNvPr id="46" name="橢圓 45">
                <a:extLst>
                  <a:ext uri="{FF2B5EF4-FFF2-40B4-BE49-F238E27FC236}">
                    <a16:creationId xmlns:a16="http://schemas.microsoft.com/office/drawing/2014/main" id="{2F7BA8E2-D927-4A0D-997A-91E97F52F766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51C733ED-C669-4C49-AE34-FC3E12C56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2BE5E8D9-2DFC-4B47-8AFA-CBF2B099D8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476F976F-790A-43AC-9C3A-B749FD90E7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29659" y="2241574"/>
              <a:ext cx="207738" cy="517757"/>
              <a:chOff x="3123620" y="1811046"/>
              <a:chExt cx="230818" cy="575286"/>
            </a:xfrm>
          </p:grpSpPr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C7331EE4-8272-4495-93D7-302DD04CA840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直線接點 50">
                <a:extLst>
                  <a:ext uri="{FF2B5EF4-FFF2-40B4-BE49-F238E27FC236}">
                    <a16:creationId xmlns:a16="http://schemas.microsoft.com/office/drawing/2014/main" id="{BB59A776-5E56-4FC3-9FCA-CC1ADB108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09B1E6BC-F4F0-4897-B230-D01D84AAA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B185166D-41B4-4FDD-82C3-F47E01B767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60726" y="2241574"/>
              <a:ext cx="207738" cy="517757"/>
              <a:chOff x="3123620" y="1811046"/>
              <a:chExt cx="230818" cy="575286"/>
            </a:xfrm>
          </p:grpSpPr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6884AA1E-05F9-4DDF-8F0B-623DF1A34C31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直線接點 54">
                <a:extLst>
                  <a:ext uri="{FF2B5EF4-FFF2-40B4-BE49-F238E27FC236}">
                    <a16:creationId xmlns:a16="http://schemas.microsoft.com/office/drawing/2014/main" id="{402104E1-A7EC-4C51-95FB-DFA2B0ED5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455C03CC-C6B2-42A7-808E-851A7FD44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A4CF5ED3-186B-4EDC-A5E0-D99914D286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73348" y="2241574"/>
              <a:ext cx="207738" cy="517757"/>
              <a:chOff x="3123620" y="1811046"/>
              <a:chExt cx="230818" cy="575286"/>
            </a:xfrm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552E2158-0104-4087-85FC-F6032B38A991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C5EAB5AE-F397-4873-8DFF-1C3D81DC0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72CE3492-1F52-4D3B-B2CA-89CCEC8D5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E63715B5-A08A-4241-96CE-5696150544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17037" y="2241574"/>
              <a:ext cx="207738" cy="517757"/>
              <a:chOff x="3123620" y="1811046"/>
              <a:chExt cx="230818" cy="575286"/>
            </a:xfrm>
          </p:grpSpPr>
          <p:sp>
            <p:nvSpPr>
              <p:cNvPr id="62" name="橢圓 61">
                <a:extLst>
                  <a:ext uri="{FF2B5EF4-FFF2-40B4-BE49-F238E27FC236}">
                    <a16:creationId xmlns:a16="http://schemas.microsoft.com/office/drawing/2014/main" id="{AE151ABF-8A60-4E73-AACD-662E75050BA8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34F55984-DDC9-4279-B8BA-78370F8CE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AD44EEA7-3D2B-46E9-9D80-E9069D34F2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DF676941-304F-467E-B951-3D340914F4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41552" y="2245315"/>
              <a:ext cx="207738" cy="517757"/>
              <a:chOff x="3123620" y="1811046"/>
              <a:chExt cx="230818" cy="575286"/>
            </a:xfrm>
          </p:grpSpPr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76BA5A46-5795-476F-B871-B4586E36A9E2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EFDCC220-C853-4F63-8D9B-8B82C29D5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接點 67">
                <a:extLst>
                  <a:ext uri="{FF2B5EF4-FFF2-40B4-BE49-F238E27FC236}">
                    <a16:creationId xmlns:a16="http://schemas.microsoft.com/office/drawing/2014/main" id="{5C1485F3-4C01-40C8-A880-A2131A0E1B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CB2CE816-A02A-47A2-862D-0129C3C1A715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4653159" y="2793268"/>
              <a:ext cx="207738" cy="517757"/>
              <a:chOff x="3123620" y="1811046"/>
              <a:chExt cx="230818" cy="575286"/>
            </a:xfrm>
          </p:grpSpPr>
          <p:sp>
            <p:nvSpPr>
              <p:cNvPr id="70" name="橢圓 69">
                <a:extLst>
                  <a:ext uri="{FF2B5EF4-FFF2-40B4-BE49-F238E27FC236}">
                    <a16:creationId xmlns:a16="http://schemas.microsoft.com/office/drawing/2014/main" id="{7A2AE626-EC77-42C1-B56D-9D0277CEE5BA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1" name="直線接點 70">
                <a:extLst>
                  <a:ext uri="{FF2B5EF4-FFF2-40B4-BE49-F238E27FC236}">
                    <a16:creationId xmlns:a16="http://schemas.microsoft.com/office/drawing/2014/main" id="{2DF213FD-892E-46CB-8D48-80DB092DA5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接點 71">
                <a:extLst>
                  <a:ext uri="{FF2B5EF4-FFF2-40B4-BE49-F238E27FC236}">
                    <a16:creationId xmlns:a16="http://schemas.microsoft.com/office/drawing/2014/main" id="{BC5BE75B-FC13-4C31-BD9C-676A37E302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56B2FF80-9555-4DE8-8988-D2A0A693EF52}"/>
                </a:ext>
              </a:extLst>
            </p:cNvPr>
            <p:cNvSpPr txBox="1"/>
            <p:nvPr/>
          </p:nvSpPr>
          <p:spPr>
            <a:xfrm>
              <a:off x="5630937" y="2976040"/>
              <a:ext cx="867458" cy="336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r>
                <a:rPr lang="en-US" altLang="zh-TW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488 nm</a:t>
              </a:r>
              <a:endParaRPr lang="zh-TW" alt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閃電 73">
              <a:extLst>
                <a:ext uri="{FF2B5EF4-FFF2-40B4-BE49-F238E27FC236}">
                  <a16:creationId xmlns:a16="http://schemas.microsoft.com/office/drawing/2014/main" id="{7F6C0C38-89F1-4F25-903D-CE77E6A89390}"/>
                </a:ext>
              </a:extLst>
            </p:cNvPr>
            <p:cNvSpPr/>
            <p:nvPr/>
          </p:nvSpPr>
          <p:spPr>
            <a:xfrm>
              <a:off x="5405399" y="3012540"/>
              <a:ext cx="278674" cy="369332"/>
            </a:xfrm>
            <a:prstGeom prst="lightningBol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TW" alt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28A6BEEF-97C0-4688-941F-C38AD22E551A}"/>
                </a:ext>
              </a:extLst>
            </p:cNvPr>
            <p:cNvCxnSpPr/>
            <p:nvPr/>
          </p:nvCxnSpPr>
          <p:spPr>
            <a:xfrm>
              <a:off x="5396690" y="3462128"/>
              <a:ext cx="1258921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8B0ABDBF-4558-4393-8344-6043F99418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0563" y="3542388"/>
              <a:ext cx="1258921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350F94A7-D69D-4ADE-907D-FECD129C231E}"/>
                </a:ext>
              </a:extLst>
            </p:cNvPr>
            <p:cNvSpPr txBox="1"/>
            <p:nvPr/>
          </p:nvSpPr>
          <p:spPr>
            <a:xfrm>
              <a:off x="3128403" y="3348729"/>
              <a:ext cx="682354" cy="336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r>
                <a:rPr lang="en-US" altLang="zh-TW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OMM</a:t>
              </a:r>
              <a:endParaRPr lang="zh-TW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F03663E6-DF75-40E3-8BC4-64D2BFB295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01921" y="2251786"/>
              <a:ext cx="207738" cy="517757"/>
              <a:chOff x="3123620" y="1811046"/>
              <a:chExt cx="230818" cy="575286"/>
            </a:xfrm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2CC782C7-A009-40A5-81E6-317F1D425A82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3959F1EF-3A14-4B9B-A3DC-56B6B4A29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D8FA697A-17CB-417C-A11E-89A77A68E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63BC1135-C4C3-4A50-A533-7BFC54370D94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7005065" y="2802104"/>
              <a:ext cx="207738" cy="517757"/>
              <a:chOff x="3123620" y="1811046"/>
              <a:chExt cx="230818" cy="575286"/>
            </a:xfrm>
          </p:grpSpPr>
          <p:sp>
            <p:nvSpPr>
              <p:cNvPr id="83" name="橢圓 82">
                <a:extLst>
                  <a:ext uri="{FF2B5EF4-FFF2-40B4-BE49-F238E27FC236}">
                    <a16:creationId xmlns:a16="http://schemas.microsoft.com/office/drawing/2014/main" id="{03DFE0DD-ADCD-464D-91D3-D913C12C7FC6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68A1CEB2-917A-4712-A2FE-1B32C2F3C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接點 84">
                <a:extLst>
                  <a:ext uri="{FF2B5EF4-FFF2-40B4-BE49-F238E27FC236}">
                    <a16:creationId xmlns:a16="http://schemas.microsoft.com/office/drawing/2014/main" id="{6B1B722D-FFCD-4501-A3F2-835ED46E6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751E0699-4BD8-4E62-9E34-887540A28343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7486479" y="2804399"/>
              <a:ext cx="207738" cy="517757"/>
              <a:chOff x="3123620" y="1811046"/>
              <a:chExt cx="230818" cy="575286"/>
            </a:xfrm>
          </p:grpSpPr>
          <p:sp>
            <p:nvSpPr>
              <p:cNvPr id="87" name="橢圓 86">
                <a:extLst>
                  <a:ext uri="{FF2B5EF4-FFF2-40B4-BE49-F238E27FC236}">
                    <a16:creationId xmlns:a16="http://schemas.microsoft.com/office/drawing/2014/main" id="{2D914D60-DC68-46FE-BAE8-DB01CB00D2E1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8" name="直線接點 87">
                <a:extLst>
                  <a:ext uri="{FF2B5EF4-FFF2-40B4-BE49-F238E27FC236}">
                    <a16:creationId xmlns:a16="http://schemas.microsoft.com/office/drawing/2014/main" id="{6E7C3AEE-87F2-4FA1-A462-C1FCE2286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接點 88">
                <a:extLst>
                  <a:ext uri="{FF2B5EF4-FFF2-40B4-BE49-F238E27FC236}">
                    <a16:creationId xmlns:a16="http://schemas.microsoft.com/office/drawing/2014/main" id="{83AE1D1F-4F2E-4937-A536-9AABFB456E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0881E425-E0D1-4EBF-BA92-FFC0EEB6180A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7727443" y="2799710"/>
              <a:ext cx="207738" cy="517757"/>
              <a:chOff x="3123620" y="1811046"/>
              <a:chExt cx="230818" cy="575286"/>
            </a:xfrm>
          </p:grpSpPr>
          <p:sp>
            <p:nvSpPr>
              <p:cNvPr id="91" name="橢圓 90">
                <a:extLst>
                  <a:ext uri="{FF2B5EF4-FFF2-40B4-BE49-F238E27FC236}">
                    <a16:creationId xmlns:a16="http://schemas.microsoft.com/office/drawing/2014/main" id="{1EF057BC-1764-424B-A2CB-ACC39ED34F23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81AF84E4-87F8-43EF-B566-0780592C5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2A828884-2906-4963-BC73-98C1220DB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96B71A0A-7F21-443F-8FDE-AC71F7A33E61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8685992" y="2810174"/>
              <a:ext cx="207738" cy="517757"/>
              <a:chOff x="3123620" y="1811046"/>
              <a:chExt cx="230818" cy="575286"/>
            </a:xfrm>
          </p:grpSpPr>
          <p:sp>
            <p:nvSpPr>
              <p:cNvPr id="95" name="橢圓 94">
                <a:extLst>
                  <a:ext uri="{FF2B5EF4-FFF2-40B4-BE49-F238E27FC236}">
                    <a16:creationId xmlns:a16="http://schemas.microsoft.com/office/drawing/2014/main" id="{9DA2616F-9AC0-4315-97B1-726C06D6A683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B5ABFCCC-ED65-47B8-B208-6B9EDC0DC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FB595A66-29E4-4D44-A9A0-4054B1D47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群組 97">
              <a:extLst>
                <a:ext uri="{FF2B5EF4-FFF2-40B4-BE49-F238E27FC236}">
                  <a16:creationId xmlns:a16="http://schemas.microsoft.com/office/drawing/2014/main" id="{6B6585E6-BBDE-451A-9DF6-A0C6071C02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84943" y="2248323"/>
              <a:ext cx="207738" cy="517757"/>
              <a:chOff x="3123620" y="1811046"/>
              <a:chExt cx="230818" cy="575286"/>
            </a:xfrm>
          </p:grpSpPr>
          <p:sp>
            <p:nvSpPr>
              <p:cNvPr id="99" name="橢圓 98">
                <a:extLst>
                  <a:ext uri="{FF2B5EF4-FFF2-40B4-BE49-F238E27FC236}">
                    <a16:creationId xmlns:a16="http://schemas.microsoft.com/office/drawing/2014/main" id="{D2A66458-4F93-4AFF-8C98-092644CA9B51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0" name="直線接點 99">
                <a:extLst>
                  <a:ext uri="{FF2B5EF4-FFF2-40B4-BE49-F238E27FC236}">
                    <a16:creationId xmlns:a16="http://schemas.microsoft.com/office/drawing/2014/main" id="{BA5AF7E2-7E3E-41DA-A64D-A1CFD4A9C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接點 100">
                <a:extLst>
                  <a:ext uri="{FF2B5EF4-FFF2-40B4-BE49-F238E27FC236}">
                    <a16:creationId xmlns:a16="http://schemas.microsoft.com/office/drawing/2014/main" id="{BDC50CD4-95DB-4741-B230-8DA905673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8FE6BDBC-344D-4BE7-B3F2-AA4E7A5A6E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84515" y="2248016"/>
              <a:ext cx="207738" cy="517757"/>
              <a:chOff x="3123620" y="1811046"/>
              <a:chExt cx="230818" cy="575286"/>
            </a:xfrm>
          </p:grpSpPr>
          <p:sp>
            <p:nvSpPr>
              <p:cNvPr id="103" name="橢圓 102">
                <a:extLst>
                  <a:ext uri="{FF2B5EF4-FFF2-40B4-BE49-F238E27FC236}">
                    <a16:creationId xmlns:a16="http://schemas.microsoft.com/office/drawing/2014/main" id="{EB0EEA1E-716A-429F-9A37-3F0B9166176E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4" name="直線接點 103">
                <a:extLst>
                  <a:ext uri="{FF2B5EF4-FFF2-40B4-BE49-F238E27FC236}">
                    <a16:creationId xmlns:a16="http://schemas.microsoft.com/office/drawing/2014/main" id="{E41509FA-D436-4259-874C-BE4F31E8CE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接點 104">
                <a:extLst>
                  <a:ext uri="{FF2B5EF4-FFF2-40B4-BE49-F238E27FC236}">
                    <a16:creationId xmlns:a16="http://schemas.microsoft.com/office/drawing/2014/main" id="{8000A62E-4CF1-4C2D-8F35-BE60C5060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群組 105">
              <a:extLst>
                <a:ext uri="{FF2B5EF4-FFF2-40B4-BE49-F238E27FC236}">
                  <a16:creationId xmlns:a16="http://schemas.microsoft.com/office/drawing/2014/main" id="{0F2A192A-4748-437D-983E-3DFF0FAFFE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31249" y="2248016"/>
              <a:ext cx="207738" cy="517757"/>
              <a:chOff x="3123620" y="1811046"/>
              <a:chExt cx="230818" cy="575286"/>
            </a:xfrm>
          </p:grpSpPr>
          <p:sp>
            <p:nvSpPr>
              <p:cNvPr id="107" name="橢圓 106">
                <a:extLst>
                  <a:ext uri="{FF2B5EF4-FFF2-40B4-BE49-F238E27FC236}">
                    <a16:creationId xmlns:a16="http://schemas.microsoft.com/office/drawing/2014/main" id="{837E2D41-F995-4877-98F2-4B453EB5FFEF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F7440521-7E42-41F3-BB10-986933EE0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線接點 108">
                <a:extLst>
                  <a:ext uri="{FF2B5EF4-FFF2-40B4-BE49-F238E27FC236}">
                    <a16:creationId xmlns:a16="http://schemas.microsoft.com/office/drawing/2014/main" id="{F87BF235-093C-4472-9B5C-497FE2EACF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群組 109">
              <a:extLst>
                <a:ext uri="{FF2B5EF4-FFF2-40B4-BE49-F238E27FC236}">
                  <a16:creationId xmlns:a16="http://schemas.microsoft.com/office/drawing/2014/main" id="{ACA448F6-8DD8-46FA-B5AF-BFEE91573C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54821" y="2248016"/>
              <a:ext cx="207738" cy="517757"/>
              <a:chOff x="3123620" y="1811046"/>
              <a:chExt cx="230818" cy="575286"/>
            </a:xfrm>
          </p:grpSpPr>
          <p:sp>
            <p:nvSpPr>
              <p:cNvPr id="111" name="橢圓 110">
                <a:extLst>
                  <a:ext uri="{FF2B5EF4-FFF2-40B4-BE49-F238E27FC236}">
                    <a16:creationId xmlns:a16="http://schemas.microsoft.com/office/drawing/2014/main" id="{52351C0C-EA6E-43F1-BF44-D927347B57B6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2" name="直線接點 111">
                <a:extLst>
                  <a:ext uri="{FF2B5EF4-FFF2-40B4-BE49-F238E27FC236}">
                    <a16:creationId xmlns:a16="http://schemas.microsoft.com/office/drawing/2014/main" id="{7A2D996A-DFD0-4C76-9929-D75CD43C2A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接點 112">
                <a:extLst>
                  <a:ext uri="{FF2B5EF4-FFF2-40B4-BE49-F238E27FC236}">
                    <a16:creationId xmlns:a16="http://schemas.microsoft.com/office/drawing/2014/main" id="{55ABD09D-508F-42C2-8355-E6963BC765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>
              <a:extLst>
                <a:ext uri="{FF2B5EF4-FFF2-40B4-BE49-F238E27FC236}">
                  <a16:creationId xmlns:a16="http://schemas.microsoft.com/office/drawing/2014/main" id="{A58E10A3-DE4C-4389-8AE9-8E094CB866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4938" y="2248016"/>
              <a:ext cx="207738" cy="517757"/>
              <a:chOff x="3123620" y="1811046"/>
              <a:chExt cx="230818" cy="575286"/>
            </a:xfrm>
          </p:grpSpPr>
          <p:sp>
            <p:nvSpPr>
              <p:cNvPr id="115" name="橢圓 114">
                <a:extLst>
                  <a:ext uri="{FF2B5EF4-FFF2-40B4-BE49-F238E27FC236}">
                    <a16:creationId xmlns:a16="http://schemas.microsoft.com/office/drawing/2014/main" id="{409F7A88-CCB5-4C26-8322-2AF1809CE974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7615A079-D4C8-4565-BC88-4DFBA2B58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C8CE9A4E-AB96-42FC-9CBC-0D4EFE4E09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群組 117">
              <a:extLst>
                <a:ext uri="{FF2B5EF4-FFF2-40B4-BE49-F238E27FC236}">
                  <a16:creationId xmlns:a16="http://schemas.microsoft.com/office/drawing/2014/main" id="{DC2ABF85-3C8D-4C92-9D94-22D01DE3D237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8234084" y="2800610"/>
              <a:ext cx="176577" cy="476947"/>
              <a:chOff x="3142054" y="1856393"/>
              <a:chExt cx="196193" cy="529939"/>
            </a:xfrm>
          </p:grpSpPr>
          <p:sp>
            <p:nvSpPr>
              <p:cNvPr id="119" name="橢圓 118">
                <a:extLst>
                  <a:ext uri="{FF2B5EF4-FFF2-40B4-BE49-F238E27FC236}">
                    <a16:creationId xmlns:a16="http://schemas.microsoft.com/office/drawing/2014/main" id="{D6CE93E3-D1EE-48D1-9C1B-44F9E4EEF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2054" y="1856393"/>
                <a:ext cx="196193" cy="196195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0" name="直線接點 119">
                <a:extLst>
                  <a:ext uri="{FF2B5EF4-FFF2-40B4-BE49-F238E27FC236}">
                    <a16:creationId xmlns:a16="http://schemas.microsoft.com/office/drawing/2014/main" id="{8CDFC901-3A98-46FE-B356-063D4A303B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接點 120">
                <a:extLst>
                  <a:ext uri="{FF2B5EF4-FFF2-40B4-BE49-F238E27FC236}">
                    <a16:creationId xmlns:a16="http://schemas.microsoft.com/office/drawing/2014/main" id="{2A8A7AB2-D2D6-45EF-90EA-FE652091E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CCF7D146-F2D7-4CBB-B5D1-90BB91143E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18627" y="2248016"/>
              <a:ext cx="207738" cy="517757"/>
              <a:chOff x="3123620" y="1811046"/>
              <a:chExt cx="230818" cy="575286"/>
            </a:xfrm>
          </p:grpSpPr>
          <p:sp>
            <p:nvSpPr>
              <p:cNvPr id="123" name="橢圓 122">
                <a:extLst>
                  <a:ext uri="{FF2B5EF4-FFF2-40B4-BE49-F238E27FC236}">
                    <a16:creationId xmlns:a16="http://schemas.microsoft.com/office/drawing/2014/main" id="{34615D2C-58F2-4394-AB30-1EBAAEFB31A5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4" name="直線接點 123">
                <a:extLst>
                  <a:ext uri="{FF2B5EF4-FFF2-40B4-BE49-F238E27FC236}">
                    <a16:creationId xmlns:a16="http://schemas.microsoft.com/office/drawing/2014/main" id="{41EFE627-6FF9-4602-AC6B-50D297996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2E6099BB-5A08-4AF2-8475-41D077A15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5E3BBEEF-7453-45F1-BC74-5FA14C7919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43142" y="2251757"/>
              <a:ext cx="207738" cy="517757"/>
              <a:chOff x="3123620" y="1811046"/>
              <a:chExt cx="230818" cy="575286"/>
            </a:xfrm>
          </p:grpSpPr>
          <p:sp>
            <p:nvSpPr>
              <p:cNvPr id="127" name="橢圓 126">
                <a:extLst>
                  <a:ext uri="{FF2B5EF4-FFF2-40B4-BE49-F238E27FC236}">
                    <a16:creationId xmlns:a16="http://schemas.microsoft.com/office/drawing/2014/main" id="{442D29A9-F810-481F-87D6-6C9BCE488060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8" name="直線接點 127">
                <a:extLst>
                  <a:ext uri="{FF2B5EF4-FFF2-40B4-BE49-F238E27FC236}">
                    <a16:creationId xmlns:a16="http://schemas.microsoft.com/office/drawing/2014/main" id="{75308220-156E-4A09-A521-E2724F4D3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接點 128">
                <a:extLst>
                  <a:ext uri="{FF2B5EF4-FFF2-40B4-BE49-F238E27FC236}">
                    <a16:creationId xmlns:a16="http://schemas.microsoft.com/office/drawing/2014/main" id="{344A65BB-4E5B-4C41-98A0-55FE24B0F5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29D820D4-A5F3-4E01-9294-A871B2E33E8B}"/>
                </a:ext>
              </a:extLst>
            </p:cNvPr>
            <p:cNvGrpSpPr/>
            <p:nvPr/>
          </p:nvGrpSpPr>
          <p:grpSpPr>
            <a:xfrm rot="19648117">
              <a:off x="7582976" y="3155171"/>
              <a:ext cx="791468" cy="593921"/>
              <a:chOff x="6176431" y="3892475"/>
              <a:chExt cx="791468" cy="593921"/>
            </a:xfrm>
          </p:grpSpPr>
          <p:sp>
            <p:nvSpPr>
              <p:cNvPr id="131" name="局部圓 130">
                <a:extLst>
                  <a:ext uri="{FF2B5EF4-FFF2-40B4-BE49-F238E27FC236}">
                    <a16:creationId xmlns:a16="http://schemas.microsoft.com/office/drawing/2014/main" id="{185830AF-B150-443E-9087-878D6611F869}"/>
                  </a:ext>
                </a:extLst>
              </p:cNvPr>
              <p:cNvSpPr/>
              <p:nvPr/>
            </p:nvSpPr>
            <p:spPr>
              <a:xfrm>
                <a:off x="6311462" y="3892475"/>
                <a:ext cx="656078" cy="593921"/>
              </a:xfrm>
              <a:prstGeom prst="pie">
                <a:avLst>
                  <a:gd name="adj1" fmla="val 20711235"/>
                  <a:gd name="adj2" fmla="val 1698037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243890CC-26EE-42B9-9C3A-C31C4A593C04}"/>
                  </a:ext>
                </a:extLst>
              </p:cNvPr>
              <p:cNvSpPr txBox="1"/>
              <p:nvPr/>
            </p:nvSpPr>
            <p:spPr>
              <a:xfrm rot="2304150">
                <a:off x="6176431" y="4099779"/>
                <a:ext cx="791468" cy="311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54"/>
                <a:r>
                  <a:rPr lang="en-US" altLang="zh-TW" sz="1067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PLD</a:t>
                </a:r>
                <a:r>
                  <a:rPr lang="en-US" altLang="zh-TW" sz="1067" b="1" baseline="-25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PMF</a:t>
                </a:r>
                <a:endParaRPr lang="zh-TW" altLang="en-US" sz="1067" b="1" baseline="-25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文字方塊 132">
              <a:extLst>
                <a:ext uri="{FF2B5EF4-FFF2-40B4-BE49-F238E27FC236}">
                  <a16:creationId xmlns:a16="http://schemas.microsoft.com/office/drawing/2014/main" id="{8601F3F1-8612-45DE-8850-CB935E7CF547}"/>
                </a:ext>
              </a:extLst>
            </p:cNvPr>
            <p:cNvSpPr txBox="1"/>
            <p:nvPr/>
          </p:nvSpPr>
          <p:spPr>
            <a:xfrm>
              <a:off x="8337076" y="3349825"/>
              <a:ext cx="469735" cy="336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en-US" altLang="zh-TW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</a:t>
              </a:r>
              <a:endParaRPr lang="zh-TW" alt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文字方塊 133">
              <a:extLst>
                <a:ext uri="{FF2B5EF4-FFF2-40B4-BE49-F238E27FC236}">
                  <a16:creationId xmlns:a16="http://schemas.microsoft.com/office/drawing/2014/main" id="{9CAD4B56-C9A1-4B41-A89F-EC631CF49136}"/>
                </a:ext>
              </a:extLst>
            </p:cNvPr>
            <p:cNvSpPr txBox="1"/>
            <p:nvPr/>
          </p:nvSpPr>
          <p:spPr>
            <a:xfrm>
              <a:off x="6956376" y="3345373"/>
              <a:ext cx="483610" cy="336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en-US" altLang="zh-TW" sz="12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zh-TW" altLang="en-US" sz="1200" b="1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5" name="群組 134">
              <a:extLst>
                <a:ext uri="{FF2B5EF4-FFF2-40B4-BE49-F238E27FC236}">
                  <a16:creationId xmlns:a16="http://schemas.microsoft.com/office/drawing/2014/main" id="{B0E262B4-9BF4-40B5-9904-E234006F579A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7992743" y="2797043"/>
              <a:ext cx="176577" cy="476947"/>
              <a:chOff x="3142054" y="1856393"/>
              <a:chExt cx="196193" cy="529939"/>
            </a:xfrm>
          </p:grpSpPr>
          <p:sp>
            <p:nvSpPr>
              <p:cNvPr id="136" name="橢圓 135">
                <a:extLst>
                  <a:ext uri="{FF2B5EF4-FFF2-40B4-BE49-F238E27FC236}">
                    <a16:creationId xmlns:a16="http://schemas.microsoft.com/office/drawing/2014/main" id="{90C09715-4B63-4EE3-AD5F-04133BBB51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2054" y="1856393"/>
                <a:ext cx="196193" cy="196195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直線接點 136">
                <a:extLst>
                  <a:ext uri="{FF2B5EF4-FFF2-40B4-BE49-F238E27FC236}">
                    <a16:creationId xmlns:a16="http://schemas.microsoft.com/office/drawing/2014/main" id="{B58A77EA-ACFB-4BDC-9AB6-52A9CAA50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37">
                <a:extLst>
                  <a:ext uri="{FF2B5EF4-FFF2-40B4-BE49-F238E27FC236}">
                    <a16:creationId xmlns:a16="http://schemas.microsoft.com/office/drawing/2014/main" id="{235EA60E-DCA2-4712-AB3A-4952C8A95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群組 138">
              <a:extLst>
                <a:ext uri="{FF2B5EF4-FFF2-40B4-BE49-F238E27FC236}">
                  <a16:creationId xmlns:a16="http://schemas.microsoft.com/office/drawing/2014/main" id="{CA4D3DE7-A721-4803-A496-D12DF20A3EA0}"/>
                </a:ext>
              </a:extLst>
            </p:cNvPr>
            <p:cNvGrpSpPr/>
            <p:nvPr/>
          </p:nvGrpSpPr>
          <p:grpSpPr>
            <a:xfrm rot="19648117">
              <a:off x="4336822" y="3636224"/>
              <a:ext cx="791468" cy="593921"/>
              <a:chOff x="6176431" y="3892475"/>
              <a:chExt cx="791468" cy="593921"/>
            </a:xfrm>
          </p:grpSpPr>
          <p:sp>
            <p:nvSpPr>
              <p:cNvPr id="140" name="局部圓 139">
                <a:extLst>
                  <a:ext uri="{FF2B5EF4-FFF2-40B4-BE49-F238E27FC236}">
                    <a16:creationId xmlns:a16="http://schemas.microsoft.com/office/drawing/2014/main" id="{0D0EDF1C-91A6-43CD-AA83-DFC2D54E881F}"/>
                  </a:ext>
                </a:extLst>
              </p:cNvPr>
              <p:cNvSpPr/>
              <p:nvPr/>
            </p:nvSpPr>
            <p:spPr>
              <a:xfrm>
                <a:off x="6311462" y="3892475"/>
                <a:ext cx="656078" cy="593921"/>
              </a:xfrm>
              <a:prstGeom prst="pie">
                <a:avLst>
                  <a:gd name="adj1" fmla="val 20711235"/>
                  <a:gd name="adj2" fmla="val 1698037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954E9DD1-304F-4F0F-9EE4-CC47C9F51CBC}"/>
                  </a:ext>
                </a:extLst>
              </p:cNvPr>
              <p:cNvSpPr txBox="1"/>
              <p:nvPr/>
            </p:nvSpPr>
            <p:spPr>
              <a:xfrm rot="2304150">
                <a:off x="6176431" y="4099779"/>
                <a:ext cx="791468" cy="311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54"/>
                <a:r>
                  <a:rPr lang="en-US" altLang="zh-TW" sz="1067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PLD</a:t>
                </a:r>
                <a:r>
                  <a:rPr lang="en-US" altLang="zh-TW" sz="1067" b="1" baseline="-25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PMF</a:t>
                </a:r>
                <a:endParaRPr lang="zh-TW" altLang="en-US" sz="1067" b="1" baseline="-25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7515AFC9-03B2-4953-894B-CBF9CE5E1989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8467878" y="2799703"/>
              <a:ext cx="176577" cy="476947"/>
              <a:chOff x="3142054" y="1856393"/>
              <a:chExt cx="196193" cy="529939"/>
            </a:xfrm>
          </p:grpSpPr>
          <p:sp>
            <p:nvSpPr>
              <p:cNvPr id="143" name="橢圓 142">
                <a:extLst>
                  <a:ext uri="{FF2B5EF4-FFF2-40B4-BE49-F238E27FC236}">
                    <a16:creationId xmlns:a16="http://schemas.microsoft.com/office/drawing/2014/main" id="{1C8120EB-7328-47C4-8E4C-5C26D89528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2054" y="1856393"/>
                <a:ext cx="196193" cy="196195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4" name="直線接點 143">
                <a:extLst>
                  <a:ext uri="{FF2B5EF4-FFF2-40B4-BE49-F238E27FC236}">
                    <a16:creationId xmlns:a16="http://schemas.microsoft.com/office/drawing/2014/main" id="{7411438D-507B-47C6-A734-84C9F5480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線接點 144">
                <a:extLst>
                  <a:ext uri="{FF2B5EF4-FFF2-40B4-BE49-F238E27FC236}">
                    <a16:creationId xmlns:a16="http://schemas.microsoft.com/office/drawing/2014/main" id="{B59EDCE3-7C90-440F-A7B2-0F3231798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091A2F51-7B9F-4350-8BA9-6370839E0E5F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7246044" y="2803502"/>
              <a:ext cx="207738" cy="517757"/>
              <a:chOff x="3123620" y="1811046"/>
              <a:chExt cx="230818" cy="575286"/>
            </a:xfrm>
          </p:grpSpPr>
          <p:sp>
            <p:nvSpPr>
              <p:cNvPr id="147" name="橢圓 146">
                <a:extLst>
                  <a:ext uri="{FF2B5EF4-FFF2-40B4-BE49-F238E27FC236}">
                    <a16:creationId xmlns:a16="http://schemas.microsoft.com/office/drawing/2014/main" id="{E5871921-66F5-4B41-A2DD-BBFF8B42E604}"/>
                  </a:ext>
                </a:extLst>
              </p:cNvPr>
              <p:cNvSpPr/>
              <p:nvPr/>
            </p:nvSpPr>
            <p:spPr>
              <a:xfrm>
                <a:off x="3123620" y="1811046"/>
                <a:ext cx="230818" cy="230818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TW" altLang="en-US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D4E683F1-6526-4F07-8D17-D3320F13AE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801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9F6EDFC3-C168-4A52-845F-FE9D0621DE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9257" y="2034307"/>
                <a:ext cx="0" cy="3520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0" name="圖片 149">
            <a:extLst>
              <a:ext uri="{FF2B5EF4-FFF2-40B4-BE49-F238E27FC236}">
                <a16:creationId xmlns:a16="http://schemas.microsoft.com/office/drawing/2014/main" id="{7DBC802A-E023-4EAD-90B3-DCFA7EB1F7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462" y="3477811"/>
            <a:ext cx="3275593" cy="2822271"/>
          </a:xfrm>
          <a:prstGeom prst="rect">
            <a:avLst/>
          </a:prstGeom>
        </p:spPr>
      </p:pic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528035C3-3909-42B8-BFFC-80F7D6915760}"/>
              </a:ext>
            </a:extLst>
          </p:cNvPr>
          <p:cNvSpPr txBox="1"/>
          <p:nvPr/>
        </p:nvSpPr>
        <p:spPr>
          <a:xfrm>
            <a:off x="-5538" y="5333384"/>
            <a:ext cx="9782964" cy="11389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9" tIns="45719" rIns="91439" bIns="45719">
            <a:spAutoFit/>
          </a:bodyPr>
          <a:lstStyle/>
          <a:p>
            <a:pPr defTabSz="914354"/>
            <a:r>
              <a:rPr lang="en-US" altLang="zh-TW" sz="2267" b="1" dirty="0">
                <a:solidFill>
                  <a:prstClr val="black"/>
                </a:solidFill>
              </a:rPr>
              <a:t>Summary:</a:t>
            </a:r>
          </a:p>
          <a:p>
            <a:pPr marL="342882" indent="-342882" defTabSz="914354">
              <a:buFont typeface="Arial" panose="020B0604020202020204" pitchFamily="34" charset="0"/>
              <a:buChar char="•"/>
            </a:pPr>
            <a:r>
              <a:rPr lang="en-US" altLang="zh-TW" sz="2267" dirty="0">
                <a:solidFill>
                  <a:prstClr val="black"/>
                </a:solidFill>
              </a:rPr>
              <a:t>The N17 of NME3</a:t>
            </a:r>
            <a:r>
              <a:rPr lang="zh-TW" altLang="en-US" sz="2267" dirty="0">
                <a:solidFill>
                  <a:prstClr val="black"/>
                </a:solidFill>
              </a:rPr>
              <a:t> </a:t>
            </a:r>
            <a:r>
              <a:rPr lang="en-US" altLang="zh-TW" sz="2267" dirty="0">
                <a:solidFill>
                  <a:prstClr val="black"/>
                </a:solidFill>
              </a:rPr>
              <a:t>binds to PLD6-generated PA on OMM</a:t>
            </a:r>
          </a:p>
          <a:p>
            <a:pPr marL="342882" indent="-342882" defTabSz="914354">
              <a:buFont typeface="Arial" panose="020B0604020202020204" pitchFamily="34" charset="0"/>
              <a:buChar char="•"/>
            </a:pPr>
            <a:r>
              <a:rPr lang="en-US" altLang="zh-TW" sz="2267" dirty="0">
                <a:solidFill>
                  <a:prstClr val="black"/>
                </a:solidFill>
              </a:rPr>
              <a:t>NME3 functions as a PLD6 downstream effector</a:t>
            </a:r>
          </a:p>
        </p:txBody>
      </p:sp>
    </p:spTree>
    <p:extLst>
      <p:ext uri="{BB962C8B-B14F-4D97-AF65-F5344CB8AC3E}">
        <p14:creationId xmlns:p14="http://schemas.microsoft.com/office/powerpoint/2010/main" val="42312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</Words>
  <Application>Microsoft Office PowerPoint</Application>
  <PresentationFormat>寬螢幕</PresentationFormat>
  <Paragraphs>104</Paragraphs>
  <Slides>15</Slides>
  <Notes>3</Notes>
  <HiddenSlides>0</HiddenSlides>
  <MMClips>3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蘇佑安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蘇佑安</dc:title>
  <dc:creator>Windows 使用者</dc:creator>
  <cp:lastModifiedBy>Windows 使用者</cp:lastModifiedBy>
  <cp:revision>4</cp:revision>
  <dcterms:created xsi:type="dcterms:W3CDTF">2025-02-10T13:00:49Z</dcterms:created>
  <dcterms:modified xsi:type="dcterms:W3CDTF">2025-02-10T13:22:21Z</dcterms:modified>
</cp:coreProperties>
</file>