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3D160-2FE8-4B80-8147-A81A3634A562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FF18-6F5D-457E-9655-4CE6F3FAB0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63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Good afternoon, everyone, My name is Tzu-Li, yen from </a:t>
            </a:r>
            <a:r>
              <a:rPr kumimoji="1" lang="en-US" altLang="zh-TW" dirty="0" err="1"/>
              <a:t>yi</a:t>
            </a:r>
            <a:r>
              <a:rPr kumimoji="1" lang="en-US" altLang="zh-TW" dirty="0"/>
              <a:t>…</a:t>
            </a:r>
          </a:p>
          <a:p>
            <a:r>
              <a:rPr kumimoji="1" lang="en-US" altLang="zh-TW" dirty="0"/>
              <a:t>I am so glad to be here to present my work.</a:t>
            </a:r>
          </a:p>
          <a:p>
            <a:r>
              <a:rPr kumimoji="1" lang="en-US" altLang="zh-TW" dirty="0"/>
              <a:t>Before I start. </a:t>
            </a:r>
          </a:p>
          <a:p>
            <a:r>
              <a:rPr kumimoji="1" lang="en-US" altLang="zh-TW" dirty="0"/>
              <a:t>What comes to your mind, when you hear the word “Autism”</a:t>
            </a:r>
          </a:p>
          <a:p>
            <a:r>
              <a:rPr kumimoji="1" lang="en-US" altLang="zh-TW" dirty="0"/>
              <a:t>Do you think autism has sex difference?</a:t>
            </a:r>
          </a:p>
          <a:p>
            <a:r>
              <a:rPr kumimoji="1" lang="en-US" altLang="zh-TW" dirty="0"/>
              <a:t>What are you going to do, if one of your family members has it?</a:t>
            </a:r>
          </a:p>
          <a:p>
            <a:r>
              <a:rPr kumimoji="1" lang="en-US" altLang="zh-TW" dirty="0"/>
              <a:t>Why did I ask you thesis questions, because today I will be presenting about…  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BCE43-8629-1748-8FA9-10FC40EDD7E2}" type="slidenum">
              <a:rPr kumimoji="1" lang="zh-TW" altLang="en-US" smtClean="0">
                <a:solidFill>
                  <a:prstClr val="black"/>
                </a:solidFill>
              </a:rPr>
              <a:pPr/>
              <a:t>2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5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ASD is a PDD, and can be diagnosed before 3 years old.</a:t>
            </a:r>
          </a:p>
          <a:p>
            <a:r>
              <a:rPr kumimoji="1" lang="en-US" altLang="zh-TW" dirty="0"/>
              <a:t>Based on CDC report, Since 2000, </a:t>
            </a:r>
          </a:p>
          <a:p>
            <a:r>
              <a:rPr kumimoji="1" lang="en-US" altLang="zh-TW" dirty="0"/>
              <a:t>this is 317% increase in the prevalence rate released by CDC report.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284A-AA19-E244-8935-E240D7D8A883}" type="slidenum">
              <a:rPr kumimoji="1" lang="zh-TW" altLang="en-US" smtClean="0">
                <a:solidFill>
                  <a:prstClr val="black"/>
                </a:solidFill>
              </a:rPr>
              <a:pPr/>
              <a:t>3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What are the symptoms of ASD?</a:t>
            </a:r>
          </a:p>
          <a:p>
            <a:r>
              <a:rPr kumimoji="1" lang="en-US" altLang="zh-TW" dirty="0"/>
              <a:t>Autism </a:t>
            </a:r>
            <a:r>
              <a:rPr kumimoji="1" lang="en-US" altLang="zh-TW" dirty="0" err="1"/>
              <a:t>pateints</a:t>
            </a:r>
            <a:r>
              <a:rPr kumimoji="1" lang="en-US" altLang="zh-TW" dirty="0"/>
              <a:t> have problem with social communication and interaction. </a:t>
            </a:r>
          </a:p>
          <a:p>
            <a:r>
              <a:rPr kumimoji="1" lang="en-US" altLang="zh-TW" dirty="0"/>
              <a:t>Also, have repetitive and restricted behavior. </a:t>
            </a:r>
          </a:p>
          <a:p>
            <a:r>
              <a:rPr kumimoji="1" lang="en-US" altLang="zh-TW" dirty="0"/>
              <a:t>And some of them have shown that hyper or hypo sensitivity to a wide range of stimuli.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284A-AA19-E244-8935-E240D7D8A883}" type="slidenum">
              <a:rPr kumimoji="1" lang="zh-TW" altLang="en-US" smtClean="0">
                <a:solidFill>
                  <a:prstClr val="black"/>
                </a:solidFill>
              </a:rPr>
              <a:pPr/>
              <a:t>4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3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What causes the Autism?</a:t>
            </a:r>
          </a:p>
          <a:p>
            <a:r>
              <a:rPr kumimoji="1" lang="en-US" altLang="zh-TW" dirty="0"/>
              <a:t>Genetic factor has powerful influence on ASD.</a:t>
            </a:r>
          </a:p>
          <a:p>
            <a:r>
              <a:rPr kumimoji="1" lang="en-US" altLang="zh-TW" dirty="0"/>
              <a:t>Around 80% ASD are associated with genetic variation, including synaptic function.</a:t>
            </a:r>
          </a:p>
          <a:p>
            <a:r>
              <a:rPr kumimoji="1" lang="en-US" altLang="zh-TW" dirty="0"/>
              <a:t>Human sequencing data have indicated that the de novo mutations and copy number variants can be found in autism patients</a:t>
            </a:r>
          </a:p>
          <a:p>
            <a:r>
              <a:rPr kumimoji="1" lang="en-US" altLang="zh-TW" dirty="0"/>
              <a:t>Another factor is environmental factors. Such as…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Significantly, Autism sows strong male bias, the report indicated that 4 time more often in boys than in girls </a:t>
            </a:r>
          </a:p>
          <a:p>
            <a:endParaRPr kumimoji="1" lang="en-US" altLang="zh-TW" dirty="0"/>
          </a:p>
          <a:p>
            <a:r>
              <a:rPr kumimoji="1" lang="en-US" altLang="zh-TW" dirty="0"/>
              <a:t>In this study, we want to investigate the biomechanism, </a:t>
            </a:r>
          </a:p>
          <a:p>
            <a:r>
              <a:rPr kumimoji="1" lang="en-US" altLang="zh-TW" dirty="0"/>
              <a:t>sex bias for autism using autism mouse models.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novo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mutations, by definition,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present in the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affected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absent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genomes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mutations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offspring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284A-AA19-E244-8935-E240D7D8A883}" type="slidenum">
              <a:rPr kumimoji="1" lang="zh-TW" altLang="en-US" smtClean="0">
                <a:solidFill>
                  <a:prstClr val="black"/>
                </a:solidFill>
              </a:rPr>
              <a:pPr/>
              <a:t>5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9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zh-TW" sz="1200" dirty="0"/>
              <a:t>As you can see, there are several patient mutation sites.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zh-TW" sz="1200" dirty="0"/>
              <a:t>In previous paper shows that the M120I mutant mice exhibit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zh-TW" sz="1200" dirty="0"/>
              <a:t>impairement of almost all examined functions such as apine morphology and behavior,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zh-TW" sz="1200" dirty="0"/>
              <a:t>So we think the M120I mutant mice is an interesting model to study.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zh-TW" sz="1200" dirty="0"/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altLang="zh-TW" sz="1200" dirty="0"/>
              <a:t>Cortactin, actin-binding protein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altLang="zh-TW" sz="1200" dirty="0"/>
          </a:p>
          <a:p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M120I mutation in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mice</a:t>
            </a:r>
            <a:endParaRPr lang="da-DK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impairs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examined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functions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CTTNBP2—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endParaRPr lang="da-DK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N- and C-terminal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cortactin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binding,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biological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condensate</a:t>
            </a:r>
            <a:endParaRPr lang="da-DK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formation,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dendritic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spine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retention,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dendritic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spine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formation,</a:t>
            </a:r>
          </a:p>
          <a:p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social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</a:t>
            </a:r>
            <a:endParaRPr lang="da-DK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altLang="zh-TW" sz="1200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ACC9-2222-ED4B-9027-616DC3F58FAA}" type="slidenum">
              <a:rPr kumimoji="1" lang="zh-TW" altLang="en-US" smtClean="0">
                <a:solidFill>
                  <a:prstClr val="black"/>
                </a:solidFill>
              </a:rPr>
              <a:pPr/>
              <a:t>6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2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At first, I used two social behavioral tasks to investigate that the male mutant mice show lower sociability and social novelty</a:t>
            </a:r>
            <a:r>
              <a:rPr kumimoji="1" lang="zh-TW" altLang="en-US" dirty="0"/>
              <a:t> </a:t>
            </a:r>
            <a:r>
              <a:rPr kumimoji="1" lang="en-US" altLang="zh-TW" dirty="0"/>
              <a:t>in 3C task. Interestingly, the female social behavior of female mutant mice comparable to wildtype mice. </a:t>
            </a:r>
          </a:p>
          <a:p>
            <a:r>
              <a:rPr kumimoji="1" lang="en-US" altLang="zh-TW" dirty="0"/>
              <a:t>And the result of reciprocal social interaction shows the same phenotype as the 3C.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284A-AA19-E244-8935-E240D7D8A883}" type="slidenum">
              <a:rPr kumimoji="1" lang="zh-TW" altLang="en-US" smtClean="0">
                <a:solidFill>
                  <a:prstClr val="black"/>
                </a:solidFill>
              </a:rPr>
              <a:pPr/>
              <a:t>7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4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After searching the literatures, choosing 31 regions brain regions ……</a:t>
            </a:r>
          </a:p>
          <a:p>
            <a:r>
              <a:rPr kumimoji="1" lang="en-US" altLang="zh-TW" dirty="0"/>
              <a:t>Atlas is from Allen brain.</a:t>
            </a:r>
          </a:p>
          <a:p>
            <a:r>
              <a:rPr kumimoji="1" lang="en-US" altLang="zh-TW" dirty="0"/>
              <a:t>Here is the sagittal sections. Cortical regions…Here is the coronal sections, from rostral to caudal..</a:t>
            </a:r>
          </a:p>
          <a:p>
            <a:r>
              <a:rPr kumimoji="1" lang="en-US" altLang="zh-TW" b="1" dirty="0"/>
              <a:t>We did the global comparison</a:t>
            </a:r>
            <a:r>
              <a:rPr kumimoji="1" lang="en-US" altLang="zh-TW" dirty="0"/>
              <a:t>, </a:t>
            </a:r>
          </a:p>
          <a:p>
            <a:r>
              <a:rPr kumimoji="1" lang="en-US" altLang="zh-TW" dirty="0"/>
              <a:t>The blue dots indicated M120I compare to wildtype in male, (the genotype effect in male)  </a:t>
            </a:r>
          </a:p>
          <a:p>
            <a:r>
              <a:rPr kumimoji="1" lang="en-US" altLang="zh-TW" dirty="0"/>
              <a:t>and genotype effect in female,</a:t>
            </a:r>
          </a:p>
          <a:p>
            <a:r>
              <a:rPr kumimoji="1" lang="en-US" altLang="zh-TW" dirty="0"/>
              <a:t>Female compare to male in wildtype and in M120I mice</a:t>
            </a:r>
          </a:p>
          <a:p>
            <a:r>
              <a:rPr kumimoji="1" lang="en-US" altLang="zh-TW" dirty="0"/>
              <a:t>The sex effect in wildtype and M120I in orange.</a:t>
            </a:r>
          </a:p>
          <a:p>
            <a:r>
              <a:rPr kumimoji="1" lang="en-US" altLang="zh-TW" dirty="0"/>
              <a:t>The purple and blue dotted line indicated the above 50% change.</a:t>
            </a:r>
          </a:p>
          <a:p>
            <a:r>
              <a:rPr kumimoji="1" lang="en-US" altLang="zh-TW" b="1" dirty="0"/>
              <a:t>Mainly above 50% change</a:t>
            </a:r>
            <a:r>
              <a:rPr kumimoji="1" lang="en-US" altLang="zh-TW" dirty="0"/>
              <a:t> are M1 compare to wildtype in male group, </a:t>
            </a:r>
          </a:p>
          <a:p>
            <a:r>
              <a:rPr kumimoji="1" lang="en-US" altLang="zh-TW" dirty="0"/>
              <a:t>and female compare male in M120I group.</a:t>
            </a:r>
          </a:p>
          <a:p>
            <a:r>
              <a:rPr kumimoji="1" lang="en-US" altLang="zh-TW" dirty="0"/>
              <a:t>So according to this data, we demonstrate that…</a:t>
            </a:r>
          </a:p>
          <a:p>
            <a:r>
              <a:rPr kumimoji="1" lang="en-US" altLang="zh-TW" dirty="0"/>
              <a:t>I further shows the statistic results for some brain regions.</a:t>
            </a:r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dirty="0"/>
          </a:p>
          <a:p>
            <a:endParaRPr kumimoji="1" lang="en-US" altLang="zh-TW" sz="1600" b="1" dirty="0"/>
          </a:p>
          <a:p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</a:p>
          <a:p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C-FOS+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statistical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the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I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the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0.66</a:t>
            </a:r>
          </a:p>
          <a:p>
            <a:endParaRPr lang="da-DK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284A-AA19-E244-8935-E240D7D8A883}" type="slidenum">
              <a:rPr kumimoji="1" lang="zh-TW" altLang="en-US" smtClean="0">
                <a:solidFill>
                  <a:prstClr val="black"/>
                </a:solidFill>
              </a:rPr>
              <a:pPr/>
              <a:t>8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1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male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mice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hM3Dq virus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to. ILA,</a:t>
            </a:r>
          </a:p>
          <a:p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mice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injected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hM4Di virus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ILA.</a:t>
            </a:r>
          </a:p>
          <a:p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IP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injection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C21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compound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DREADD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agonist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hM3dq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neuron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excitation</a:t>
            </a:r>
            <a:endParaRPr lang="da-DK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hM4Di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neuron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silencing</a:t>
            </a:r>
            <a:endParaRPr lang="da-DK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DREADD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agonist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esigner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Receptors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Exclusively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altLang="zh-TW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Activated</a:t>
            </a:r>
            <a:r>
              <a:rPr lang="da-DK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Designer Drugs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284A-AA19-E244-8935-E240D7D8A883}" type="slidenum">
              <a:rPr kumimoji="1" lang="zh-TW" altLang="en-US" smtClean="0">
                <a:solidFill>
                  <a:prstClr val="black"/>
                </a:solidFill>
              </a:rPr>
              <a:pPr/>
              <a:t>9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60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/>
              <a:t>At first I have to thank the Dr. YI-ping </a:t>
            </a:r>
            <a:r>
              <a:rPr kumimoji="1" lang="en-US" altLang="zh-TW" dirty="0" err="1"/>
              <a:t>Hseuh</a:t>
            </a:r>
            <a:r>
              <a:rPr kumimoji="1" lang="en-US" altLang="zh-TW" dirty="0"/>
              <a:t>.</a:t>
            </a:r>
          </a:p>
          <a:p>
            <a:r>
              <a:rPr kumimoji="1" lang="en-US" altLang="zh-TW" b="1" dirty="0"/>
              <a:t>She </a:t>
            </a:r>
            <a:r>
              <a:rPr kumimoji="1" lang="en-US" altLang="zh-TW" dirty="0"/>
              <a:t>gave me tons of useful suggestions and great advice.</a:t>
            </a:r>
          </a:p>
          <a:p>
            <a:r>
              <a:rPr kumimoji="1" lang="en-US" altLang="zh-TW" b="1" dirty="0"/>
              <a:t>She </a:t>
            </a:r>
            <a:r>
              <a:rPr kumimoji="1" lang="en-US" altLang="zh-TW" dirty="0"/>
              <a:t>always has passion and </a:t>
            </a:r>
          </a:p>
          <a:p>
            <a:r>
              <a:rPr kumimoji="1" lang="en-US" altLang="zh-TW" dirty="0"/>
              <a:t>curiosity to do research.</a:t>
            </a:r>
          </a:p>
          <a:p>
            <a:r>
              <a:rPr kumimoji="1" lang="en-US" altLang="zh-TW" dirty="0"/>
              <a:t>She is a really nice advisor,</a:t>
            </a:r>
          </a:p>
          <a:p>
            <a:r>
              <a:rPr kumimoji="1" lang="en-US" altLang="zh-TW" dirty="0"/>
              <a:t> I am so glad to join her lab and complete my PhD degree.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6284A-AA19-E244-8935-E240D7D8A883}" type="slidenum">
              <a:rPr kumimoji="1" lang="zh-TW" altLang="en-US" smtClean="0">
                <a:solidFill>
                  <a:prstClr val="black"/>
                </a:solidFill>
              </a:rPr>
              <a:pPr/>
              <a:t>13</a:t>
            </a:fld>
            <a:endParaRPr kumimoji="1"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4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40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53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806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08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59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385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78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58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07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29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5082-04CB-4A1F-BA16-F648EF0340A1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97C1-95D7-4512-8DCA-FC7E63F93A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05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hyperlink" Target="https://www.ibc.sinica.edu.tw/Faculty/ViewSP?DatetimeStr=20210917081208&amp;Lang=En" TargetMode="External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canow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tif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13" Type="http://schemas.openxmlformats.org/officeDocument/2006/relationships/image" Target="../media/image49.tif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tiff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tiff"/><Relationship Id="rId4" Type="http://schemas.openxmlformats.org/officeDocument/2006/relationships/image" Target="../media/image40.png"/><Relationship Id="rId9" Type="http://schemas.openxmlformats.org/officeDocument/2006/relationships/image" Target="../media/image45.tiff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39616" y="274639"/>
            <a:ext cx="8942784" cy="1143000"/>
          </a:xfrm>
        </p:spPr>
        <p:txBody>
          <a:bodyPr/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  <a:cs typeface="Times New Roman"/>
              </a:rPr>
              <a:t>顏資儷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1851" y="1892831"/>
            <a:ext cx="6830549" cy="4704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dirty="0">
                <a:solidFill>
                  <a:srgbClr val="FFFFCC"/>
                </a:solidFill>
                <a:cs typeface="Times New Roman"/>
              </a:rPr>
              <a:t>Sex bias in social deficits, neuronal circuits and nutrient demand in Cttnbp2 autism </a:t>
            </a:r>
            <a:r>
              <a:rPr lang="en-US" altLang="zh-TW" dirty="0" smtClean="0">
                <a:solidFill>
                  <a:srgbClr val="FFFFCC"/>
                </a:solidFill>
                <a:cs typeface="Times New Roman"/>
              </a:rPr>
              <a:t>model</a:t>
            </a:r>
          </a:p>
          <a:p>
            <a:pPr marL="0" indent="0" algn="ctr">
              <a:buNone/>
            </a:pPr>
            <a:endParaRPr lang="en-US" altLang="zh-TW" dirty="0">
              <a:cs typeface="Times New Roman"/>
            </a:endParaRPr>
          </a:p>
          <a:p>
            <a:pPr marL="0" indent="0" algn="ctr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/>
              </a:rPr>
              <a:t>中央</a:t>
            </a:r>
            <a:r>
              <a:rPr lang="zh-TW" altLang="zh-TW" dirty="0">
                <a:latin typeface="標楷體" pitchFamily="65" charset="-120"/>
                <a:ea typeface="標楷體" pitchFamily="65" charset="-120"/>
                <a:cs typeface="Times New Roman"/>
              </a:rPr>
              <a:t>研究院 分子生物研究所 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  <a:cs typeface="Times New Roman"/>
              </a:rPr>
              <a:t>博士後研究員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  <a:cs typeface="Times New Roman"/>
            </a:endParaRPr>
          </a:p>
          <a:p>
            <a:pPr marL="0" indent="0" algn="ctr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/>
              </a:rPr>
              <a:t>薛一蘋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46" y="1135425"/>
            <a:ext cx="3936437" cy="5065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圖片 99">
            <a:extLst>
              <a:ext uri="{FF2B5EF4-FFF2-40B4-BE49-F238E27FC236}">
                <a16:creationId xmlns:a16="http://schemas.microsoft.com/office/drawing/2014/main" id="{53AE75EF-CEE9-DA41-80BC-B65DAC9BAA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204" y="1136961"/>
            <a:ext cx="3217333" cy="2777067"/>
          </a:xfrm>
          <a:prstGeom prst="rect">
            <a:avLst/>
          </a:prstGeom>
        </p:spPr>
      </p:pic>
      <p:sp>
        <p:nvSpPr>
          <p:cNvPr id="90" name="文字方塊 89">
            <a:extLst>
              <a:ext uri="{FF2B5EF4-FFF2-40B4-BE49-F238E27FC236}">
                <a16:creationId xmlns:a16="http://schemas.microsoft.com/office/drawing/2014/main" id="{C1164040-ED74-0A40-B4E4-C552794BC3AF}"/>
              </a:ext>
            </a:extLst>
          </p:cNvPr>
          <p:cNvSpPr txBox="1"/>
          <p:nvPr/>
        </p:nvSpPr>
        <p:spPr>
          <a:xfrm>
            <a:off x="721377" y="962343"/>
            <a:ext cx="1809535" cy="779475"/>
          </a:xfrm>
          <a:prstGeom prst="rect">
            <a:avLst/>
          </a:prstGeom>
          <a:noFill/>
        </p:spPr>
        <p:txBody>
          <a:bodyPr wrap="squar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133" b="1" dirty="0">
                <a:solidFill>
                  <a:srgbClr val="70AD47">
                    <a:lumMod val="50000"/>
                  </a:srgbClr>
                </a:solidFill>
              </a:rPr>
              <a:t>Mitochondria organization</a:t>
            </a:r>
            <a:endParaRPr kumimoji="1" lang="zh-TW" altLang="en-US" sz="2133" b="1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0E90B4B4-5454-4045-9D63-7EFEBCC630B4}"/>
              </a:ext>
            </a:extLst>
          </p:cNvPr>
          <p:cNvSpPr txBox="1"/>
          <p:nvPr/>
        </p:nvSpPr>
        <p:spPr>
          <a:xfrm>
            <a:off x="2743859" y="811695"/>
            <a:ext cx="2603404" cy="492346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400" b="1" dirty="0">
                <a:solidFill>
                  <a:srgbClr val="4B44EB"/>
                </a:solidFill>
              </a:rPr>
              <a:t>Actin cytoskeleton</a:t>
            </a:r>
            <a:endParaRPr kumimoji="1" lang="zh-TW" altLang="en-US" sz="2400" b="1" dirty="0">
              <a:solidFill>
                <a:srgbClr val="4B44EB"/>
              </a:solidFill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9CBE1BAD-F465-9E48-8D08-434FE7639E5C}"/>
              </a:ext>
            </a:extLst>
          </p:cNvPr>
          <p:cNvSpPr txBox="1"/>
          <p:nvPr/>
        </p:nvSpPr>
        <p:spPr>
          <a:xfrm>
            <a:off x="1158520" y="3474596"/>
            <a:ext cx="1404871" cy="533447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667" b="1" dirty="0">
                <a:solidFill>
                  <a:srgbClr val="C00000"/>
                </a:solidFill>
              </a:rPr>
              <a:t>Synapse</a:t>
            </a:r>
            <a:endParaRPr kumimoji="1" lang="zh-TW" altLang="en-US" sz="2667" b="1" dirty="0">
              <a:solidFill>
                <a:srgbClr val="C00000"/>
              </a:solidFill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0428953C-495E-4844-98B2-5F8864674A90}"/>
              </a:ext>
            </a:extLst>
          </p:cNvPr>
          <p:cNvSpPr txBox="1"/>
          <p:nvPr/>
        </p:nvSpPr>
        <p:spPr>
          <a:xfrm>
            <a:off x="156177" y="524272"/>
            <a:ext cx="2618600" cy="45124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133" b="1" u="sng" dirty="0">
                <a:solidFill>
                  <a:srgbClr val="0070C0"/>
                </a:solidFill>
              </a:rPr>
              <a:t>Male downregulated</a:t>
            </a:r>
            <a:endParaRPr kumimoji="1" lang="zh-TW" altLang="en-US" sz="2133" b="1" u="sng" dirty="0">
              <a:solidFill>
                <a:srgbClr val="0070C0"/>
              </a:solidFill>
            </a:endParaRPr>
          </a:p>
        </p:txBody>
      </p:sp>
      <p:pic>
        <p:nvPicPr>
          <p:cNvPr id="102" name="圖片 101">
            <a:extLst>
              <a:ext uri="{FF2B5EF4-FFF2-40B4-BE49-F238E27FC236}">
                <a16:creationId xmlns:a16="http://schemas.microsoft.com/office/drawing/2014/main" id="{A671FFC1-8AF4-A543-B3FA-E815F87A23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709" y="4144489"/>
            <a:ext cx="3773831" cy="2675467"/>
          </a:xfrm>
          <a:prstGeom prst="rect">
            <a:avLst/>
          </a:prstGeom>
        </p:spPr>
      </p:pic>
      <p:pic>
        <p:nvPicPr>
          <p:cNvPr id="103" name="圖片 102">
            <a:extLst>
              <a:ext uri="{FF2B5EF4-FFF2-40B4-BE49-F238E27FC236}">
                <a16:creationId xmlns:a16="http://schemas.microsoft.com/office/drawing/2014/main" id="{4175068B-D8E6-8B4A-A6A5-402C629F0B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432" y="4686153"/>
            <a:ext cx="3251200" cy="1964267"/>
          </a:xfrm>
          <a:prstGeom prst="rect">
            <a:avLst/>
          </a:prstGeom>
        </p:spPr>
      </p:pic>
      <p:pic>
        <p:nvPicPr>
          <p:cNvPr id="104" name="圖片 103">
            <a:extLst>
              <a:ext uri="{FF2B5EF4-FFF2-40B4-BE49-F238E27FC236}">
                <a16:creationId xmlns:a16="http://schemas.microsoft.com/office/drawing/2014/main" id="{421363BB-FCFA-2642-870C-858EC858C1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048" y="4507776"/>
            <a:ext cx="2607733" cy="1896533"/>
          </a:xfrm>
          <a:prstGeom prst="rect">
            <a:avLst/>
          </a:prstGeom>
        </p:spPr>
      </p:pic>
      <p:pic>
        <p:nvPicPr>
          <p:cNvPr id="105" name="圖片 104">
            <a:extLst>
              <a:ext uri="{FF2B5EF4-FFF2-40B4-BE49-F238E27FC236}">
                <a16:creationId xmlns:a16="http://schemas.microsoft.com/office/drawing/2014/main" id="{DDAEE912-B601-E544-94A3-6A19266C9F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428" y="1265444"/>
            <a:ext cx="4284133" cy="2658533"/>
          </a:xfrm>
          <a:prstGeom prst="rect">
            <a:avLst/>
          </a:prstGeom>
        </p:spPr>
      </p:pic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A036203E-857E-114F-ABA6-B3FEA215EC87}"/>
              </a:ext>
            </a:extLst>
          </p:cNvPr>
          <p:cNvSpPr txBox="1"/>
          <p:nvPr/>
        </p:nvSpPr>
        <p:spPr>
          <a:xfrm>
            <a:off x="5980975" y="525289"/>
            <a:ext cx="2791404" cy="492346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400" b="1" u="sng" dirty="0">
                <a:solidFill>
                  <a:srgbClr val="DF2408"/>
                </a:solidFill>
              </a:rPr>
              <a:t>Female upregulated</a:t>
            </a:r>
            <a:endParaRPr kumimoji="1" lang="zh-TW" altLang="en-US" sz="2400" b="1" u="sng" dirty="0">
              <a:solidFill>
                <a:srgbClr val="DF2408"/>
              </a:solidFill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1BF5CFF1-0FD2-C745-AD57-FB6D45B1F3B5}"/>
              </a:ext>
            </a:extLst>
          </p:cNvPr>
          <p:cNvSpPr/>
          <p:nvPr/>
        </p:nvSpPr>
        <p:spPr>
          <a:xfrm>
            <a:off x="7465926" y="984795"/>
            <a:ext cx="4852212" cy="492346"/>
          </a:xfrm>
          <a:prstGeom prst="rect">
            <a:avLst/>
          </a:prstGeom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en-US" altLang="zh-TW" sz="2400" b="1" dirty="0">
                <a:solidFill>
                  <a:srgbClr val="FFC000">
                    <a:lumMod val="50000"/>
                  </a:srgbClr>
                </a:solidFill>
                <a:ea typeface="MS Mincho" panose="02020609040205080304" pitchFamily="49" charset="-128"/>
              </a:rPr>
              <a:t>Proteasome core complex</a:t>
            </a:r>
            <a:r>
              <a:rPr lang="zh-TW" altLang="zh-TW" sz="2400" b="1" dirty="0">
                <a:solidFill>
                  <a:srgbClr val="FFC000">
                    <a:lumMod val="50000"/>
                  </a:srgbClr>
                </a:solidFill>
              </a:rPr>
              <a:t> </a:t>
            </a:r>
            <a:endParaRPr lang="zh-TW" altLang="en-US" sz="2400" b="1" dirty="0">
              <a:solidFill>
                <a:srgbClr val="FFC000">
                  <a:lumMod val="50000"/>
                </a:srgbClr>
              </a:solidFill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2BF2CF61-349F-1C45-91F2-B3AFB1445873}"/>
              </a:ext>
            </a:extLst>
          </p:cNvPr>
          <p:cNvSpPr/>
          <p:nvPr/>
        </p:nvSpPr>
        <p:spPr>
          <a:xfrm>
            <a:off x="7972624" y="3812591"/>
            <a:ext cx="4211352" cy="492346"/>
          </a:xfrm>
          <a:prstGeom prst="rect">
            <a:avLst/>
          </a:prstGeom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en-US" altLang="zh-TW" sz="2400" b="1" dirty="0">
                <a:solidFill>
                  <a:srgbClr val="00B050"/>
                </a:solidFill>
                <a:ea typeface="MS Mincho" panose="02020609040205080304" pitchFamily="49" charset="-128"/>
              </a:rPr>
              <a:t>mTOR related pathway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D25492D8-8446-7E41-B1E1-503E0A6B4335}"/>
              </a:ext>
            </a:extLst>
          </p:cNvPr>
          <p:cNvSpPr/>
          <p:nvPr/>
        </p:nvSpPr>
        <p:spPr>
          <a:xfrm>
            <a:off x="-31971" y="5983622"/>
            <a:ext cx="12283157" cy="9027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5">
                  <a:lumMod val="20000"/>
                  <a:lumOff val="80000"/>
                </a:schemeClr>
              </a:gs>
              <a:gs pos="69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kumimoji="1" lang="en-US" altLang="zh-TW" sz="2400" dirty="0">
                <a:solidFill>
                  <a:prstClr val="black"/>
                </a:solidFill>
              </a:rPr>
              <a:t>Whether increasing the </a:t>
            </a:r>
            <a:r>
              <a:rPr kumimoji="1" lang="en-US" altLang="zh-TW" sz="2400" dirty="0" err="1">
                <a:solidFill>
                  <a:prstClr val="black"/>
                </a:solidFill>
              </a:rPr>
              <a:t>mtor</a:t>
            </a:r>
            <a:r>
              <a:rPr kumimoji="1" lang="en-US" altLang="zh-TW" sz="2400" dirty="0">
                <a:solidFill>
                  <a:prstClr val="black"/>
                </a:solidFill>
              </a:rPr>
              <a:t>-regulated protein synthesis through </a:t>
            </a:r>
            <a:r>
              <a:rPr kumimoji="1" lang="en-US" altLang="zh-TW" sz="2667" b="1" dirty="0">
                <a:solidFill>
                  <a:prstClr val="black"/>
                </a:solidFill>
              </a:rPr>
              <a:t>BCAA </a:t>
            </a:r>
            <a:r>
              <a:rPr kumimoji="1" lang="en-US" altLang="zh-TW" sz="2400" dirty="0">
                <a:solidFill>
                  <a:prstClr val="black"/>
                </a:solidFill>
              </a:rPr>
              <a:t>supplementation can rescue the social deficits in male mice.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1DFA21DD-DBD6-7442-B179-813F4BE3D53E}"/>
              </a:ext>
            </a:extLst>
          </p:cNvPr>
          <p:cNvSpPr/>
          <p:nvPr/>
        </p:nvSpPr>
        <p:spPr>
          <a:xfrm>
            <a:off x="0" y="-1399"/>
            <a:ext cx="12192000" cy="451245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solidFill>
              <a:schemeClr val="accent3"/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kumimoji="1" lang="en-US" altLang="zh-TW" sz="2133" b="1" dirty="0">
                <a:solidFill>
                  <a:prstClr val="black"/>
                </a:solidFill>
              </a:rPr>
              <a:t>Dissection of synaptic components using proteomic approaches</a:t>
            </a:r>
            <a:endParaRPr kumimoji="1" lang="zh-TW" altLang="en-US" sz="2133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群組 19">
            <a:extLst>
              <a:ext uri="{FF2B5EF4-FFF2-40B4-BE49-F238E27FC236}">
                <a16:creationId xmlns:a16="http://schemas.microsoft.com/office/drawing/2014/main" id="{8E225C31-C1F7-574B-8092-EE6E9E83FF83}"/>
              </a:ext>
            </a:extLst>
          </p:cNvPr>
          <p:cNvGrpSpPr/>
          <p:nvPr/>
        </p:nvGrpSpPr>
        <p:grpSpPr>
          <a:xfrm>
            <a:off x="-130047" y="1005894"/>
            <a:ext cx="5295261" cy="4577105"/>
            <a:chOff x="4306115" y="1194752"/>
            <a:chExt cx="4440085" cy="3432829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99A94A9-33C7-A843-9F67-D13E550ED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19927" y="1194752"/>
              <a:ext cx="3610796" cy="3432829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4D95A2C-A13D-9949-85B1-48DD630D4C32}"/>
                </a:ext>
              </a:extLst>
            </p:cNvPr>
            <p:cNvSpPr/>
            <p:nvPr/>
          </p:nvSpPr>
          <p:spPr>
            <a:xfrm>
              <a:off x="6122547" y="2994808"/>
              <a:ext cx="2623653" cy="982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867">
                <a:solidFill>
                  <a:prstClr val="white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786AB86-5373-7141-8619-FD020980F56D}"/>
                </a:ext>
              </a:extLst>
            </p:cNvPr>
            <p:cNvSpPr/>
            <p:nvPr/>
          </p:nvSpPr>
          <p:spPr>
            <a:xfrm>
              <a:off x="4306115" y="1750411"/>
              <a:ext cx="2074343" cy="5615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defTabSz="913561"/>
              <a:r>
                <a:rPr lang="en-US" altLang="zh-TW" sz="2133" b="1" dirty="0">
                  <a:solidFill>
                    <a:prstClr val="black"/>
                  </a:solidFill>
                  <a:ea typeface="MS Mincho" panose="02020609040205080304" pitchFamily="49" charset="-128"/>
                </a:rPr>
                <a:t>Ras-related GTP-binding protein C</a:t>
              </a:r>
              <a:r>
                <a:rPr lang="zh-TW" altLang="zh-TW" sz="2133" b="1" dirty="0">
                  <a:solidFill>
                    <a:prstClr val="black"/>
                  </a:solidFill>
                </a:rPr>
                <a:t> </a:t>
              </a:r>
              <a:endParaRPr lang="zh-TW" altLang="en-US" sz="2133" b="1" dirty="0">
                <a:solidFill>
                  <a:prstClr val="black"/>
                </a:solidFill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1E71CD42-FAF4-B74E-AA28-06B6B5937FF4}"/>
                </a:ext>
              </a:extLst>
            </p:cNvPr>
            <p:cNvSpPr txBox="1"/>
            <p:nvPr/>
          </p:nvSpPr>
          <p:spPr>
            <a:xfrm>
              <a:off x="4496411" y="2268408"/>
              <a:ext cx="1818360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61"/>
              <a:r>
                <a:rPr kumimoji="1" lang="en-US" altLang="zh-TW" sz="1867" dirty="0">
                  <a:solidFill>
                    <a:prstClr val="black"/>
                  </a:solidFill>
                </a:rPr>
                <a:t>- Amino acid sensor</a:t>
              </a:r>
              <a:endParaRPr kumimoji="1" lang="zh-TW" altLang="en-US" sz="1867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AF77618-EF99-1C44-B692-3DAD682C950A}"/>
              </a:ext>
            </a:extLst>
          </p:cNvPr>
          <p:cNvGrpSpPr/>
          <p:nvPr/>
        </p:nvGrpSpPr>
        <p:grpSpPr>
          <a:xfrm>
            <a:off x="2559577" y="2914345"/>
            <a:ext cx="2538248" cy="1788995"/>
            <a:chOff x="4781660" y="3469339"/>
            <a:chExt cx="5696520" cy="2221585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C93CFDEA-C031-F14B-976F-E421DC2A0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1660" y="4055782"/>
              <a:ext cx="4374776" cy="1635142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DE1FDDC-FFB5-9341-B9AB-99170924B025}"/>
                </a:ext>
              </a:extLst>
            </p:cNvPr>
            <p:cNvSpPr/>
            <p:nvPr/>
          </p:nvSpPr>
          <p:spPr>
            <a:xfrm>
              <a:off x="4886253" y="3469339"/>
              <a:ext cx="5591927" cy="82825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913561"/>
              <a:r>
                <a:rPr lang="da-DK" altLang="zh-TW" sz="1867" b="1" dirty="0">
                  <a:solidFill>
                    <a:prstClr val="black"/>
                  </a:solidFill>
                </a:rPr>
                <a:t>TOR </a:t>
              </a:r>
              <a:r>
                <a:rPr lang="da-DK" altLang="zh-TW" sz="1867" b="1" dirty="0" err="1">
                  <a:solidFill>
                    <a:prstClr val="black"/>
                  </a:solidFill>
                </a:rPr>
                <a:t>signaling</a:t>
              </a:r>
              <a:r>
                <a:rPr lang="da-DK" altLang="zh-TW" sz="1867" b="1" dirty="0">
                  <a:solidFill>
                    <a:prstClr val="black"/>
                  </a:solidFill>
                </a:rPr>
                <a:t> </a:t>
              </a:r>
              <a:r>
                <a:rPr lang="da-DK" altLang="zh-TW" sz="1867" b="1" dirty="0" err="1">
                  <a:solidFill>
                    <a:prstClr val="black"/>
                  </a:solidFill>
                </a:rPr>
                <a:t>pathway</a:t>
              </a:r>
              <a:r>
                <a:rPr lang="da-DK" altLang="zh-TW" sz="1867" b="1" dirty="0">
                  <a:solidFill>
                    <a:prstClr val="black"/>
                  </a:solidFill>
                </a:rPr>
                <a:t> </a:t>
              </a:r>
              <a:br>
                <a:rPr lang="da-DK" altLang="zh-TW" sz="1867" b="1" dirty="0">
                  <a:solidFill>
                    <a:prstClr val="black"/>
                  </a:solidFill>
                </a:rPr>
              </a:br>
              <a:r>
                <a:rPr lang="da-DK" altLang="zh-TW" sz="1867" b="1" dirty="0">
                  <a:solidFill>
                    <a:prstClr val="black"/>
                  </a:solidFill>
                </a:rPr>
                <a:t>regulator-</a:t>
              </a:r>
              <a:r>
                <a:rPr lang="da-DK" altLang="zh-TW" sz="1867" b="1" dirty="0" err="1">
                  <a:solidFill>
                    <a:prstClr val="black"/>
                  </a:solidFill>
                </a:rPr>
                <a:t>like</a:t>
              </a:r>
              <a:endParaRPr lang="zh-TW" altLang="en-US" sz="1867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5C6CF97-57E5-3C48-AAC8-63E3C4577350}"/>
              </a:ext>
            </a:extLst>
          </p:cNvPr>
          <p:cNvSpPr txBox="1"/>
          <p:nvPr/>
        </p:nvSpPr>
        <p:spPr>
          <a:xfrm>
            <a:off x="266332" y="6446847"/>
            <a:ext cx="4154981" cy="410336"/>
          </a:xfrm>
          <a:prstGeom prst="rect">
            <a:avLst/>
          </a:prstGeom>
          <a:noFill/>
        </p:spPr>
        <p:txBody>
          <a:bodyPr wrap="squar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867" dirty="0">
                <a:solidFill>
                  <a:prstClr val="black"/>
                </a:solidFill>
              </a:rPr>
              <a:t>(Luan et al., 2020 ; Yang et al., 2019)</a:t>
            </a:r>
            <a:endParaRPr kumimoji="1" lang="zh-TW" altLang="en-US" sz="1867" dirty="0">
              <a:solidFill>
                <a:prstClr val="black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281F65D-2750-C94E-96A3-4A1A7E2320E3}"/>
              </a:ext>
            </a:extLst>
          </p:cNvPr>
          <p:cNvSpPr txBox="1"/>
          <p:nvPr/>
        </p:nvSpPr>
        <p:spPr>
          <a:xfrm>
            <a:off x="5184814" y="725857"/>
            <a:ext cx="4716482" cy="861677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400" b="1" dirty="0">
                <a:solidFill>
                  <a:srgbClr val="4472C4"/>
                </a:solidFill>
              </a:rPr>
              <a:t>BCAA: Branched-chain amino acid: </a:t>
            </a:r>
          </a:p>
          <a:p>
            <a:pPr defTabSz="913561"/>
            <a:r>
              <a:rPr lang="da-DK" altLang="zh-TW" sz="2400" dirty="0" err="1">
                <a:solidFill>
                  <a:srgbClr val="4472C4"/>
                </a:solidFill>
              </a:rPr>
              <a:t>Isoleucine</a:t>
            </a:r>
            <a:r>
              <a:rPr lang="da-DK" altLang="zh-TW" sz="2400" dirty="0">
                <a:solidFill>
                  <a:srgbClr val="4472C4"/>
                </a:solidFill>
              </a:rPr>
              <a:t>, </a:t>
            </a:r>
            <a:r>
              <a:rPr lang="da-DK" altLang="zh-TW" sz="2400" dirty="0" err="1">
                <a:solidFill>
                  <a:srgbClr val="4472C4"/>
                </a:solidFill>
              </a:rPr>
              <a:t>Leucine</a:t>
            </a:r>
            <a:r>
              <a:rPr lang="da-DK" altLang="zh-TW" sz="2400" dirty="0">
                <a:solidFill>
                  <a:srgbClr val="4472C4"/>
                </a:solidFill>
              </a:rPr>
              <a:t>, </a:t>
            </a:r>
            <a:r>
              <a:rPr lang="da-DK" altLang="zh-TW" sz="2400" dirty="0" err="1">
                <a:solidFill>
                  <a:srgbClr val="4472C4"/>
                </a:solidFill>
              </a:rPr>
              <a:t>Valine</a:t>
            </a:r>
            <a:endParaRPr kumimoji="1" lang="zh-TW" altLang="en-US" sz="2400" b="1" dirty="0">
              <a:solidFill>
                <a:srgbClr val="4472C4"/>
              </a:solidFill>
            </a:endParaRPr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01B30B18-FBAE-ED4F-B1E6-8A3824B93447}"/>
              </a:ext>
            </a:extLst>
          </p:cNvPr>
          <p:cNvGrpSpPr/>
          <p:nvPr/>
        </p:nvGrpSpPr>
        <p:grpSpPr>
          <a:xfrm>
            <a:off x="5184813" y="1746611"/>
            <a:ext cx="6802352" cy="5083428"/>
            <a:chOff x="3888610" y="1309956"/>
            <a:chExt cx="5101764" cy="3812571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9779A12E-DC5E-DA4D-95F1-71F3F9EEB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8610" y="1309956"/>
              <a:ext cx="5101764" cy="1956013"/>
            </a:xfrm>
            <a:prstGeom prst="rect">
              <a:avLst/>
            </a:prstGeom>
          </p:spPr>
        </p:pic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6AB81D95-38D2-0241-84CC-175BEFC0C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4556" y="3226784"/>
              <a:ext cx="2149244" cy="1895743"/>
            </a:xfrm>
            <a:prstGeom prst="rect">
              <a:avLst/>
            </a:prstGeom>
          </p:spPr>
        </p:pic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CE65B2DF-EAFF-C344-8F2D-E4ED2E520BD9}"/>
                </a:ext>
              </a:extLst>
            </p:cNvPr>
            <p:cNvSpPr txBox="1"/>
            <p:nvPr/>
          </p:nvSpPr>
          <p:spPr>
            <a:xfrm>
              <a:off x="4028769" y="3137728"/>
              <a:ext cx="1547972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867" b="1" dirty="0">
                  <a:solidFill>
                    <a:prstClr val="black"/>
                  </a:solidFill>
                </a:rPr>
                <a:t>Feeding for 2 week</a:t>
              </a:r>
              <a:endParaRPr kumimoji="1" lang="zh-TW" altLang="en-US" sz="1867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ABD53604-F9C3-3048-B10D-6672B4638C6F}"/>
              </a:ext>
            </a:extLst>
          </p:cNvPr>
          <p:cNvSpPr/>
          <p:nvPr/>
        </p:nvSpPr>
        <p:spPr>
          <a:xfrm>
            <a:off x="-104875" y="-16167"/>
            <a:ext cx="12444248" cy="492346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solidFill>
              <a:schemeClr val="accent3"/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en-CA" altLang="zh-TW" sz="2400" b="1" dirty="0">
                <a:solidFill>
                  <a:prstClr val="black"/>
                </a:solidFill>
              </a:rPr>
              <a:t>BCAA</a:t>
            </a:r>
            <a:r>
              <a:rPr lang="en-CA" altLang="zh-TW" sz="2400" dirty="0">
                <a:solidFill>
                  <a:prstClr val="black"/>
                </a:solidFill>
              </a:rPr>
              <a:t> treatment increases mTOR activity of the mouse cerebral cortex</a:t>
            </a:r>
            <a:r>
              <a:rPr lang="zh-TW" altLang="zh-TW" sz="2400" dirty="0">
                <a:solidFill>
                  <a:prstClr val="black"/>
                </a:solidFill>
              </a:rPr>
              <a:t> 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0ABBE31-464A-6348-8BF5-20E82B3DC060}"/>
              </a:ext>
            </a:extLst>
          </p:cNvPr>
          <p:cNvSpPr/>
          <p:nvPr/>
        </p:nvSpPr>
        <p:spPr>
          <a:xfrm>
            <a:off x="1522" y="6316999"/>
            <a:ext cx="12191999" cy="5334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5">
                  <a:lumMod val="20000"/>
                  <a:lumOff val="80000"/>
                </a:schemeClr>
              </a:gs>
              <a:gs pos="69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da-DK" altLang="zh-TW" sz="2667" dirty="0">
                <a:solidFill>
                  <a:prstClr val="black"/>
                </a:solidFill>
              </a:rPr>
              <a:t>Amelioration of the social deficits of male M120I </a:t>
            </a:r>
            <a:r>
              <a:rPr lang="da-DK" altLang="zh-TW" sz="2667" dirty="0" err="1">
                <a:solidFill>
                  <a:prstClr val="black"/>
                </a:solidFill>
              </a:rPr>
              <a:t>mice</a:t>
            </a:r>
            <a:r>
              <a:rPr lang="da-DK" altLang="zh-TW" sz="2667" dirty="0">
                <a:solidFill>
                  <a:prstClr val="black"/>
                </a:solidFill>
              </a:rPr>
              <a:t> via BCAA </a:t>
            </a:r>
            <a:r>
              <a:rPr lang="da-DK" altLang="zh-TW" sz="2667" dirty="0" err="1">
                <a:solidFill>
                  <a:prstClr val="black"/>
                </a:solidFill>
              </a:rPr>
              <a:t>supplementation</a:t>
            </a:r>
            <a:r>
              <a:rPr lang="da-DK" altLang="zh-TW" sz="2667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8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7CF1BB-366E-F441-A633-6250A58F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060" y="4830856"/>
            <a:ext cx="2027144" cy="202714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E9DB56D-3265-A345-BBF2-7B5EE3D77B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167" y="46703"/>
            <a:ext cx="6706420" cy="670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0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5B46A785-B800-614D-9B02-532EC1148F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498" y="1050156"/>
            <a:ext cx="1468295" cy="137946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5731941-F6A6-EE48-982D-7E9E378DD2DC}"/>
              </a:ext>
            </a:extLst>
          </p:cNvPr>
          <p:cNvSpPr/>
          <p:nvPr/>
        </p:nvSpPr>
        <p:spPr>
          <a:xfrm>
            <a:off x="8932420" y="4837111"/>
            <a:ext cx="1662377" cy="430790"/>
          </a:xfrm>
          <a:prstGeom prst="rect">
            <a:avLst/>
          </a:prstGeom>
        </p:spPr>
        <p:txBody>
          <a:bodyPr wrap="none" lIns="121824" tIns="60912" rIns="121824" bIns="60912">
            <a:spAutoFit/>
          </a:bodyPr>
          <a:lstStyle/>
          <a:p>
            <a:pPr defTabSz="913561"/>
            <a:r>
              <a:rPr lang="da-DK" altLang="zh-TW" sz="2000" u="sng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Dr. Shu-Yu Lin</a:t>
            </a:r>
            <a:endParaRPr lang="zh-TW" altLang="en-US" sz="2000" u="sng" dirty="0">
              <a:solidFill>
                <a:prstClr val="black"/>
              </a:solidFill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0596687E-755E-9345-8371-BD137DAE1B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402" y="3394145"/>
            <a:ext cx="2348063" cy="95040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CE8B7240-8202-9043-AB28-4C363E5747AB}"/>
              </a:ext>
            </a:extLst>
          </p:cNvPr>
          <p:cNvSpPr txBox="1"/>
          <p:nvPr/>
        </p:nvSpPr>
        <p:spPr>
          <a:xfrm>
            <a:off x="8761293" y="4208943"/>
            <a:ext cx="1980027" cy="738567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algn="ctr" defTabSz="913561"/>
            <a:r>
              <a:rPr kumimoji="1" lang="en-US" altLang="zh-TW" sz="2000" dirty="0">
                <a:solidFill>
                  <a:prstClr val="black"/>
                </a:solidFill>
              </a:rPr>
              <a:t>Proteomic Mass </a:t>
            </a:r>
            <a:br>
              <a:rPr kumimoji="1" lang="en-US" altLang="zh-TW" sz="2000" dirty="0">
                <a:solidFill>
                  <a:prstClr val="black"/>
                </a:solidFill>
              </a:rPr>
            </a:br>
            <a:r>
              <a:rPr kumimoji="1" lang="en-US" altLang="zh-TW" sz="2000" dirty="0" err="1">
                <a:solidFill>
                  <a:prstClr val="black"/>
                </a:solidFill>
              </a:rPr>
              <a:t>Spectrumetry</a:t>
            </a:r>
            <a:r>
              <a:rPr kumimoji="1" lang="en-US" altLang="zh-TW" sz="2000" dirty="0">
                <a:solidFill>
                  <a:prstClr val="black"/>
                </a:solidFill>
              </a:rPr>
              <a:t> </a:t>
            </a:r>
            <a:endParaRPr kumimoji="1" lang="zh-TW" altLang="en-US" sz="2000" dirty="0">
              <a:solidFill>
                <a:prstClr val="black"/>
              </a:solidFill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21CCE2B-320A-D64F-9E08-9A5D8DF1F2E1}"/>
              </a:ext>
            </a:extLst>
          </p:cNvPr>
          <p:cNvGrpSpPr/>
          <p:nvPr/>
        </p:nvGrpSpPr>
        <p:grpSpPr>
          <a:xfrm>
            <a:off x="2106045" y="1056692"/>
            <a:ext cx="1893575" cy="1994877"/>
            <a:chOff x="284090" y="1134480"/>
            <a:chExt cx="1893575" cy="199487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26374897-6C94-B349-87E8-CAD5AC1DC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090" y="1134480"/>
              <a:ext cx="1893575" cy="1994877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99C49F6-3292-FD46-B7DF-9BD98C716E1F}"/>
                </a:ext>
              </a:extLst>
            </p:cNvPr>
            <p:cNvSpPr/>
            <p:nvPr/>
          </p:nvSpPr>
          <p:spPr>
            <a:xfrm>
              <a:off x="284090" y="1277471"/>
              <a:ext cx="146216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963E9503-01EC-E341-8931-0EFDC1C3CC60}"/>
              </a:ext>
            </a:extLst>
          </p:cNvPr>
          <p:cNvSpPr txBox="1"/>
          <p:nvPr/>
        </p:nvSpPr>
        <p:spPr>
          <a:xfrm>
            <a:off x="5570575" y="699557"/>
            <a:ext cx="843948" cy="430790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000" b="1" u="sng" dirty="0" err="1">
                <a:solidFill>
                  <a:prstClr val="black"/>
                </a:solidFill>
              </a:rPr>
              <a:t>sMRI</a:t>
            </a:r>
            <a:r>
              <a:rPr kumimoji="1" lang="en-US" altLang="zh-TW" sz="2000" b="1" u="sng" dirty="0">
                <a:solidFill>
                  <a:prstClr val="black"/>
                </a:solidFill>
              </a:rPr>
              <a:t> </a:t>
            </a:r>
            <a:endParaRPr kumimoji="1" lang="zh-TW" altLang="en-US" sz="2000" b="1" u="sng" dirty="0">
              <a:solidFill>
                <a:prstClr val="black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E9A6EBD-E467-5649-947D-E1970C1F0EDF}"/>
              </a:ext>
            </a:extLst>
          </p:cNvPr>
          <p:cNvSpPr txBox="1"/>
          <p:nvPr/>
        </p:nvSpPr>
        <p:spPr>
          <a:xfrm>
            <a:off x="8949039" y="2978975"/>
            <a:ext cx="1397112" cy="430790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000" b="1" u="sng" dirty="0">
                <a:solidFill>
                  <a:prstClr val="black"/>
                </a:solidFill>
              </a:rPr>
              <a:t>Proteomic </a:t>
            </a:r>
            <a:endParaRPr kumimoji="1" lang="zh-TW" altLang="en-US" sz="2000" b="1" u="sng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B3E58EE-1E53-6A40-8F1D-3DFB374B46B1}"/>
              </a:ext>
            </a:extLst>
          </p:cNvPr>
          <p:cNvSpPr/>
          <p:nvPr/>
        </p:nvSpPr>
        <p:spPr>
          <a:xfrm>
            <a:off x="1973053" y="3051652"/>
            <a:ext cx="2499379" cy="2626712"/>
          </a:xfrm>
          <a:prstGeom prst="rect">
            <a:avLst/>
          </a:prstGeom>
        </p:spPr>
        <p:txBody>
          <a:bodyPr wrap="square" lIns="121824" tIns="60912" rIns="121824" bIns="60912">
            <a:spAutoFit/>
          </a:bodyPr>
          <a:lstStyle/>
          <a:p>
            <a:pPr defTabSz="913561"/>
            <a:r>
              <a:rPr lang="da-DK" altLang="zh-TW" sz="2000" b="1" dirty="0">
                <a:solidFill>
                  <a:srgbClr val="C00000"/>
                </a:solidFill>
              </a:rPr>
              <a:t>Prof. Yi-Ping </a:t>
            </a:r>
            <a:r>
              <a:rPr lang="da-DK" altLang="zh-TW" sz="2000" b="1" dirty="0" err="1">
                <a:solidFill>
                  <a:srgbClr val="C00000"/>
                </a:solidFill>
              </a:rPr>
              <a:t>Hsueh</a:t>
            </a:r>
            <a:r>
              <a:rPr lang="da-DK" altLang="zh-TW" sz="2000" b="1" dirty="0">
                <a:solidFill>
                  <a:srgbClr val="C00000"/>
                </a:solidFill>
              </a:rPr>
              <a:t>    </a:t>
            </a:r>
          </a:p>
          <a:p>
            <a:pPr defTabSz="913561"/>
            <a:r>
              <a:rPr lang="da-DK" altLang="zh-TW" sz="2000" u="sng" dirty="0">
                <a:solidFill>
                  <a:prstClr val="black"/>
                </a:solidFill>
              </a:rPr>
              <a:t>Dr. </a:t>
            </a:r>
            <a:r>
              <a:rPr lang="da-DK" altLang="zh-TW" sz="2000" u="sng" dirty="0" err="1">
                <a:solidFill>
                  <a:prstClr val="black"/>
                </a:solidFill>
              </a:rPr>
              <a:t>Tzyy</a:t>
            </a:r>
            <a:r>
              <a:rPr lang="da-DK" altLang="zh-TW" sz="2000" u="sng" dirty="0">
                <a:solidFill>
                  <a:prstClr val="black"/>
                </a:solidFill>
              </a:rPr>
              <a:t>-Nan Huang</a:t>
            </a:r>
          </a:p>
          <a:p>
            <a:pPr defTabSz="913561"/>
            <a:r>
              <a:rPr lang="da-DK" altLang="zh-TW" sz="2000" u="sng" dirty="0">
                <a:solidFill>
                  <a:prstClr val="black"/>
                </a:solidFill>
              </a:rPr>
              <a:t>Dr. </a:t>
            </a:r>
            <a:r>
              <a:rPr lang="da-DK" altLang="zh-TW" sz="2000" u="sng" dirty="0" err="1">
                <a:solidFill>
                  <a:prstClr val="black"/>
                </a:solidFill>
              </a:rPr>
              <a:t>Tsan</a:t>
            </a:r>
            <a:r>
              <a:rPr lang="da-DK" altLang="zh-TW" sz="2000" u="sng" dirty="0">
                <a:solidFill>
                  <a:prstClr val="black"/>
                </a:solidFill>
              </a:rPr>
              <a:t>-Ting </a:t>
            </a:r>
            <a:r>
              <a:rPr lang="da-DK" altLang="zh-TW" sz="2000" u="sng" dirty="0" err="1">
                <a:solidFill>
                  <a:prstClr val="black"/>
                </a:solidFill>
              </a:rPr>
              <a:t>Hsu</a:t>
            </a:r>
            <a:endParaRPr lang="da-DK" altLang="zh-TW" sz="2000" u="sng" dirty="0">
              <a:solidFill>
                <a:prstClr val="black"/>
              </a:solidFill>
            </a:endParaRPr>
          </a:p>
          <a:p>
            <a:pPr defTabSz="913561"/>
            <a:r>
              <a:rPr lang="da-DK" altLang="zh-TW" sz="1467" dirty="0">
                <a:solidFill>
                  <a:prstClr val="black"/>
                </a:solidFill>
              </a:rPr>
              <a:t>Mr. Bing-Yuan </a:t>
            </a:r>
            <a:r>
              <a:rPr lang="da-DK" altLang="zh-TW" sz="1467" dirty="0" err="1">
                <a:solidFill>
                  <a:prstClr val="black"/>
                </a:solidFill>
              </a:rPr>
              <a:t>Hsieh</a:t>
            </a:r>
            <a:endParaRPr lang="da-DK" altLang="zh-TW" sz="1467" dirty="0">
              <a:solidFill>
                <a:prstClr val="black"/>
              </a:solidFill>
            </a:endParaRPr>
          </a:p>
          <a:p>
            <a:pPr defTabSz="913561"/>
            <a:r>
              <a:rPr lang="da-DK" altLang="zh-TW" sz="1467" dirty="0">
                <a:solidFill>
                  <a:prstClr val="black"/>
                </a:solidFill>
              </a:rPr>
              <a:t>Dr. Ming-</a:t>
            </a:r>
            <a:r>
              <a:rPr lang="da-DK" altLang="zh-TW" sz="1467" dirty="0" err="1">
                <a:solidFill>
                  <a:prstClr val="black"/>
                </a:solidFill>
              </a:rPr>
              <a:t>Hsuan</a:t>
            </a:r>
            <a:r>
              <a:rPr lang="da-DK" altLang="zh-TW" sz="1467" dirty="0">
                <a:solidFill>
                  <a:prstClr val="black"/>
                </a:solidFill>
              </a:rPr>
              <a:t> Lu</a:t>
            </a:r>
          </a:p>
          <a:p>
            <a:pPr defTabSz="913561"/>
            <a:r>
              <a:rPr lang="da-DK" altLang="zh-TW" sz="1467" dirty="0">
                <a:solidFill>
                  <a:prstClr val="black"/>
                </a:solidFill>
              </a:rPr>
              <a:t>Miss Fang-Ming Wu</a:t>
            </a:r>
          </a:p>
          <a:p>
            <a:pPr defTabSz="913561"/>
            <a:r>
              <a:rPr lang="da-DK" altLang="zh-TW" sz="1467" dirty="0">
                <a:solidFill>
                  <a:prstClr val="black"/>
                </a:solidFill>
              </a:rPr>
              <a:t>Miss Si-</a:t>
            </a:r>
            <a:r>
              <a:rPr lang="da-DK" altLang="zh-TW" sz="1467" dirty="0" err="1">
                <a:solidFill>
                  <a:prstClr val="black"/>
                </a:solidFill>
              </a:rPr>
              <a:t>Cih</a:t>
            </a:r>
            <a:r>
              <a:rPr lang="da-DK" altLang="zh-TW" sz="1467" dirty="0">
                <a:solidFill>
                  <a:prstClr val="black"/>
                </a:solidFill>
              </a:rPr>
              <a:t> Lin</a:t>
            </a:r>
          </a:p>
          <a:p>
            <a:pPr defTabSz="913561"/>
            <a:r>
              <a:rPr lang="da-DK" altLang="zh-TW" sz="1467" dirty="0">
                <a:solidFill>
                  <a:prstClr val="black"/>
                </a:solidFill>
              </a:rPr>
              <a:t>Dr. Yun-Feng Hong</a:t>
            </a:r>
          </a:p>
          <a:p>
            <a:pPr defTabSz="913561"/>
            <a:r>
              <a:rPr lang="da-DK" altLang="zh-TW" sz="1467" dirty="0">
                <a:solidFill>
                  <a:prstClr val="black"/>
                </a:solidFill>
              </a:rPr>
              <a:t>Mr. Yu-Lun Fang</a:t>
            </a:r>
          </a:p>
          <a:p>
            <a:pPr defTabSz="913561"/>
            <a:r>
              <a:rPr lang="da-DK" altLang="zh-TW" sz="1467" dirty="0">
                <a:solidFill>
                  <a:prstClr val="black"/>
                </a:solidFill>
              </a:rPr>
              <a:t>N514 lab </a:t>
            </a:r>
            <a:r>
              <a:rPr lang="da-DK" altLang="zh-TW" sz="1467" dirty="0" err="1">
                <a:solidFill>
                  <a:prstClr val="black"/>
                </a:solidFill>
              </a:rPr>
              <a:t>members</a:t>
            </a:r>
            <a:r>
              <a:rPr lang="da-DK" altLang="zh-TW" sz="1467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D56F685-139D-DC40-9332-A0A48B9F6CD5}"/>
              </a:ext>
            </a:extLst>
          </p:cNvPr>
          <p:cNvSpPr txBox="1"/>
          <p:nvPr/>
        </p:nvSpPr>
        <p:spPr>
          <a:xfrm>
            <a:off x="2375983" y="699557"/>
            <a:ext cx="1299201" cy="430790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000" b="1" u="sng" dirty="0">
                <a:solidFill>
                  <a:prstClr val="black"/>
                </a:solidFill>
              </a:rPr>
              <a:t>IMB N514</a:t>
            </a:r>
            <a:endParaRPr kumimoji="1" lang="zh-TW" altLang="en-US" sz="2000" b="1" u="sng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08F6C5D-8607-E249-840D-4E66954AAA99}"/>
              </a:ext>
            </a:extLst>
          </p:cNvPr>
          <p:cNvSpPr/>
          <p:nvPr/>
        </p:nvSpPr>
        <p:spPr>
          <a:xfrm>
            <a:off x="5159658" y="2532581"/>
            <a:ext cx="1699887" cy="574548"/>
          </a:xfrm>
          <a:prstGeom prst="rect">
            <a:avLst/>
          </a:prstGeom>
        </p:spPr>
        <p:txBody>
          <a:bodyPr wrap="none" lIns="121824" tIns="60912" rIns="121824" bIns="60912">
            <a:spAutoFit/>
          </a:bodyPr>
          <a:lstStyle/>
          <a:p>
            <a:pPr algn="ctr" defTabSz="913561"/>
            <a:r>
              <a:rPr lang="da-DK" altLang="zh-TW" sz="1467" b="1" dirty="0">
                <a:solidFill>
                  <a:srgbClr val="353531"/>
                </a:solidFill>
              </a:rPr>
              <a:t>Prof. Jason Lerch</a:t>
            </a:r>
            <a:endParaRPr lang="zh-TW" altLang="en-US" sz="1467" b="1" dirty="0">
              <a:solidFill>
                <a:prstClr val="black"/>
              </a:solidFill>
            </a:endParaRPr>
          </a:p>
          <a:p>
            <a:pPr algn="ctr" defTabSz="913561"/>
            <a:r>
              <a:rPr lang="da-DK" altLang="zh-TW" sz="1467" b="1" dirty="0">
                <a:solidFill>
                  <a:srgbClr val="353531"/>
                </a:solidFill>
              </a:rPr>
              <a:t>Dr. Jacob </a:t>
            </a:r>
            <a:r>
              <a:rPr lang="da-DK" altLang="zh-TW" sz="1467" b="1" dirty="0" err="1">
                <a:solidFill>
                  <a:srgbClr val="353531"/>
                </a:solidFill>
              </a:rPr>
              <a:t>Ellegood</a:t>
            </a:r>
            <a:r>
              <a:rPr lang="da-DK" altLang="zh-TW" sz="1467" b="1" dirty="0">
                <a:solidFill>
                  <a:srgbClr val="353531"/>
                </a:solidFill>
              </a:rPr>
              <a:t> 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C9DCB3D-A742-144F-B1A1-123993B6A0F3}"/>
              </a:ext>
            </a:extLst>
          </p:cNvPr>
          <p:cNvSpPr txBox="1"/>
          <p:nvPr/>
        </p:nvSpPr>
        <p:spPr>
          <a:xfrm>
            <a:off x="8421591" y="699523"/>
            <a:ext cx="2232853" cy="1046343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000" b="1" u="sng" dirty="0">
                <a:solidFill>
                  <a:prstClr val="black"/>
                </a:solidFill>
              </a:rPr>
              <a:t>IMB animal facility</a:t>
            </a:r>
            <a:r>
              <a:rPr lang="en-US" altLang="zh-TW" sz="2000" b="1" u="sng" dirty="0">
                <a:solidFill>
                  <a:prstClr val="black"/>
                </a:solidFill>
                <a:cs typeface="Times New Roman" panose="02020603050405020304" pitchFamily="18" charset="0"/>
              </a:rPr>
              <a:t/>
            </a:r>
            <a:br>
              <a:rPr lang="en-US" altLang="zh-TW" sz="2000" b="1" u="sng" dirty="0">
                <a:solidFill>
                  <a:prstClr val="black"/>
                </a:solidFill>
                <a:cs typeface="Times New Roman" panose="02020603050405020304" pitchFamily="18" charset="0"/>
              </a:rPr>
            </a:br>
            <a:r>
              <a:rPr lang="en-US" altLang="zh-TW" sz="20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  <a:t/>
            </a:r>
            <a:br>
              <a:rPr lang="en-US" altLang="zh-TW" sz="2000" dirty="0">
                <a:solidFill>
                  <a:srgbClr val="4472C4">
                    <a:lumMod val="50000"/>
                  </a:srgbClr>
                </a:solidFill>
                <a:cs typeface="Times New Roman" panose="02020603050405020304" pitchFamily="18" charset="0"/>
              </a:rPr>
            </a:br>
            <a:endParaRPr kumimoji="1" lang="zh-TW" altLang="en-US" sz="2000" b="1" u="sng" dirty="0">
              <a:solidFill>
                <a:prstClr val="black"/>
              </a:solidFill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1F7F0F9A-7861-B749-A61E-1F8D674E237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097" y="1365605"/>
            <a:ext cx="1205803" cy="1205803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21BAD6A-D3C1-2A41-BBD0-C382B88D4B3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552" y="1850748"/>
            <a:ext cx="932989" cy="54368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9AF7372D-7DDA-FF4F-A4E4-A08DCCB72C96}"/>
              </a:ext>
            </a:extLst>
          </p:cNvPr>
          <p:cNvSpPr/>
          <p:nvPr/>
        </p:nvSpPr>
        <p:spPr>
          <a:xfrm>
            <a:off x="0" y="-7077"/>
            <a:ext cx="12192000" cy="553901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solidFill>
              <a:schemeClr val="accent3"/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kumimoji="1" lang="en-US" altLang="zh-TW" sz="2800" b="1" dirty="0">
                <a:solidFill>
                  <a:prstClr val="black"/>
                </a:solidFill>
              </a:rPr>
              <a:t>Acknowledgement</a:t>
            </a:r>
            <a:r>
              <a:rPr lang="zh-TW" altLang="zh-TW" sz="2800" dirty="0">
                <a:solidFill>
                  <a:prstClr val="black"/>
                </a:solidFill>
              </a:rPr>
              <a:t> 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6ADA34D-8332-F942-BA14-49B78D5BBD4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061" y="3311585"/>
            <a:ext cx="3606800" cy="2065867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C90F3995-EF88-644B-8C99-A34A6BB3A66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849" y="5981004"/>
            <a:ext cx="1505251" cy="877161"/>
          </a:xfrm>
          <a:prstGeom prst="rect">
            <a:avLst/>
          </a:prstGeom>
        </p:spPr>
      </p:pic>
      <p:sp>
        <p:nvSpPr>
          <p:cNvPr id="25" name="手繪多邊形 24">
            <a:extLst>
              <a:ext uri="{FF2B5EF4-FFF2-40B4-BE49-F238E27FC236}">
                <a16:creationId xmlns:a16="http://schemas.microsoft.com/office/drawing/2014/main" id="{453114B5-1C10-0648-AC88-55F40F82D195}"/>
              </a:ext>
            </a:extLst>
          </p:cNvPr>
          <p:cNvSpPr/>
          <p:nvPr/>
        </p:nvSpPr>
        <p:spPr>
          <a:xfrm>
            <a:off x="3146323" y="6331975"/>
            <a:ext cx="2299072" cy="246496"/>
          </a:xfrm>
          <a:custGeom>
            <a:avLst/>
            <a:gdLst>
              <a:gd name="connsiteX0" fmla="*/ 0 w 2844800"/>
              <a:gd name="connsiteY0" fmla="*/ 379750 h 1526618"/>
              <a:gd name="connsiteX1" fmla="*/ 1155700 w 2844800"/>
              <a:gd name="connsiteY1" fmla="*/ 49550 h 1526618"/>
              <a:gd name="connsiteX2" fmla="*/ 1917700 w 2844800"/>
              <a:gd name="connsiteY2" fmla="*/ 1319550 h 1526618"/>
              <a:gd name="connsiteX3" fmla="*/ 2844800 w 2844800"/>
              <a:gd name="connsiteY3" fmla="*/ 1510050 h 152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800" h="1526618">
                <a:moveTo>
                  <a:pt x="0" y="379750"/>
                </a:moveTo>
                <a:cubicBezTo>
                  <a:pt x="418041" y="136333"/>
                  <a:pt x="836083" y="-107083"/>
                  <a:pt x="1155700" y="49550"/>
                </a:cubicBezTo>
                <a:cubicBezTo>
                  <a:pt x="1475317" y="206183"/>
                  <a:pt x="1636183" y="1076133"/>
                  <a:pt x="1917700" y="1319550"/>
                </a:cubicBezTo>
                <a:cubicBezTo>
                  <a:pt x="2199217" y="1562967"/>
                  <a:pt x="2522008" y="1536508"/>
                  <a:pt x="2844800" y="1510050"/>
                </a:cubicBez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CD515C44-AD8B-3144-A102-71A4A8617C01}"/>
              </a:ext>
            </a:extLst>
          </p:cNvPr>
          <p:cNvGrpSpPr/>
          <p:nvPr/>
        </p:nvGrpSpPr>
        <p:grpSpPr>
          <a:xfrm>
            <a:off x="6843958" y="5676093"/>
            <a:ext cx="2950436" cy="1097096"/>
            <a:chOff x="2110492" y="1645886"/>
            <a:chExt cx="4334086" cy="2339179"/>
          </a:xfrm>
        </p:grpSpPr>
        <p:sp>
          <p:nvSpPr>
            <p:cNvPr id="27" name="雲形 26">
              <a:extLst>
                <a:ext uri="{FF2B5EF4-FFF2-40B4-BE49-F238E27FC236}">
                  <a16:creationId xmlns:a16="http://schemas.microsoft.com/office/drawing/2014/main" id="{0641C83C-BE29-3C42-A058-24DBAF0C0836}"/>
                </a:ext>
              </a:extLst>
            </p:cNvPr>
            <p:cNvSpPr/>
            <p:nvPr/>
          </p:nvSpPr>
          <p:spPr>
            <a:xfrm>
              <a:off x="2110492" y="1645886"/>
              <a:ext cx="3973587" cy="2055715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  <p:sp>
          <p:nvSpPr>
            <p:cNvPr id="28" name="橢圓 27">
              <a:extLst>
                <a:ext uri="{FF2B5EF4-FFF2-40B4-BE49-F238E27FC236}">
                  <a16:creationId xmlns:a16="http://schemas.microsoft.com/office/drawing/2014/main" id="{80921CD8-8F51-3946-8C89-15288107C4C3}"/>
                </a:ext>
              </a:extLst>
            </p:cNvPr>
            <p:cNvSpPr/>
            <p:nvPr/>
          </p:nvSpPr>
          <p:spPr>
            <a:xfrm>
              <a:off x="4862438" y="3740795"/>
              <a:ext cx="107950" cy="668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  <p:sp>
          <p:nvSpPr>
            <p:cNvPr id="29" name="橢圓 28">
              <a:extLst>
                <a:ext uri="{FF2B5EF4-FFF2-40B4-BE49-F238E27FC236}">
                  <a16:creationId xmlns:a16="http://schemas.microsoft.com/office/drawing/2014/main" id="{86EC3923-C97B-E24C-B520-1F5CEC93D041}"/>
                </a:ext>
              </a:extLst>
            </p:cNvPr>
            <p:cNvSpPr/>
            <p:nvPr/>
          </p:nvSpPr>
          <p:spPr>
            <a:xfrm flipH="1">
              <a:off x="3932451" y="3855092"/>
              <a:ext cx="1044288" cy="1299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18072001-77B5-984B-9162-392855749591}"/>
                </a:ext>
              </a:extLst>
            </p:cNvPr>
            <p:cNvSpPr/>
            <p:nvPr/>
          </p:nvSpPr>
          <p:spPr>
            <a:xfrm>
              <a:off x="2580518" y="2053479"/>
              <a:ext cx="3864060" cy="1246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561"/>
              <a:r>
                <a:rPr kumimoji="1" lang="en-US" altLang="zh-TW" sz="3200" b="1" dirty="0">
                  <a:solidFill>
                    <a:prstClr val="black"/>
                  </a:solidFill>
                  <a:effectLst>
                    <a:outerShdw dist="38100" dir="18900000" sx="101000" sy="101000" algn="bl" rotWithShape="0">
                      <a:prstClr val="black">
                        <a:alpha val="39000"/>
                      </a:prstClr>
                    </a:outerShdw>
                  </a:effectLst>
                </a:rPr>
                <a:t>Thank you</a:t>
              </a:r>
              <a:endParaRPr kumimoji="1" lang="zh-TW" altLang="en-US" sz="3200" b="1" dirty="0">
                <a:solidFill>
                  <a:prstClr val="black"/>
                </a:solidFill>
                <a:effectLst>
                  <a:outerShdw dist="38100" dir="18900000" sx="101000" sy="101000" algn="bl" rotWithShape="0">
                    <a:prstClr val="black">
                      <a:alpha val="39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8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C68BFE5-0661-7047-9208-DA3ED68935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34" y="2226105"/>
            <a:ext cx="4539271" cy="414116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1ED7EBF-748C-2545-8C32-E9D46EEB2F0A}"/>
              </a:ext>
            </a:extLst>
          </p:cNvPr>
          <p:cNvSpPr/>
          <p:nvPr/>
        </p:nvSpPr>
        <p:spPr>
          <a:xfrm>
            <a:off x="1524055" y="69625"/>
            <a:ext cx="6789188" cy="492346"/>
          </a:xfrm>
          <a:prstGeom prst="rect">
            <a:avLst/>
          </a:prstGeom>
          <a:noFill/>
          <a:ln w="28575">
            <a:solidFill>
              <a:srgbClr val="FE0058">
                <a:alpha val="0"/>
              </a:srgbClr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defTabSz="913561"/>
            <a:endParaRPr lang="en-US" altLang="zh-TW" sz="2400" b="1" kern="100" dirty="0">
              <a:solidFill>
                <a:srgbClr val="E7E6E6">
                  <a:lumMod val="25000"/>
                </a:srgbClr>
              </a:solidFill>
              <a:ea typeface="標楷體" panose="02010601000101010101" pitchFamily="2" charset="-120"/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5427BDE-C115-134C-B5C6-4153CCC3C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837" y="2335844"/>
            <a:ext cx="8141423" cy="1659965"/>
          </a:xfrm>
        </p:spPr>
        <p:txBody>
          <a:bodyPr>
            <a:noAutofit/>
          </a:bodyPr>
          <a:lstStyle/>
          <a:p>
            <a:r>
              <a:rPr lang="da-DK" altLang="zh-TW" sz="3600" b="1" dirty="0">
                <a:latin typeface="+mn-lt"/>
              </a:rPr>
              <a:t>Sex bias in social deficits, neural </a:t>
            </a:r>
            <a:r>
              <a:rPr lang="da-DK" altLang="zh-TW" sz="3600" b="1" dirty="0" err="1">
                <a:latin typeface="+mn-lt"/>
              </a:rPr>
              <a:t>circuits</a:t>
            </a:r>
            <a:r>
              <a:rPr lang="da-DK" altLang="zh-TW" sz="3600" b="1" dirty="0">
                <a:latin typeface="+mn-lt"/>
              </a:rPr>
              <a:t> and </a:t>
            </a:r>
            <a:r>
              <a:rPr lang="da-DK" altLang="zh-TW" sz="3600" b="1" dirty="0" err="1">
                <a:latin typeface="+mn-lt"/>
              </a:rPr>
              <a:t>nutrient</a:t>
            </a:r>
            <a:r>
              <a:rPr lang="da-DK" altLang="zh-TW" sz="3600" b="1" dirty="0">
                <a:latin typeface="+mn-lt"/>
              </a:rPr>
              <a:t> </a:t>
            </a:r>
            <a:r>
              <a:rPr lang="da-DK" altLang="zh-TW" sz="3600" b="1" dirty="0" err="1">
                <a:latin typeface="+mn-lt"/>
              </a:rPr>
              <a:t>demand</a:t>
            </a:r>
            <a:r>
              <a:rPr lang="da-DK" altLang="zh-TW" sz="3600" b="1" dirty="0">
                <a:latin typeface="+mn-lt"/>
              </a:rPr>
              <a:t> </a:t>
            </a:r>
            <a:br>
              <a:rPr lang="da-DK" altLang="zh-TW" sz="3600" b="1" dirty="0">
                <a:latin typeface="+mn-lt"/>
              </a:rPr>
            </a:br>
            <a:r>
              <a:rPr lang="da-DK" altLang="zh-TW" sz="3600" b="1" dirty="0">
                <a:latin typeface="+mn-lt"/>
              </a:rPr>
              <a:t>in </a:t>
            </a:r>
            <a:r>
              <a:rPr lang="da-DK" altLang="zh-TW" sz="3600" b="1" i="1" dirty="0">
                <a:latin typeface="+mn-lt"/>
              </a:rPr>
              <a:t>Cttnbp2</a:t>
            </a:r>
            <a:r>
              <a:rPr lang="da-DK" altLang="zh-TW" sz="3600" b="1" dirty="0">
                <a:latin typeface="+mn-lt"/>
              </a:rPr>
              <a:t> </a:t>
            </a:r>
            <a:r>
              <a:rPr lang="da-DK" altLang="zh-TW" sz="3600" b="1" dirty="0" err="1">
                <a:latin typeface="+mn-lt"/>
              </a:rPr>
              <a:t>autism</a:t>
            </a:r>
            <a:r>
              <a:rPr lang="da-DK" altLang="zh-TW" sz="3600" b="1" dirty="0">
                <a:latin typeface="+mn-lt"/>
              </a:rPr>
              <a:t> models</a:t>
            </a:r>
            <a:endParaRPr lang="zh-TW" altLang="en-US" sz="1600" dirty="0">
              <a:latin typeface="+mn-lt"/>
              <a:cs typeface="Gautami" panose="020B0502040204020203" pitchFamily="34" charset="0"/>
            </a:endParaRP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E1B363C-F0DE-904D-BD51-F9B05FADE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1793" y="4544076"/>
            <a:ext cx="4261395" cy="1709992"/>
          </a:xfrm>
          <a:noFill/>
          <a:ln w="3810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cs typeface="Times New Roman" panose="02020603050405020304" pitchFamily="18" charset="0"/>
              </a:rPr>
              <a:t/>
            </a:r>
            <a:br>
              <a:rPr lang="en-US" altLang="zh-TW" sz="2800" dirty="0">
                <a:cs typeface="Times New Roman" panose="02020603050405020304" pitchFamily="18" charset="0"/>
              </a:rPr>
            </a:br>
            <a:r>
              <a:rPr lang="en-US" altLang="zh-TW" sz="2800" b="1" dirty="0">
                <a:cs typeface="Times New Roman" panose="02020603050405020304" pitchFamily="18" charset="0"/>
              </a:rPr>
              <a:t>Tzu-Li</a:t>
            </a:r>
            <a:r>
              <a:rPr lang="zh-TW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cs typeface="Times New Roman" panose="02020603050405020304" pitchFamily="18" charset="0"/>
              </a:rPr>
              <a:t>Yen, PhD</a:t>
            </a:r>
            <a:endParaRPr lang="en-US" altLang="zh-TW" sz="2800" b="1" u="sng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2800" dirty="0">
                <a:cs typeface="Times New Roman" panose="02020603050405020304" pitchFamily="18" charset="0"/>
              </a:rPr>
              <a:t>Mentor: Dr. Yi-Ping Hsueh</a:t>
            </a:r>
            <a:br>
              <a:rPr lang="en-US" altLang="zh-TW" sz="2800" dirty="0">
                <a:cs typeface="Times New Roman" panose="02020603050405020304" pitchFamily="18" charset="0"/>
              </a:rPr>
            </a:br>
            <a:r>
              <a:rPr lang="zh-TW" altLang="en-US" sz="2800" dirty="0">
                <a:cs typeface="Times New Roman" panose="02020603050405020304" pitchFamily="18" charset="0"/>
              </a:rPr>
              <a:t>    </a:t>
            </a:r>
            <a:endParaRPr lang="en-US" altLang="zh-TW" sz="2000" b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b="1" dirty="0">
                <a:cs typeface="Times New Roman" panose="02020603050405020304" pitchFamily="18" charset="0"/>
              </a:rPr>
              <a:t>Date: Oct 19, 2024</a:t>
            </a:r>
            <a:endParaRPr lang="en-US" altLang="zh-TW" u="sng" dirty="0">
              <a:cs typeface="Times New Roman" panose="02020603050405020304" pitchFamily="18" charset="0"/>
            </a:endParaRPr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A5BCB0F7-CD9D-184A-934A-9F7BA3646038}"/>
              </a:ext>
            </a:extLst>
          </p:cNvPr>
          <p:cNvCxnSpPr>
            <a:cxnSpLocks/>
          </p:cNvCxnSpPr>
          <p:nvPr/>
        </p:nvCxnSpPr>
        <p:spPr>
          <a:xfrm flipV="1">
            <a:off x="0" y="477515"/>
            <a:ext cx="12192000" cy="47348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8441421B-038B-6849-A42F-9488CB1638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6471">
            <a:off x="1383685" y="4914739"/>
            <a:ext cx="1991235" cy="147413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93C47AB-447C-454C-A085-604F115B8B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93" y="585864"/>
            <a:ext cx="1185307" cy="120412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CFAAA34-77DE-ED41-8DA3-9ECC41A176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09" y="570057"/>
            <a:ext cx="1205803" cy="1205803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9BA8448-681B-4D46-80FD-A22166A1FAAD}"/>
              </a:ext>
            </a:extLst>
          </p:cNvPr>
          <p:cNvSpPr/>
          <p:nvPr/>
        </p:nvSpPr>
        <p:spPr>
          <a:xfrm>
            <a:off x="9050768" y="32589"/>
            <a:ext cx="3141232" cy="492346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38100">
            <a:noFill/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en-US" altLang="zh-TW" sz="2400" b="1" dirty="0">
                <a:solidFill>
                  <a:prstClr val="black"/>
                </a:solidFill>
              </a:rPr>
              <a:t>Academia </a:t>
            </a:r>
            <a:r>
              <a:rPr lang="en-US" altLang="zh-TW" sz="2400" b="1" dirty="0" err="1">
                <a:solidFill>
                  <a:prstClr val="black"/>
                </a:solidFill>
              </a:rPr>
              <a:t>Sinica</a:t>
            </a:r>
            <a:r>
              <a:rPr lang="en-US" altLang="zh-TW" sz="2400" b="1" dirty="0">
                <a:solidFill>
                  <a:prstClr val="black"/>
                </a:solidFill>
              </a:rPr>
              <a:t> IMB</a:t>
            </a:r>
            <a:endParaRPr lang="zh-TW" altLang="en-US" sz="2400" dirty="0">
              <a:solidFill>
                <a:prstClr val="black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6AA0DCB-5A3D-B241-84EB-23CD8F8143EF}"/>
              </a:ext>
            </a:extLst>
          </p:cNvPr>
          <p:cNvSpPr/>
          <p:nvPr/>
        </p:nvSpPr>
        <p:spPr>
          <a:xfrm>
            <a:off x="34" y="54115"/>
            <a:ext cx="823108" cy="430790"/>
          </a:xfrm>
          <a:prstGeom prst="rect">
            <a:avLst/>
          </a:prstGeom>
        </p:spPr>
        <p:txBody>
          <a:bodyPr wrap="none" lIns="121824" tIns="60912" rIns="121824" bIns="60912">
            <a:spAutoFit/>
          </a:bodyPr>
          <a:lstStyle/>
          <a:p>
            <a:pPr defTabSz="913561"/>
            <a:r>
              <a:rPr lang="en-US" altLang="zh-TW" sz="2000" b="1" dirty="0">
                <a:solidFill>
                  <a:srgbClr val="942093"/>
                </a:solidFill>
                <a:latin typeface="Roboto Condensed"/>
              </a:rPr>
              <a:t>2024</a:t>
            </a:r>
            <a:endParaRPr lang="zh-TW" altLang="en-US" sz="2000" dirty="0">
              <a:solidFill>
                <a:srgbClr val="942093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5B827DB-3119-CD47-BD4B-B3757682F7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94" y="-17777"/>
            <a:ext cx="3764217" cy="49529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38DBDC42-3A50-9041-8BB3-B1A854C6FF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46" y="543824"/>
            <a:ext cx="2058911" cy="16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80FECAC3-44F4-C346-8E97-4DC44D592CDE}"/>
              </a:ext>
            </a:extLst>
          </p:cNvPr>
          <p:cNvSpPr txBox="1"/>
          <p:nvPr/>
        </p:nvSpPr>
        <p:spPr>
          <a:xfrm>
            <a:off x="2425702" y="5436728"/>
            <a:ext cx="8241806" cy="307680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200" dirty="0">
                <a:solidFill>
                  <a:prstClr val="black"/>
                </a:solidFill>
              </a:rPr>
              <a:t>1970                                                                              1995         1999 2000  2002 2004 2006 2008 2010 2012 2014 2016 2018 2020   </a:t>
            </a:r>
            <a:endParaRPr kumimoji="1" lang="zh-TW" altLang="en-US" sz="1200" dirty="0">
              <a:solidFill>
                <a:prstClr val="black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885B032-0CF4-6E4E-848E-E81AF2B115B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2632"/>
          </a:xfrm>
          <a:prstGeom prst="rect">
            <a:avLst/>
          </a:prstGeom>
          <a:solidFill>
            <a:srgbClr val="EBEBEB"/>
          </a:solidFill>
        </p:spPr>
        <p:txBody>
          <a:bodyPr vert="horz" lIns="91368" tIns="45719" rIns="9136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utism </a:t>
            </a:r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S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pectrum </a:t>
            </a:r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D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isorders (ASDs) </a:t>
            </a:r>
            <a:endParaRPr kumimoji="1" lang="zh-TW" alt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手繪多邊形 47">
            <a:extLst>
              <a:ext uri="{FF2B5EF4-FFF2-40B4-BE49-F238E27FC236}">
                <a16:creationId xmlns:a16="http://schemas.microsoft.com/office/drawing/2014/main" id="{BB364C8B-E653-D047-88B0-AF6CB911B96C}"/>
              </a:ext>
            </a:extLst>
          </p:cNvPr>
          <p:cNvSpPr/>
          <p:nvPr/>
        </p:nvSpPr>
        <p:spPr>
          <a:xfrm>
            <a:off x="6773570" y="3155669"/>
            <a:ext cx="3288228" cy="2346376"/>
          </a:xfrm>
          <a:custGeom>
            <a:avLst/>
            <a:gdLst>
              <a:gd name="connsiteX0" fmla="*/ 0 w 2971800"/>
              <a:gd name="connsiteY0" fmla="*/ 1262743 h 2144486"/>
              <a:gd name="connsiteX1" fmla="*/ 0 w 2971800"/>
              <a:gd name="connsiteY1" fmla="*/ 2144486 h 2144486"/>
              <a:gd name="connsiteX2" fmla="*/ 2971800 w 2971800"/>
              <a:gd name="connsiteY2" fmla="*/ 2133600 h 2144486"/>
              <a:gd name="connsiteX3" fmla="*/ 2971800 w 2971800"/>
              <a:gd name="connsiteY3" fmla="*/ 0 h 2144486"/>
              <a:gd name="connsiteX4" fmla="*/ 2558143 w 2971800"/>
              <a:gd name="connsiteY4" fmla="*/ 141515 h 2144486"/>
              <a:gd name="connsiteX5" fmla="*/ 2231572 w 2971800"/>
              <a:gd name="connsiteY5" fmla="*/ 283029 h 2144486"/>
              <a:gd name="connsiteX6" fmla="*/ 1839686 w 2971800"/>
              <a:gd name="connsiteY6" fmla="*/ 315686 h 2144486"/>
              <a:gd name="connsiteX7" fmla="*/ 1491343 w 2971800"/>
              <a:gd name="connsiteY7" fmla="*/ 544286 h 2144486"/>
              <a:gd name="connsiteX8" fmla="*/ 1110343 w 2971800"/>
              <a:gd name="connsiteY8" fmla="*/ 816429 h 2144486"/>
              <a:gd name="connsiteX9" fmla="*/ 707572 w 2971800"/>
              <a:gd name="connsiteY9" fmla="*/ 1012372 h 2144486"/>
              <a:gd name="connsiteX10" fmla="*/ 370115 w 2971800"/>
              <a:gd name="connsiteY10" fmla="*/ 1284515 h 2144486"/>
              <a:gd name="connsiteX11" fmla="*/ 0 w 2971800"/>
              <a:gd name="connsiteY11" fmla="*/ 1262743 h 21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1800" h="2144486">
                <a:moveTo>
                  <a:pt x="0" y="1262743"/>
                </a:moveTo>
                <a:lnTo>
                  <a:pt x="0" y="2144486"/>
                </a:lnTo>
                <a:lnTo>
                  <a:pt x="2971800" y="2133600"/>
                </a:lnTo>
                <a:lnTo>
                  <a:pt x="2971800" y="0"/>
                </a:lnTo>
                <a:lnTo>
                  <a:pt x="2558143" y="141515"/>
                </a:lnTo>
                <a:lnTo>
                  <a:pt x="2231572" y="283029"/>
                </a:lnTo>
                <a:lnTo>
                  <a:pt x="1839686" y="315686"/>
                </a:lnTo>
                <a:lnTo>
                  <a:pt x="1491343" y="544286"/>
                </a:lnTo>
                <a:lnTo>
                  <a:pt x="1110343" y="816429"/>
                </a:lnTo>
                <a:lnTo>
                  <a:pt x="707572" y="1012372"/>
                </a:lnTo>
                <a:lnTo>
                  <a:pt x="370115" y="1284515"/>
                </a:lnTo>
                <a:lnTo>
                  <a:pt x="0" y="1262743"/>
                </a:lnTo>
                <a:close/>
              </a:path>
            </a:pathLst>
          </a:cu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 dirty="0">
              <a:solidFill>
                <a:prstClr val="white"/>
              </a:solidFill>
            </a:endParaRP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823A746-3424-A245-9258-FBBEAE25DFE5}"/>
              </a:ext>
            </a:extLst>
          </p:cNvPr>
          <p:cNvCxnSpPr>
            <a:cxnSpLocks/>
          </p:cNvCxnSpPr>
          <p:nvPr/>
        </p:nvCxnSpPr>
        <p:spPr>
          <a:xfrm flipV="1">
            <a:off x="2512017" y="5497458"/>
            <a:ext cx="7656001" cy="47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2511451-C0A4-344B-82AD-60BE8122C7C1}"/>
              </a:ext>
            </a:extLst>
          </p:cNvPr>
          <p:cNvSpPr txBox="1"/>
          <p:nvPr/>
        </p:nvSpPr>
        <p:spPr>
          <a:xfrm>
            <a:off x="2272523" y="5132715"/>
            <a:ext cx="976997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1:10,000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0BAC78B-32CF-9944-962E-6002A2AE8BD6}"/>
              </a:ext>
            </a:extLst>
          </p:cNvPr>
          <p:cNvSpPr txBox="1"/>
          <p:nvPr/>
        </p:nvSpPr>
        <p:spPr>
          <a:xfrm>
            <a:off x="5059037" y="4988067"/>
            <a:ext cx="82150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1:1000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C336C8EC-103D-EA43-AB04-A285DE4B171A}"/>
              </a:ext>
            </a:extLst>
          </p:cNvPr>
          <p:cNvSpPr txBox="1"/>
          <p:nvPr/>
        </p:nvSpPr>
        <p:spPr>
          <a:xfrm>
            <a:off x="5924151" y="4803963"/>
            <a:ext cx="717310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1:500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19B5EB7-2752-4940-92B2-96C1150C7D76}"/>
              </a:ext>
            </a:extLst>
          </p:cNvPr>
          <p:cNvSpPr txBox="1"/>
          <p:nvPr/>
        </p:nvSpPr>
        <p:spPr>
          <a:xfrm>
            <a:off x="6439405" y="4298847"/>
            <a:ext cx="717310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1:150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59E9DCE-E4E6-CE46-86C4-4CD3923F8C52}"/>
              </a:ext>
            </a:extLst>
          </p:cNvPr>
          <p:cNvSpPr txBox="1"/>
          <p:nvPr/>
        </p:nvSpPr>
        <p:spPr>
          <a:xfrm>
            <a:off x="6832238" y="4101871"/>
            <a:ext cx="717310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1:125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7A3D441-B2C1-AD4D-9D6A-10371394A39A}"/>
              </a:ext>
            </a:extLst>
          </p:cNvPr>
          <p:cNvSpPr txBox="1"/>
          <p:nvPr/>
        </p:nvSpPr>
        <p:spPr>
          <a:xfrm>
            <a:off x="7213203" y="3860274"/>
            <a:ext cx="717310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1:110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4FB1EC7F-CD57-AF4E-880C-4C21EBE4B21F}"/>
              </a:ext>
            </a:extLst>
          </p:cNvPr>
          <p:cNvSpPr txBox="1"/>
          <p:nvPr/>
        </p:nvSpPr>
        <p:spPr>
          <a:xfrm>
            <a:off x="7673934" y="3624974"/>
            <a:ext cx="61311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1:88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DAA62A0-7F4D-B24A-A2D1-B2B8D705CC17}"/>
              </a:ext>
            </a:extLst>
          </p:cNvPr>
          <p:cNvSpPr txBox="1"/>
          <p:nvPr/>
        </p:nvSpPr>
        <p:spPr>
          <a:xfrm>
            <a:off x="8025503" y="3398599"/>
            <a:ext cx="61311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1:68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8A27D8A-C242-8446-BEF9-5583011D242A}"/>
              </a:ext>
            </a:extLst>
          </p:cNvPr>
          <p:cNvSpPr txBox="1"/>
          <p:nvPr/>
        </p:nvSpPr>
        <p:spPr>
          <a:xfrm>
            <a:off x="8457458" y="3237847"/>
            <a:ext cx="61311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1:69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5D62A3E-DA3C-DB48-BAFC-679DC1BE1C53}"/>
              </a:ext>
            </a:extLst>
          </p:cNvPr>
          <p:cNvSpPr txBox="1"/>
          <p:nvPr/>
        </p:nvSpPr>
        <p:spPr>
          <a:xfrm>
            <a:off x="8873023" y="3193047"/>
            <a:ext cx="61311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1:59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FF8F294-8CF6-FD43-8125-13621C34411C}"/>
              </a:ext>
            </a:extLst>
          </p:cNvPr>
          <p:cNvSpPr txBox="1"/>
          <p:nvPr/>
        </p:nvSpPr>
        <p:spPr>
          <a:xfrm>
            <a:off x="9170445" y="3049383"/>
            <a:ext cx="61311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1:54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B26D035F-E64C-CA43-89BB-71CE343D4112}"/>
              </a:ext>
            </a:extLst>
          </p:cNvPr>
          <p:cNvCxnSpPr/>
          <p:nvPr/>
        </p:nvCxnSpPr>
        <p:spPr>
          <a:xfrm>
            <a:off x="5690589" y="5282308"/>
            <a:ext cx="0" cy="208853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5A71D720-E0AA-914F-8FE2-3E3050C7DB51}"/>
              </a:ext>
            </a:extLst>
          </p:cNvPr>
          <p:cNvCxnSpPr/>
          <p:nvPr/>
        </p:nvCxnSpPr>
        <p:spPr>
          <a:xfrm>
            <a:off x="6400967" y="5127139"/>
            <a:ext cx="0" cy="374559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F7B3D91E-3507-6A4E-9F70-9A6A1492DEEE}"/>
              </a:ext>
            </a:extLst>
          </p:cNvPr>
          <p:cNvCxnSpPr>
            <a:cxnSpLocks/>
          </p:cNvCxnSpPr>
          <p:nvPr/>
        </p:nvCxnSpPr>
        <p:spPr>
          <a:xfrm>
            <a:off x="6769347" y="4640017"/>
            <a:ext cx="0" cy="831415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7DBD6B62-3C3F-8841-9E9B-985A70C6017D}"/>
              </a:ext>
            </a:extLst>
          </p:cNvPr>
          <p:cNvCxnSpPr>
            <a:cxnSpLocks/>
            <a:stCxn id="59" idx="4"/>
          </p:cNvCxnSpPr>
          <p:nvPr/>
        </p:nvCxnSpPr>
        <p:spPr>
          <a:xfrm flipH="1">
            <a:off x="7067141" y="4603993"/>
            <a:ext cx="3335" cy="889039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DAB50F96-6024-5146-BC19-DDCFA0B86DF4}"/>
              </a:ext>
            </a:extLst>
          </p:cNvPr>
          <p:cNvCxnSpPr>
            <a:cxnSpLocks/>
          </p:cNvCxnSpPr>
          <p:nvPr/>
        </p:nvCxnSpPr>
        <p:spPr>
          <a:xfrm>
            <a:off x="7357213" y="4468120"/>
            <a:ext cx="804" cy="101424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9B9EBD60-2BFD-6F47-9C3C-726E1D08E4F1}"/>
              </a:ext>
            </a:extLst>
          </p:cNvPr>
          <p:cNvCxnSpPr>
            <a:cxnSpLocks/>
          </p:cNvCxnSpPr>
          <p:nvPr/>
        </p:nvCxnSpPr>
        <p:spPr>
          <a:xfrm>
            <a:off x="7715255" y="4189599"/>
            <a:ext cx="0" cy="1292764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F4312FD5-1EDA-4249-B89F-B8875012EF94}"/>
              </a:ext>
            </a:extLst>
          </p:cNvPr>
          <p:cNvCxnSpPr>
            <a:cxnSpLocks/>
          </p:cNvCxnSpPr>
          <p:nvPr/>
        </p:nvCxnSpPr>
        <p:spPr>
          <a:xfrm>
            <a:off x="8100344" y="3936665"/>
            <a:ext cx="0" cy="1534767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B8D6BEF8-C811-104B-BF3B-8BA3D03D532B}"/>
              </a:ext>
            </a:extLst>
          </p:cNvPr>
          <p:cNvCxnSpPr>
            <a:cxnSpLocks/>
          </p:cNvCxnSpPr>
          <p:nvPr/>
        </p:nvCxnSpPr>
        <p:spPr>
          <a:xfrm>
            <a:off x="8459572" y="3671740"/>
            <a:ext cx="0" cy="1810621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0C5680C9-5EF8-104E-98CE-7723493AFFDA}"/>
              </a:ext>
            </a:extLst>
          </p:cNvPr>
          <p:cNvCxnSpPr>
            <a:cxnSpLocks/>
            <a:stCxn id="64" idx="7"/>
          </p:cNvCxnSpPr>
          <p:nvPr/>
        </p:nvCxnSpPr>
        <p:spPr>
          <a:xfrm flipH="1">
            <a:off x="8840586" y="3533557"/>
            <a:ext cx="13279" cy="1907743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E31DDE39-BDEA-2C4F-80E5-C31588CEC527}"/>
              </a:ext>
            </a:extLst>
          </p:cNvPr>
          <p:cNvCxnSpPr>
            <a:cxnSpLocks/>
          </p:cNvCxnSpPr>
          <p:nvPr/>
        </p:nvCxnSpPr>
        <p:spPr>
          <a:xfrm>
            <a:off x="9148000" y="3504506"/>
            <a:ext cx="0" cy="1997703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B75630B8-078F-C546-A1B4-6347BCCCA8C9}"/>
              </a:ext>
            </a:extLst>
          </p:cNvPr>
          <p:cNvCxnSpPr>
            <a:cxnSpLocks/>
          </p:cNvCxnSpPr>
          <p:nvPr/>
        </p:nvCxnSpPr>
        <p:spPr>
          <a:xfrm>
            <a:off x="9441854" y="3437997"/>
            <a:ext cx="11887" cy="2039303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338E6793-2EBF-1549-93E9-6D9116918D2F}"/>
              </a:ext>
            </a:extLst>
          </p:cNvPr>
          <p:cNvSpPr txBox="1"/>
          <p:nvPr/>
        </p:nvSpPr>
        <p:spPr>
          <a:xfrm>
            <a:off x="3620800" y="5444651"/>
            <a:ext cx="1606593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Surveilance</a:t>
            </a:r>
            <a:r>
              <a:rPr kumimoji="1" lang="en-US" altLang="zh-TW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Year</a:t>
            </a:r>
            <a:endParaRPr kumimoji="1" lang="zh-TW" altLang="en-US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D444B27-5500-BE43-AA01-708FA3081C5D}"/>
              </a:ext>
            </a:extLst>
          </p:cNvPr>
          <p:cNvSpPr txBox="1"/>
          <p:nvPr/>
        </p:nvSpPr>
        <p:spPr>
          <a:xfrm>
            <a:off x="7897684" y="4504877"/>
            <a:ext cx="1550872" cy="574548"/>
          </a:xfrm>
          <a:prstGeom prst="rect">
            <a:avLst/>
          </a:prstGeom>
          <a:gradFill flip="none" rotWithShape="1">
            <a:gsLst>
              <a:gs pos="15000">
                <a:srgbClr val="EBEBEB"/>
              </a:gs>
              <a:gs pos="79000">
                <a:srgbClr val="EBEBEB"/>
              </a:gs>
              <a:gs pos="87000">
                <a:schemeClr val="bg1">
                  <a:lumMod val="95000"/>
                </a:schemeClr>
              </a:gs>
              <a:gs pos="5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467" b="1" dirty="0">
                <a:solidFill>
                  <a:prstClr val="black"/>
                </a:solidFill>
              </a:rPr>
              <a:t>CDC Prevalence </a:t>
            </a:r>
          </a:p>
          <a:p>
            <a:pPr algn="ctr" defTabSz="913561"/>
            <a:r>
              <a:rPr kumimoji="1" lang="en-US" altLang="zh-TW" sz="1467" b="1" dirty="0">
                <a:solidFill>
                  <a:prstClr val="black"/>
                </a:solidFill>
              </a:rPr>
              <a:t>per ADDM*</a:t>
            </a:r>
            <a:endParaRPr kumimoji="1" lang="zh-TW" altLang="en-US" sz="1467" b="1" dirty="0">
              <a:solidFill>
                <a:prstClr val="black"/>
              </a:solidFill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4B12C173-9B49-4D4C-B339-FFD102B45356}"/>
              </a:ext>
            </a:extLst>
          </p:cNvPr>
          <p:cNvSpPr txBox="1"/>
          <p:nvPr/>
        </p:nvSpPr>
        <p:spPr>
          <a:xfrm>
            <a:off x="2586222" y="5703207"/>
            <a:ext cx="587705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prstClr val="black"/>
                </a:solidFill>
              </a:rPr>
              <a:t>*ADDM (Autism and Development Disabilities Monitoring Network)</a:t>
            </a:r>
            <a:endParaRPr kumimoji="1" lang="zh-TW" altLang="en-US" sz="1600" dirty="0">
              <a:solidFill>
                <a:prstClr val="black"/>
              </a:solidFill>
            </a:endParaRPr>
          </a:p>
        </p:txBody>
      </p:sp>
      <p:pic>
        <p:nvPicPr>
          <p:cNvPr id="54" name="圖片 53">
            <a:extLst>
              <a:ext uri="{FF2B5EF4-FFF2-40B4-BE49-F238E27FC236}">
                <a16:creationId xmlns:a16="http://schemas.microsoft.com/office/drawing/2014/main" id="{B73EF07C-92D0-7A4B-80D6-3748E6BC54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1514" y="6007941"/>
            <a:ext cx="1332665" cy="468019"/>
          </a:xfrm>
          <a:prstGeom prst="rect">
            <a:avLst/>
          </a:prstGeom>
        </p:spPr>
      </p:pic>
      <p:grpSp>
        <p:nvGrpSpPr>
          <p:cNvPr id="83" name="群組 82">
            <a:extLst>
              <a:ext uri="{FF2B5EF4-FFF2-40B4-BE49-F238E27FC236}">
                <a16:creationId xmlns:a16="http://schemas.microsoft.com/office/drawing/2014/main" id="{6D3BB7D2-0B39-E44F-B72E-CA2F3BF83A11}"/>
              </a:ext>
            </a:extLst>
          </p:cNvPr>
          <p:cNvGrpSpPr/>
          <p:nvPr/>
        </p:nvGrpSpPr>
        <p:grpSpPr>
          <a:xfrm>
            <a:off x="3062106" y="3127181"/>
            <a:ext cx="2093458" cy="1692771"/>
            <a:chOff x="1538105" y="2735299"/>
            <a:chExt cx="2093458" cy="1692771"/>
          </a:xfrm>
        </p:grpSpPr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56AEBBEE-1A07-994C-82B0-604841E6D71D}"/>
                </a:ext>
              </a:extLst>
            </p:cNvPr>
            <p:cNvSpPr txBox="1"/>
            <p:nvPr/>
          </p:nvSpPr>
          <p:spPr>
            <a:xfrm>
              <a:off x="1538105" y="2735299"/>
              <a:ext cx="2093458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4000" b="1" dirty="0">
                  <a:solidFill>
                    <a:srgbClr val="C00000"/>
                  </a:solidFill>
                  <a:cs typeface="Adobe Naskh Medium" pitchFamily="2" charset="-78"/>
                </a:rPr>
                <a:t>autism </a:t>
              </a:r>
            </a:p>
            <a:p>
              <a:pPr defTabSz="913561"/>
              <a:r>
                <a:rPr kumimoji="1" lang="en-US" altLang="zh-TW" sz="3600" b="1" dirty="0">
                  <a:solidFill>
                    <a:srgbClr val="C00000"/>
                  </a:solidFill>
                  <a:cs typeface="Adobe Naskh Medium" pitchFamily="2" charset="-78"/>
                </a:rPr>
                <a:t>increased</a:t>
              </a:r>
              <a:r>
                <a:rPr kumimoji="1" lang="en-US" altLang="zh-TW" sz="2400" b="1" dirty="0">
                  <a:solidFill>
                    <a:prstClr val="black"/>
                  </a:solidFill>
                  <a:cs typeface="Adobe Naskh Medium" pitchFamily="2" charset="-78"/>
                </a:rPr>
                <a:t> </a:t>
              </a:r>
            </a:p>
            <a:p>
              <a:pPr defTabSz="913561"/>
              <a:r>
                <a:rPr kumimoji="1" lang="en-US" altLang="zh-TW" sz="2800" b="1" dirty="0">
                  <a:solidFill>
                    <a:srgbClr val="C00000"/>
                  </a:solidFill>
                  <a:cs typeface="Adobe Naskh Medium" pitchFamily="2" charset="-78"/>
                </a:rPr>
                <a:t>317% </a:t>
              </a:r>
              <a:endParaRPr kumimoji="1" lang="zh-TW" altLang="en-US" sz="2800" b="1" dirty="0">
                <a:solidFill>
                  <a:srgbClr val="C00000"/>
                </a:solidFill>
                <a:cs typeface="Adobe Naskh Medium" pitchFamily="2" charset="-78"/>
              </a:endParaRP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1F654AC6-3A89-5A41-AABB-D309D30E1BC9}"/>
                </a:ext>
              </a:extLst>
            </p:cNvPr>
            <p:cNvSpPr txBox="1"/>
            <p:nvPr/>
          </p:nvSpPr>
          <p:spPr>
            <a:xfrm>
              <a:off x="2420046" y="3993762"/>
              <a:ext cx="1166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61"/>
              <a:r>
                <a:rPr kumimoji="1" lang="en-US" altLang="zh-TW" sz="1600" b="1" dirty="0">
                  <a:solidFill>
                    <a:prstClr val="black"/>
                  </a:solidFill>
                </a:rPr>
                <a:t>Since 2000</a:t>
              </a:r>
              <a:endParaRPr kumimoji="1" lang="zh-TW" alt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1E9742F8-8986-FF47-AEEF-DFE2827A970B}"/>
                </a:ext>
              </a:extLst>
            </p:cNvPr>
            <p:cNvSpPr/>
            <p:nvPr/>
          </p:nvSpPr>
          <p:spPr>
            <a:xfrm>
              <a:off x="1654700" y="3206207"/>
              <a:ext cx="1350691" cy="3181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561"/>
              <a:r>
                <a:rPr kumimoji="1" lang="en-US" altLang="zh-TW" sz="1467" b="1" dirty="0">
                  <a:solidFill>
                    <a:prstClr val="black"/>
                  </a:solidFill>
                  <a:cs typeface="Adobe Naskh Medium" pitchFamily="2" charset="-78"/>
                </a:rPr>
                <a:t>Prevalence has</a:t>
              </a:r>
            </a:p>
          </p:txBody>
        </p:sp>
      </p:grpSp>
      <p:sp>
        <p:nvSpPr>
          <p:cNvPr id="56" name="橢圓 55">
            <a:extLst>
              <a:ext uri="{FF2B5EF4-FFF2-40B4-BE49-F238E27FC236}">
                <a16:creationId xmlns:a16="http://schemas.microsoft.com/office/drawing/2014/main" id="{22C19092-CA82-3640-B19C-2F185D84A928}"/>
              </a:ext>
            </a:extLst>
          </p:cNvPr>
          <p:cNvSpPr/>
          <p:nvPr/>
        </p:nvSpPr>
        <p:spPr>
          <a:xfrm>
            <a:off x="5676298" y="5278785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36FC0026-EBDB-7D44-A842-0CC79FC12B1E}"/>
              </a:ext>
            </a:extLst>
          </p:cNvPr>
          <p:cNvSpPr/>
          <p:nvPr/>
        </p:nvSpPr>
        <p:spPr>
          <a:xfrm>
            <a:off x="6368638" y="514319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55FE9538-6D67-1847-B5B1-3346687DB98F}"/>
              </a:ext>
            </a:extLst>
          </p:cNvPr>
          <p:cNvSpPr/>
          <p:nvPr/>
        </p:nvSpPr>
        <p:spPr>
          <a:xfrm>
            <a:off x="6750950" y="4571557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D374C335-B244-3846-8693-C4B8CE57117A}"/>
              </a:ext>
            </a:extLst>
          </p:cNvPr>
          <p:cNvSpPr/>
          <p:nvPr/>
        </p:nvSpPr>
        <p:spPr>
          <a:xfrm>
            <a:off x="7047585" y="4558274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60" name="橢圓 59">
            <a:extLst>
              <a:ext uri="{FF2B5EF4-FFF2-40B4-BE49-F238E27FC236}">
                <a16:creationId xmlns:a16="http://schemas.microsoft.com/office/drawing/2014/main" id="{305A9D83-E9FA-184F-AEBF-FA3C4A75F6B4}"/>
              </a:ext>
            </a:extLst>
          </p:cNvPr>
          <p:cNvSpPr/>
          <p:nvPr/>
        </p:nvSpPr>
        <p:spPr>
          <a:xfrm>
            <a:off x="7333566" y="4445425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D75D4BE6-B3F3-5E41-95EF-1DD14792488F}"/>
              </a:ext>
            </a:extLst>
          </p:cNvPr>
          <p:cNvSpPr/>
          <p:nvPr/>
        </p:nvSpPr>
        <p:spPr>
          <a:xfrm>
            <a:off x="7693593" y="419338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62" name="橢圓 61">
            <a:extLst>
              <a:ext uri="{FF2B5EF4-FFF2-40B4-BE49-F238E27FC236}">
                <a16:creationId xmlns:a16="http://schemas.microsoft.com/office/drawing/2014/main" id="{7A309B79-5716-C143-BB3D-D1BECFA5122B}"/>
              </a:ext>
            </a:extLst>
          </p:cNvPr>
          <p:cNvSpPr/>
          <p:nvPr/>
        </p:nvSpPr>
        <p:spPr>
          <a:xfrm>
            <a:off x="8074593" y="392848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DD2ED5B1-E8F4-C449-B2AF-226692B81CC2}"/>
              </a:ext>
            </a:extLst>
          </p:cNvPr>
          <p:cNvSpPr/>
          <p:nvPr/>
        </p:nvSpPr>
        <p:spPr>
          <a:xfrm>
            <a:off x="8426643" y="3685457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FE093DCF-ED02-D44E-B910-733DACB99D76}"/>
              </a:ext>
            </a:extLst>
          </p:cNvPr>
          <p:cNvSpPr/>
          <p:nvPr/>
        </p:nvSpPr>
        <p:spPr>
          <a:xfrm>
            <a:off x="8814867" y="3526737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EC0A71AF-1748-514F-9682-CFCD17AECE8D}"/>
              </a:ext>
            </a:extLst>
          </p:cNvPr>
          <p:cNvSpPr/>
          <p:nvPr/>
        </p:nvSpPr>
        <p:spPr>
          <a:xfrm>
            <a:off x="9114598" y="3488885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81" name="內容版面配置區 5">
            <a:extLst>
              <a:ext uri="{FF2B5EF4-FFF2-40B4-BE49-F238E27FC236}">
                <a16:creationId xmlns:a16="http://schemas.microsoft.com/office/drawing/2014/main" id="{7E46EA55-03E0-FF4A-BF5A-CF5F840EE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68" y="753584"/>
            <a:ext cx="8951497" cy="219650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kumimoji="1" lang="en-US" altLang="zh-TW" sz="2667" dirty="0"/>
              <a:t>Pervasive developmental disorders (PDD)</a:t>
            </a:r>
          </a:p>
          <a:p>
            <a:pPr marL="0" indent="0" algn="ctr">
              <a:buNone/>
            </a:pPr>
            <a:r>
              <a:rPr kumimoji="1" lang="en-US" altLang="zh-TW" sz="2667" dirty="0"/>
              <a:t>- Asperger disorder, Autism, Rett’s syndrome</a:t>
            </a:r>
            <a:endParaRPr kumimoji="1" lang="es-MX" altLang="zh-TW" sz="2667" dirty="0"/>
          </a:p>
          <a:p>
            <a:pPr algn="ctr">
              <a:buFont typeface="Wingdings" pitchFamily="2" charset="2"/>
              <a:buChar char="Ø"/>
            </a:pPr>
            <a:r>
              <a:rPr lang="en-US" altLang="zh-TW" sz="2667" dirty="0"/>
              <a:t>Early onset neurodevelopmental disease – </a:t>
            </a:r>
            <a:r>
              <a:rPr lang="es-MX" altLang="zh-TW" sz="2667" dirty="0"/>
              <a:t>before 3 years old</a:t>
            </a:r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A40714FF-A2F8-8B4F-9303-035C640C8160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0061838" y="3155834"/>
            <a:ext cx="1" cy="2354535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8DB16B8C-2670-ED4A-87F0-3A6371E77C59}"/>
              </a:ext>
            </a:extLst>
          </p:cNvPr>
          <p:cNvSpPr txBox="1"/>
          <p:nvPr/>
        </p:nvSpPr>
        <p:spPr>
          <a:xfrm>
            <a:off x="9502633" y="2896879"/>
            <a:ext cx="61311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1:44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67" name="橢圓 66">
            <a:extLst>
              <a:ext uri="{FF2B5EF4-FFF2-40B4-BE49-F238E27FC236}">
                <a16:creationId xmlns:a16="http://schemas.microsoft.com/office/drawing/2014/main" id="{B0BD805E-6E37-2D4D-85F3-8C41821AAF50}"/>
              </a:ext>
            </a:extLst>
          </p:cNvPr>
          <p:cNvSpPr/>
          <p:nvPr/>
        </p:nvSpPr>
        <p:spPr>
          <a:xfrm>
            <a:off x="9414058" y="3370830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D829FABB-FDC5-6341-B69B-03D0D5A3A5A1}"/>
              </a:ext>
            </a:extLst>
          </p:cNvPr>
          <p:cNvSpPr/>
          <p:nvPr/>
        </p:nvSpPr>
        <p:spPr>
          <a:xfrm>
            <a:off x="9712791" y="3265293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 dirty="0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52C876A-C28A-F34D-9F76-174388AA91F7}"/>
              </a:ext>
            </a:extLst>
          </p:cNvPr>
          <p:cNvSpPr txBox="1"/>
          <p:nvPr/>
        </p:nvSpPr>
        <p:spPr>
          <a:xfrm>
            <a:off x="2150238" y="5648585"/>
            <a:ext cx="592276" cy="492346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400" b="1" dirty="0">
                <a:solidFill>
                  <a:prstClr val="black"/>
                </a:solidFill>
              </a:rPr>
              <a:t>US</a:t>
            </a:r>
            <a:endParaRPr kumimoji="1" lang="zh-TW" alt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32AE34-0DFD-2741-B404-5BA4C227DACC}"/>
              </a:ext>
            </a:extLst>
          </p:cNvPr>
          <p:cNvSpPr/>
          <p:nvPr/>
        </p:nvSpPr>
        <p:spPr>
          <a:xfrm>
            <a:off x="10598601" y="6440774"/>
            <a:ext cx="1621212" cy="348781"/>
          </a:xfrm>
          <a:prstGeom prst="rect">
            <a:avLst/>
          </a:prstGeom>
        </p:spPr>
        <p:txBody>
          <a:bodyPr wrap="none" lIns="121824" tIns="60912" rIns="121824" bIns="60912">
            <a:spAutoFit/>
          </a:bodyPr>
          <a:lstStyle/>
          <a:p>
            <a:pPr defTabSz="913561"/>
            <a:r>
              <a:rPr lang="da-DK" altLang="zh-TW" sz="1467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www.tacanow.org</a:t>
            </a:r>
            <a:endParaRPr lang="zh-TW" altLang="en-US" sz="1467" dirty="0">
              <a:solidFill>
                <a:prstClr val="black"/>
              </a:solidFill>
            </a:endParaRPr>
          </a:p>
        </p:txBody>
      </p:sp>
      <p:sp>
        <p:nvSpPr>
          <p:cNvPr id="12" name="手繪多邊形 11">
            <a:extLst>
              <a:ext uri="{FF2B5EF4-FFF2-40B4-BE49-F238E27FC236}">
                <a16:creationId xmlns:a16="http://schemas.microsoft.com/office/drawing/2014/main" id="{69D512A3-7647-5F4E-9B37-9E1F5BC3E174}"/>
              </a:ext>
            </a:extLst>
          </p:cNvPr>
          <p:cNvSpPr/>
          <p:nvPr/>
        </p:nvSpPr>
        <p:spPr>
          <a:xfrm>
            <a:off x="2709581" y="3207528"/>
            <a:ext cx="7352179" cy="2275725"/>
          </a:xfrm>
          <a:custGeom>
            <a:avLst/>
            <a:gdLst>
              <a:gd name="connsiteX0" fmla="*/ 0 w 7069394"/>
              <a:gd name="connsiteY0" fmla="*/ 2143432 h 2143432"/>
              <a:gd name="connsiteX1" fmla="*/ 2989007 w 7069394"/>
              <a:gd name="connsiteY1" fmla="*/ 1976284 h 2143432"/>
              <a:gd name="connsiteX2" fmla="*/ 3716594 w 7069394"/>
              <a:gd name="connsiteY2" fmla="*/ 1809135 h 2143432"/>
              <a:gd name="connsiteX3" fmla="*/ 3893574 w 7069394"/>
              <a:gd name="connsiteY3" fmla="*/ 1297858 h 2143432"/>
              <a:gd name="connsiteX4" fmla="*/ 4277032 w 7069394"/>
              <a:gd name="connsiteY4" fmla="*/ 1307690 h 2143432"/>
              <a:gd name="connsiteX5" fmla="*/ 4660491 w 7069394"/>
              <a:gd name="connsiteY5" fmla="*/ 1052052 h 2143432"/>
              <a:gd name="connsiteX6" fmla="*/ 5014452 w 7069394"/>
              <a:gd name="connsiteY6" fmla="*/ 825910 h 2143432"/>
              <a:gd name="connsiteX7" fmla="*/ 5368413 w 7069394"/>
              <a:gd name="connsiteY7" fmla="*/ 589935 h 2143432"/>
              <a:gd name="connsiteX8" fmla="*/ 5742039 w 7069394"/>
              <a:gd name="connsiteY8" fmla="*/ 334297 h 2143432"/>
              <a:gd name="connsiteX9" fmla="*/ 6135329 w 7069394"/>
              <a:gd name="connsiteY9" fmla="*/ 304800 h 2143432"/>
              <a:gd name="connsiteX10" fmla="*/ 6479458 w 7069394"/>
              <a:gd name="connsiteY10" fmla="*/ 176981 h 2143432"/>
              <a:gd name="connsiteX11" fmla="*/ 6843252 w 7069394"/>
              <a:gd name="connsiteY11" fmla="*/ 49161 h 2143432"/>
              <a:gd name="connsiteX12" fmla="*/ 7069394 w 7069394"/>
              <a:gd name="connsiteY12" fmla="*/ 0 h 2143432"/>
              <a:gd name="connsiteX13" fmla="*/ 7069394 w 7069394"/>
              <a:gd name="connsiteY13" fmla="*/ 0 h 2143432"/>
              <a:gd name="connsiteX14" fmla="*/ 7069394 w 7069394"/>
              <a:gd name="connsiteY14" fmla="*/ 0 h 214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69394" h="2143432">
                <a:moveTo>
                  <a:pt x="0" y="2143432"/>
                </a:moveTo>
                <a:lnTo>
                  <a:pt x="2989007" y="1976284"/>
                </a:lnTo>
                <a:lnTo>
                  <a:pt x="3716594" y="1809135"/>
                </a:lnTo>
                <a:lnTo>
                  <a:pt x="3893574" y="1297858"/>
                </a:lnTo>
                <a:lnTo>
                  <a:pt x="4277032" y="1307690"/>
                </a:lnTo>
                <a:lnTo>
                  <a:pt x="4660491" y="1052052"/>
                </a:lnTo>
                <a:lnTo>
                  <a:pt x="5014452" y="825910"/>
                </a:lnTo>
                <a:lnTo>
                  <a:pt x="5368413" y="589935"/>
                </a:lnTo>
                <a:lnTo>
                  <a:pt x="5742039" y="334297"/>
                </a:lnTo>
                <a:lnTo>
                  <a:pt x="6135329" y="304800"/>
                </a:lnTo>
                <a:lnTo>
                  <a:pt x="6479458" y="176981"/>
                </a:lnTo>
                <a:lnTo>
                  <a:pt x="6843252" y="49161"/>
                </a:lnTo>
                <a:lnTo>
                  <a:pt x="7069394" y="0"/>
                </a:lnTo>
                <a:lnTo>
                  <a:pt x="7069394" y="0"/>
                </a:lnTo>
                <a:lnTo>
                  <a:pt x="7069394" y="0"/>
                </a:lnTo>
              </a:path>
            </a:pathLst>
          </a:custGeom>
          <a:noFill/>
          <a:ln w="28575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 dirty="0">
              <a:solidFill>
                <a:prstClr val="white"/>
              </a:solidFill>
            </a:endParaRPr>
          </a:p>
        </p:txBody>
      </p: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B840EB4C-8677-C94B-8E23-67D817C92E86}"/>
              </a:ext>
            </a:extLst>
          </p:cNvPr>
          <p:cNvCxnSpPr>
            <a:cxnSpLocks/>
          </p:cNvCxnSpPr>
          <p:nvPr/>
        </p:nvCxnSpPr>
        <p:spPr>
          <a:xfrm>
            <a:off x="9739200" y="3328263"/>
            <a:ext cx="10445" cy="2155572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33E5BDE3-43CD-AD42-95C8-37068FB7B31E}"/>
              </a:ext>
            </a:extLst>
          </p:cNvPr>
          <p:cNvSpPr txBox="1"/>
          <p:nvPr/>
        </p:nvSpPr>
        <p:spPr>
          <a:xfrm>
            <a:off x="9879898" y="2825423"/>
            <a:ext cx="613116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dirty="0">
                <a:solidFill>
                  <a:srgbClr val="C00000"/>
                </a:solidFill>
              </a:rPr>
              <a:t>1:36</a:t>
            </a:r>
            <a:endParaRPr kumimoji="1" lang="zh-TW" altLang="en-US" sz="1600" dirty="0">
              <a:solidFill>
                <a:srgbClr val="C00000"/>
              </a:solidFill>
            </a:endParaRPr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8642BF37-6026-A74C-BC5C-CED3126AFBD7}"/>
              </a:ext>
            </a:extLst>
          </p:cNvPr>
          <p:cNvSpPr/>
          <p:nvPr/>
        </p:nvSpPr>
        <p:spPr>
          <a:xfrm>
            <a:off x="10031554" y="3171903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8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9" grpId="0"/>
      <p:bldP spid="20" grpId="0" animBg="1"/>
      <p:bldP spid="52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 animBg="1"/>
      <p:bldP spid="68" grpId="0" animBg="1"/>
      <p:bldP spid="6" grpId="0"/>
      <p:bldP spid="7" grpId="0"/>
      <p:bldP spid="12" grpId="0" animBg="1"/>
      <p:bldP spid="12" grpId="1" animBg="1"/>
      <p:bldP spid="70" grpId="0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85B032-0CF4-6E4E-848E-E81AF2B115B6}"/>
              </a:ext>
            </a:extLst>
          </p:cNvPr>
          <p:cNvSpPr txBox="1">
            <a:spLocks/>
          </p:cNvSpPr>
          <p:nvPr/>
        </p:nvSpPr>
        <p:spPr>
          <a:xfrm>
            <a:off x="0" y="-9855"/>
            <a:ext cx="12192000" cy="602632"/>
          </a:xfrm>
          <a:prstGeom prst="rect">
            <a:avLst/>
          </a:prstGeom>
          <a:solidFill>
            <a:srgbClr val="EBEBEB"/>
          </a:solidFill>
        </p:spPr>
        <p:txBody>
          <a:bodyPr vert="horz" lIns="91368" tIns="45719" rIns="9136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utism </a:t>
            </a:r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S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pectrum </a:t>
            </a:r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D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isorders (ASDs) </a:t>
            </a:r>
            <a:endParaRPr kumimoji="1" lang="zh-TW" altLang="en-US" sz="32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0A5B50A5-9FD4-7948-986F-C500951C7BF8}"/>
              </a:ext>
            </a:extLst>
          </p:cNvPr>
          <p:cNvGrpSpPr/>
          <p:nvPr/>
        </p:nvGrpSpPr>
        <p:grpSpPr>
          <a:xfrm>
            <a:off x="1150473" y="1505802"/>
            <a:ext cx="1572483" cy="1507119"/>
            <a:chOff x="2802360" y="2454440"/>
            <a:chExt cx="1925054" cy="1892970"/>
          </a:xfrm>
        </p:grpSpPr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F929B007-BD93-E146-A788-39793F604ABF}"/>
                </a:ext>
              </a:extLst>
            </p:cNvPr>
            <p:cNvGrpSpPr/>
            <p:nvPr/>
          </p:nvGrpSpPr>
          <p:grpSpPr>
            <a:xfrm>
              <a:off x="2802360" y="2454440"/>
              <a:ext cx="1925054" cy="1892970"/>
              <a:chOff x="3689684" y="2374230"/>
              <a:chExt cx="1925054" cy="1892970"/>
            </a:xfrm>
          </p:grpSpPr>
          <p:pic>
            <p:nvPicPr>
              <p:cNvPr id="69" name="圖片 68">
                <a:extLst>
                  <a:ext uri="{FF2B5EF4-FFF2-40B4-BE49-F238E27FC236}">
                    <a16:creationId xmlns:a16="http://schemas.microsoft.com/office/drawing/2014/main" id="{BE685368-AE67-9E42-9473-F8B8C5E728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1980" y="2374231"/>
                <a:ext cx="1812758" cy="1700464"/>
              </a:xfrm>
              <a:prstGeom prst="rect">
                <a:avLst/>
              </a:prstGeom>
            </p:spPr>
          </p:pic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8F4E1A04-5D47-AA44-82AB-A7DC3088CDD2}"/>
                  </a:ext>
                </a:extLst>
              </p:cNvPr>
              <p:cNvSpPr/>
              <p:nvPr/>
            </p:nvSpPr>
            <p:spPr>
              <a:xfrm>
                <a:off x="3689684" y="2374230"/>
                <a:ext cx="336884" cy="385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1467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065416AB-9AED-5A40-B8B8-2B068E0C5D52}"/>
                  </a:ext>
                </a:extLst>
              </p:cNvPr>
              <p:cNvSpPr/>
              <p:nvPr/>
            </p:nvSpPr>
            <p:spPr>
              <a:xfrm>
                <a:off x="5125453" y="3882189"/>
                <a:ext cx="336884" cy="385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r>
                  <a:rPr kumimoji="1" lang="en-US" altLang="zh-TW" sz="1467" dirty="0">
                    <a:solidFill>
                      <a:prstClr val="white"/>
                    </a:solidFill>
                  </a:rPr>
                  <a:t>v</a:t>
                </a:r>
                <a:endParaRPr kumimoji="1" lang="zh-TW" altLang="en-US" sz="1467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EDC75EE6-4B59-CD4A-A6C5-F6AC76A99E12}"/>
                </a:ext>
              </a:extLst>
            </p:cNvPr>
            <p:cNvSpPr txBox="1"/>
            <p:nvPr/>
          </p:nvSpPr>
          <p:spPr>
            <a:xfrm>
              <a:off x="3139244" y="3569907"/>
              <a:ext cx="710788" cy="39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b="1" dirty="0">
                  <a:solidFill>
                    <a:prstClr val="white"/>
                  </a:solidFill>
                </a:rPr>
                <a:t>ASDs</a:t>
              </a:r>
              <a:endParaRPr kumimoji="1" lang="zh-TW" altLang="en-US" sz="1467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56E948F7-DBD0-5445-B7F7-F58E4B201418}"/>
              </a:ext>
            </a:extLst>
          </p:cNvPr>
          <p:cNvGrpSpPr/>
          <p:nvPr/>
        </p:nvGrpSpPr>
        <p:grpSpPr>
          <a:xfrm>
            <a:off x="2814369" y="801793"/>
            <a:ext cx="4143794" cy="1129433"/>
            <a:chOff x="1762492" y="773563"/>
            <a:chExt cx="4143793" cy="1129433"/>
          </a:xfrm>
        </p:grpSpPr>
        <p:cxnSp>
          <p:nvCxnSpPr>
            <p:cNvPr id="72" name="肘形接點 71">
              <a:extLst>
                <a:ext uri="{FF2B5EF4-FFF2-40B4-BE49-F238E27FC236}">
                  <a16:creationId xmlns:a16="http://schemas.microsoft.com/office/drawing/2014/main" id="{01F1D982-9D4E-594B-BE9F-6601C761962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790701" y="1001510"/>
              <a:ext cx="2628453" cy="865389"/>
            </a:xfrm>
            <a:prstGeom prst="bentConnector3">
              <a:avLst>
                <a:gd name="adj1" fmla="val 70293"/>
              </a:avLst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1C8E1B91-63CD-5244-A495-564648605962}"/>
                </a:ext>
              </a:extLst>
            </p:cNvPr>
            <p:cNvSpPr/>
            <p:nvPr/>
          </p:nvSpPr>
          <p:spPr>
            <a:xfrm>
              <a:off x="1762492" y="1818834"/>
              <a:ext cx="65118" cy="8416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08E609E6-2B44-AB4F-A263-2A2764EEEDBF}"/>
                </a:ext>
              </a:extLst>
            </p:cNvPr>
            <p:cNvSpPr/>
            <p:nvPr/>
          </p:nvSpPr>
          <p:spPr>
            <a:xfrm>
              <a:off x="4377277" y="773563"/>
              <a:ext cx="1529008" cy="46166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3"/>
              </a:solidFill>
            </a:ln>
          </p:spPr>
          <p:txBody>
            <a:bodyPr wrap="none">
              <a:spAutoFit/>
            </a:bodyPr>
            <a:lstStyle/>
            <a:p>
              <a:pPr defTabSz="913561"/>
              <a:r>
                <a:rPr kumimoji="1" lang="en-US" altLang="zh-TW" sz="2400" b="1" dirty="0">
                  <a:solidFill>
                    <a:prstClr val="black"/>
                  </a:solidFill>
                </a:rPr>
                <a:t>Symptoms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20F9FCC8-DACE-8444-99DF-52193842025E}"/>
              </a:ext>
            </a:extLst>
          </p:cNvPr>
          <p:cNvGrpSpPr/>
          <p:nvPr/>
        </p:nvGrpSpPr>
        <p:grpSpPr>
          <a:xfrm>
            <a:off x="2158413" y="4088069"/>
            <a:ext cx="2070386" cy="2480555"/>
            <a:chOff x="993058" y="4088068"/>
            <a:chExt cx="2070386" cy="2480555"/>
          </a:xfrm>
        </p:grpSpPr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E1439086-62ED-2E4D-A843-CF23551BF003}"/>
                </a:ext>
              </a:extLst>
            </p:cNvPr>
            <p:cNvSpPr txBox="1"/>
            <p:nvPr/>
          </p:nvSpPr>
          <p:spPr>
            <a:xfrm>
              <a:off x="1160917" y="4088068"/>
              <a:ext cx="183909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913561"/>
              <a:r>
                <a:rPr kumimoji="1" lang="en-US" altLang="zh-TW" sz="2400" b="1" dirty="0">
                  <a:solidFill>
                    <a:prstClr val="black"/>
                  </a:solidFill>
                </a:rPr>
                <a:t>c. </a:t>
              </a:r>
              <a:r>
                <a:rPr kumimoji="1" lang="en-US" altLang="zh-TW" sz="2400" b="1" dirty="0">
                  <a:solidFill>
                    <a:srgbClr val="C00000"/>
                  </a:solidFill>
                </a:rPr>
                <a:t>Repetitive</a:t>
              </a:r>
              <a:r>
                <a:rPr kumimoji="1" lang="en-US" altLang="zh-TW" sz="2400" b="1" dirty="0">
                  <a:solidFill>
                    <a:prstClr val="black"/>
                  </a:solidFill>
                </a:rPr>
                <a:t> </a:t>
              </a:r>
            </a:p>
            <a:p>
              <a:pPr algn="ctr" defTabSz="913561"/>
              <a:r>
                <a:rPr kumimoji="1" lang="en-US" altLang="zh-TW" sz="2400" b="1" dirty="0">
                  <a:solidFill>
                    <a:prstClr val="black"/>
                  </a:solidFill>
                </a:rPr>
                <a:t>Behavior</a:t>
              </a:r>
              <a:endParaRPr kumimoji="1" lang="zh-TW" alt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02" name="群組 101">
              <a:extLst>
                <a:ext uri="{FF2B5EF4-FFF2-40B4-BE49-F238E27FC236}">
                  <a16:creationId xmlns:a16="http://schemas.microsoft.com/office/drawing/2014/main" id="{C14F072F-71CD-8D4F-A5CD-9CACE4A6BE6B}"/>
                </a:ext>
              </a:extLst>
            </p:cNvPr>
            <p:cNvGrpSpPr/>
            <p:nvPr/>
          </p:nvGrpSpPr>
          <p:grpSpPr>
            <a:xfrm>
              <a:off x="993058" y="4821141"/>
              <a:ext cx="2070386" cy="1747482"/>
              <a:chOff x="993058" y="4821141"/>
              <a:chExt cx="2070386" cy="1747482"/>
            </a:xfrm>
          </p:grpSpPr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11FF41BF-8365-3646-AA12-7721A32BD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3058" y="4821141"/>
                <a:ext cx="2070386" cy="1747482"/>
              </a:xfrm>
              <a:prstGeom prst="rect">
                <a:avLst/>
              </a:prstGeom>
            </p:spPr>
          </p:pic>
          <p:sp>
            <p:nvSpPr>
              <p:cNvPr id="87" name="橢圓 86">
                <a:extLst>
                  <a:ext uri="{FF2B5EF4-FFF2-40B4-BE49-F238E27FC236}">
                    <a16:creationId xmlns:a16="http://schemas.microsoft.com/office/drawing/2014/main" id="{46449901-642C-2049-9601-F42A95781CA2}"/>
                  </a:ext>
                </a:extLst>
              </p:cNvPr>
              <p:cNvSpPr/>
              <p:nvPr/>
            </p:nvSpPr>
            <p:spPr>
              <a:xfrm>
                <a:off x="1269051" y="4963594"/>
                <a:ext cx="1620000" cy="1440000"/>
              </a:xfrm>
              <a:prstGeom prst="ellipse">
                <a:avLst/>
              </a:prstGeom>
              <a:noFill/>
              <a:ln w="38100">
                <a:solidFill>
                  <a:srgbClr val="0054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FBFEE866-0122-844D-85F3-BF0EF0DE4BCC}"/>
              </a:ext>
            </a:extLst>
          </p:cNvPr>
          <p:cNvGrpSpPr/>
          <p:nvPr/>
        </p:nvGrpSpPr>
        <p:grpSpPr>
          <a:xfrm>
            <a:off x="6361805" y="1477547"/>
            <a:ext cx="2267251" cy="2553356"/>
            <a:chOff x="5219287" y="1453012"/>
            <a:chExt cx="2267250" cy="2553356"/>
          </a:xfrm>
        </p:grpSpPr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id="{C3ED51A6-A4AE-0848-95EC-69A19B40462C}"/>
                </a:ext>
              </a:extLst>
            </p:cNvPr>
            <p:cNvSpPr txBox="1"/>
            <p:nvPr/>
          </p:nvSpPr>
          <p:spPr>
            <a:xfrm>
              <a:off x="5219287" y="1453012"/>
              <a:ext cx="226725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3561"/>
              <a:r>
                <a:rPr kumimoji="1" lang="en-US" altLang="zh-TW" sz="2400" b="1" dirty="0">
                  <a:solidFill>
                    <a:prstClr val="black"/>
                  </a:solidFill>
                </a:rPr>
                <a:t>b. Difficulties in </a:t>
              </a:r>
            </a:p>
            <a:p>
              <a:pPr algn="ctr" defTabSz="913561"/>
              <a:r>
                <a:rPr kumimoji="1" lang="en-US" altLang="zh-TW" sz="2400" b="1" dirty="0">
                  <a:solidFill>
                    <a:srgbClr val="C00000"/>
                  </a:solidFill>
                </a:rPr>
                <a:t>communication</a:t>
              </a:r>
              <a:endParaRPr kumimoji="1" lang="zh-TW" altLang="en-US" sz="2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00" name="群組 99">
              <a:extLst>
                <a:ext uri="{FF2B5EF4-FFF2-40B4-BE49-F238E27FC236}">
                  <a16:creationId xmlns:a16="http://schemas.microsoft.com/office/drawing/2014/main" id="{2B8D4BF4-2E76-6747-A7C1-A4FA0F52EEA2}"/>
                </a:ext>
              </a:extLst>
            </p:cNvPr>
            <p:cNvGrpSpPr/>
            <p:nvPr/>
          </p:nvGrpSpPr>
          <p:grpSpPr>
            <a:xfrm>
              <a:off x="5431701" y="2242224"/>
              <a:ext cx="1773150" cy="1764144"/>
              <a:chOff x="5431701" y="2242224"/>
              <a:chExt cx="1773150" cy="1764144"/>
            </a:xfrm>
          </p:grpSpPr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34125621-D712-D843-9474-02EC885A4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31701" y="2242224"/>
                <a:ext cx="1745174" cy="1764144"/>
              </a:xfrm>
              <a:prstGeom prst="rect">
                <a:avLst/>
              </a:prstGeom>
            </p:spPr>
          </p:pic>
          <p:sp>
            <p:nvSpPr>
              <p:cNvPr id="95" name="橢圓 94">
                <a:extLst>
                  <a:ext uri="{FF2B5EF4-FFF2-40B4-BE49-F238E27FC236}">
                    <a16:creationId xmlns:a16="http://schemas.microsoft.com/office/drawing/2014/main" id="{E64FBE4F-0C62-B041-B5F0-DD680406C057}"/>
                  </a:ext>
                </a:extLst>
              </p:cNvPr>
              <p:cNvSpPr/>
              <p:nvPr/>
            </p:nvSpPr>
            <p:spPr>
              <a:xfrm>
                <a:off x="5584851" y="2448876"/>
                <a:ext cx="1620000" cy="1440000"/>
              </a:xfrm>
              <a:prstGeom prst="ellipse">
                <a:avLst/>
              </a:prstGeom>
              <a:noFill/>
              <a:ln w="38100">
                <a:solidFill>
                  <a:srgbClr val="0054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7FDACD75-4E4B-BD40-92D4-93BEE1E2F4DB}"/>
              </a:ext>
            </a:extLst>
          </p:cNvPr>
          <p:cNvGrpSpPr/>
          <p:nvPr/>
        </p:nvGrpSpPr>
        <p:grpSpPr>
          <a:xfrm>
            <a:off x="7559677" y="4156021"/>
            <a:ext cx="3723611" cy="2480555"/>
            <a:chOff x="5951266" y="4088068"/>
            <a:chExt cx="3723611" cy="2480555"/>
          </a:xfrm>
        </p:grpSpPr>
        <p:sp>
          <p:nvSpPr>
            <p:cNvPr id="80" name="文字方塊 79">
              <a:extLst>
                <a:ext uri="{FF2B5EF4-FFF2-40B4-BE49-F238E27FC236}">
                  <a16:creationId xmlns:a16="http://schemas.microsoft.com/office/drawing/2014/main" id="{7A9228B4-2C0E-8742-AE75-0045D53AA15D}"/>
                </a:ext>
              </a:extLst>
            </p:cNvPr>
            <p:cNvSpPr txBox="1"/>
            <p:nvPr/>
          </p:nvSpPr>
          <p:spPr>
            <a:xfrm>
              <a:off x="5951266" y="4088068"/>
              <a:ext cx="372361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913561"/>
              <a:r>
                <a:rPr kumimoji="1" lang="en-US" altLang="zh-TW" sz="2400" b="1" dirty="0">
                  <a:solidFill>
                    <a:prstClr val="black"/>
                  </a:solidFill>
                </a:rPr>
                <a:t>e. </a:t>
              </a:r>
              <a:r>
                <a:rPr kumimoji="1" lang="en-US" altLang="zh-TW" sz="2400" b="1" dirty="0">
                  <a:solidFill>
                    <a:srgbClr val="C00000"/>
                  </a:solidFill>
                </a:rPr>
                <a:t>Sensitivity</a:t>
              </a:r>
              <a:r>
                <a:rPr kumimoji="1" lang="en-US" altLang="zh-TW" sz="2400" b="1" dirty="0">
                  <a:solidFill>
                    <a:prstClr val="black"/>
                  </a:solidFill>
                </a:rPr>
                <a:t> to change and stimulation</a:t>
              </a:r>
              <a:endParaRPr kumimoji="1" lang="zh-TW" alt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04" name="群組 103">
              <a:extLst>
                <a:ext uri="{FF2B5EF4-FFF2-40B4-BE49-F238E27FC236}">
                  <a16:creationId xmlns:a16="http://schemas.microsoft.com/office/drawing/2014/main" id="{F84C105C-DF3B-6B4B-BA5A-41D51D5E68EC}"/>
                </a:ext>
              </a:extLst>
            </p:cNvPr>
            <p:cNvGrpSpPr/>
            <p:nvPr/>
          </p:nvGrpSpPr>
          <p:grpSpPr>
            <a:xfrm>
              <a:off x="6699954" y="4710794"/>
              <a:ext cx="1898216" cy="1857829"/>
              <a:chOff x="6699954" y="4710794"/>
              <a:chExt cx="1898216" cy="1857829"/>
            </a:xfrm>
          </p:grpSpPr>
          <p:pic>
            <p:nvPicPr>
              <p:cNvPr id="28" name="圖片 27">
                <a:extLst>
                  <a:ext uri="{FF2B5EF4-FFF2-40B4-BE49-F238E27FC236}">
                    <a16:creationId xmlns:a16="http://schemas.microsoft.com/office/drawing/2014/main" id="{04C9735B-D977-174C-BD6A-FED4AC30A7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9954" y="4710794"/>
                <a:ext cx="1898216" cy="1857829"/>
              </a:xfrm>
              <a:prstGeom prst="rect">
                <a:avLst/>
              </a:prstGeom>
            </p:spPr>
          </p:pic>
          <p:sp>
            <p:nvSpPr>
              <p:cNvPr id="96" name="橢圓 95">
                <a:extLst>
                  <a:ext uri="{FF2B5EF4-FFF2-40B4-BE49-F238E27FC236}">
                    <a16:creationId xmlns:a16="http://schemas.microsoft.com/office/drawing/2014/main" id="{8E02BC21-F077-864F-9A0D-6F43A0AD2AEF}"/>
                  </a:ext>
                </a:extLst>
              </p:cNvPr>
              <p:cNvSpPr/>
              <p:nvPr/>
            </p:nvSpPr>
            <p:spPr>
              <a:xfrm>
                <a:off x="6773471" y="4968284"/>
                <a:ext cx="1620000" cy="1440000"/>
              </a:xfrm>
              <a:prstGeom prst="ellipse">
                <a:avLst/>
              </a:prstGeom>
              <a:noFill/>
              <a:ln w="38100">
                <a:solidFill>
                  <a:srgbClr val="0054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7D7293F-CC20-2D49-B4C4-B0F2FEF59464}"/>
              </a:ext>
            </a:extLst>
          </p:cNvPr>
          <p:cNvGrpSpPr/>
          <p:nvPr/>
        </p:nvGrpSpPr>
        <p:grpSpPr>
          <a:xfrm>
            <a:off x="5131921" y="4165157"/>
            <a:ext cx="2138652" cy="2643065"/>
            <a:chOff x="3742132" y="4057597"/>
            <a:chExt cx="2138651" cy="2643065"/>
          </a:xfrm>
        </p:grpSpPr>
        <p:sp>
          <p:nvSpPr>
            <p:cNvPr id="83" name="文字方塊 82">
              <a:extLst>
                <a:ext uri="{FF2B5EF4-FFF2-40B4-BE49-F238E27FC236}">
                  <a16:creationId xmlns:a16="http://schemas.microsoft.com/office/drawing/2014/main" id="{0315D297-DC50-EC4D-99E3-E20DAEC12DF7}"/>
                </a:ext>
              </a:extLst>
            </p:cNvPr>
            <p:cNvSpPr txBox="1"/>
            <p:nvPr/>
          </p:nvSpPr>
          <p:spPr>
            <a:xfrm>
              <a:off x="3742132" y="4057597"/>
              <a:ext cx="185768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913561"/>
              <a:r>
                <a:rPr kumimoji="1" lang="en-US" altLang="zh-TW" sz="2400" b="1" dirty="0">
                  <a:solidFill>
                    <a:prstClr val="black"/>
                  </a:solidFill>
                </a:rPr>
                <a:t>d. </a:t>
              </a:r>
              <a:r>
                <a:rPr kumimoji="1" lang="en-US" altLang="zh-TW" sz="2400" b="1" dirty="0">
                  <a:solidFill>
                    <a:srgbClr val="C00000"/>
                  </a:solidFill>
                </a:rPr>
                <a:t>Restricted</a:t>
              </a:r>
              <a:r>
                <a:rPr kumimoji="1" lang="en-US" altLang="zh-TW" sz="2400" b="1" dirty="0">
                  <a:solidFill>
                    <a:prstClr val="black"/>
                  </a:solidFill>
                </a:rPr>
                <a:t> </a:t>
              </a:r>
            </a:p>
            <a:p>
              <a:pPr algn="ctr" defTabSz="913561"/>
              <a:r>
                <a:rPr kumimoji="1" lang="en-US" altLang="zh-TW" sz="2400" b="1" dirty="0">
                  <a:solidFill>
                    <a:prstClr val="black"/>
                  </a:solidFill>
                </a:rPr>
                <a:t>Behavior</a:t>
              </a:r>
              <a:endParaRPr kumimoji="1" lang="zh-TW" alt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03" name="群組 102">
              <a:extLst>
                <a:ext uri="{FF2B5EF4-FFF2-40B4-BE49-F238E27FC236}">
                  <a16:creationId xmlns:a16="http://schemas.microsoft.com/office/drawing/2014/main" id="{6FA11723-7D90-F54A-B621-7ACB378AA432}"/>
                </a:ext>
              </a:extLst>
            </p:cNvPr>
            <p:cNvGrpSpPr/>
            <p:nvPr/>
          </p:nvGrpSpPr>
          <p:grpSpPr>
            <a:xfrm>
              <a:off x="3781505" y="4690715"/>
              <a:ext cx="2099278" cy="2009947"/>
              <a:chOff x="3781505" y="4690715"/>
              <a:chExt cx="2099278" cy="2009947"/>
            </a:xfrm>
          </p:grpSpPr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id="{5F694888-8AE0-C249-86CF-A148C73E4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1505" y="4690715"/>
                <a:ext cx="2099278" cy="2009947"/>
              </a:xfrm>
              <a:prstGeom prst="rect">
                <a:avLst/>
              </a:prstGeom>
            </p:spPr>
          </p:pic>
          <p:sp>
            <p:nvSpPr>
              <p:cNvPr id="98" name="橢圓 97">
                <a:extLst>
                  <a:ext uri="{FF2B5EF4-FFF2-40B4-BE49-F238E27FC236}">
                    <a16:creationId xmlns:a16="http://schemas.microsoft.com/office/drawing/2014/main" id="{F02E9ECE-454E-484F-9770-4F5EC4314B75}"/>
                  </a:ext>
                </a:extLst>
              </p:cNvPr>
              <p:cNvSpPr/>
              <p:nvPr/>
            </p:nvSpPr>
            <p:spPr>
              <a:xfrm>
                <a:off x="3925768" y="4972759"/>
                <a:ext cx="1620000" cy="1440000"/>
              </a:xfrm>
              <a:prstGeom prst="ellipse">
                <a:avLst/>
              </a:prstGeom>
              <a:noFill/>
              <a:ln w="38100">
                <a:solidFill>
                  <a:srgbClr val="0054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20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B7962890-5B26-B34F-86B6-7B35B66BF6E2}"/>
              </a:ext>
            </a:extLst>
          </p:cNvPr>
          <p:cNvSpPr txBox="1"/>
          <p:nvPr/>
        </p:nvSpPr>
        <p:spPr>
          <a:xfrm>
            <a:off x="10577649" y="6529751"/>
            <a:ext cx="1761442" cy="348781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467" dirty="0">
                <a:solidFill>
                  <a:prstClr val="black"/>
                </a:solidFill>
              </a:rPr>
              <a:t>(</a:t>
            </a:r>
            <a:r>
              <a:rPr kumimoji="1" lang="en-US" altLang="zh-TW" sz="1467" dirty="0" err="1">
                <a:solidFill>
                  <a:prstClr val="black"/>
                </a:solidFill>
              </a:rPr>
              <a:t>Masini</a:t>
            </a:r>
            <a:r>
              <a:rPr kumimoji="1" lang="en-US" altLang="zh-TW" sz="1467" dirty="0">
                <a:solidFill>
                  <a:prstClr val="black"/>
                </a:solidFill>
              </a:rPr>
              <a:t> et al., 2020)</a:t>
            </a:r>
            <a:endParaRPr kumimoji="1" lang="zh-TW" altLang="en-US" sz="1467" dirty="0">
              <a:solidFill>
                <a:prstClr val="black"/>
              </a:solidFill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40070BF-27C9-CD41-8750-2F440BC1DA2A}"/>
              </a:ext>
            </a:extLst>
          </p:cNvPr>
          <p:cNvGrpSpPr/>
          <p:nvPr/>
        </p:nvGrpSpPr>
        <p:grpSpPr>
          <a:xfrm>
            <a:off x="3934519" y="1517885"/>
            <a:ext cx="1843646" cy="2453847"/>
            <a:chOff x="2950884" y="1138290"/>
            <a:chExt cx="1382735" cy="1840385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B1A52111-3429-AE43-A764-A754D0962F0F}"/>
                </a:ext>
              </a:extLst>
            </p:cNvPr>
            <p:cNvGrpSpPr/>
            <p:nvPr/>
          </p:nvGrpSpPr>
          <p:grpSpPr>
            <a:xfrm>
              <a:off x="2972188" y="1138290"/>
              <a:ext cx="1361431" cy="1791962"/>
              <a:chOff x="2911043" y="1489655"/>
              <a:chExt cx="1815241" cy="2389283"/>
            </a:xfrm>
          </p:grpSpPr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16D1714-6373-994F-BB31-8CB44CBF03EA}"/>
                  </a:ext>
                </a:extLst>
              </p:cNvPr>
              <p:cNvSpPr txBox="1"/>
              <p:nvPr/>
            </p:nvSpPr>
            <p:spPr>
              <a:xfrm>
                <a:off x="2911043" y="1489655"/>
                <a:ext cx="18152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3561"/>
                <a:r>
                  <a:rPr kumimoji="1" lang="en-US" altLang="zh-TW" sz="2400" b="1" dirty="0">
                    <a:solidFill>
                      <a:prstClr val="black"/>
                    </a:solidFill>
                  </a:rPr>
                  <a:t>a. </a:t>
                </a:r>
                <a:r>
                  <a:rPr kumimoji="1" lang="en-US" altLang="zh-TW" sz="2400" b="1" dirty="0">
                    <a:solidFill>
                      <a:srgbClr val="C00000"/>
                    </a:solidFill>
                  </a:rPr>
                  <a:t>Social</a:t>
                </a:r>
                <a:r>
                  <a:rPr kumimoji="1" lang="en-US" altLang="zh-TW" sz="2400" b="1" dirty="0">
                    <a:solidFill>
                      <a:prstClr val="black"/>
                    </a:solidFill>
                  </a:rPr>
                  <a:t> </a:t>
                </a:r>
              </a:p>
              <a:p>
                <a:pPr algn="ctr" defTabSz="913561"/>
                <a:r>
                  <a:rPr kumimoji="1" lang="en-US" altLang="zh-TW" sz="2400" b="1" dirty="0">
                    <a:solidFill>
                      <a:prstClr val="black"/>
                    </a:solidFill>
                  </a:rPr>
                  <a:t>impediment </a:t>
                </a:r>
                <a:endParaRPr kumimoji="1" lang="zh-TW" altLang="en-US" sz="2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橢圓 96">
                <a:extLst>
                  <a:ext uri="{FF2B5EF4-FFF2-40B4-BE49-F238E27FC236}">
                    <a16:creationId xmlns:a16="http://schemas.microsoft.com/office/drawing/2014/main" id="{57E7DFD9-33AE-604A-ACEF-DE358869EFE8}"/>
                  </a:ext>
                </a:extLst>
              </p:cNvPr>
              <p:cNvSpPr/>
              <p:nvPr/>
            </p:nvSpPr>
            <p:spPr>
              <a:xfrm>
                <a:off x="3032266" y="2438938"/>
                <a:ext cx="1620000" cy="1440000"/>
              </a:xfrm>
              <a:prstGeom prst="ellipse">
                <a:avLst/>
              </a:prstGeom>
              <a:noFill/>
              <a:ln w="38100">
                <a:solidFill>
                  <a:srgbClr val="0054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2000" dirty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A2C85018-987F-C74A-A005-9F8226F08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0884" y="1797575"/>
              <a:ext cx="1358900" cy="1181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4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字方塊 45">
            <a:extLst>
              <a:ext uri="{FF2B5EF4-FFF2-40B4-BE49-F238E27FC236}">
                <a16:creationId xmlns:a16="http://schemas.microsoft.com/office/drawing/2014/main" id="{C8705DD2-2857-D94F-841D-50ED7812F13C}"/>
              </a:ext>
            </a:extLst>
          </p:cNvPr>
          <p:cNvSpPr txBox="1"/>
          <p:nvPr/>
        </p:nvSpPr>
        <p:spPr>
          <a:xfrm>
            <a:off x="1948588" y="1894056"/>
            <a:ext cx="3582545" cy="1661897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wrap="square" lIns="121824" tIns="60912" rIns="121824" bIns="60912" rtlCol="0">
            <a:spAutoFit/>
          </a:bodyPr>
          <a:lstStyle/>
          <a:p>
            <a:pPr marL="342602" indent="-342602" defTabSz="913561">
              <a:buFont typeface="Wingdings" pitchFamily="2" charset="2"/>
              <a:buChar char="ü"/>
            </a:pPr>
            <a:r>
              <a:rPr kumimoji="1" lang="en-US" altLang="zh-TW" sz="2800" b="1" dirty="0">
                <a:solidFill>
                  <a:srgbClr val="4472C4">
                    <a:lumMod val="75000"/>
                  </a:srgbClr>
                </a:solidFill>
              </a:rPr>
              <a:t>Genetic factors</a:t>
            </a:r>
          </a:p>
          <a:p>
            <a:pPr marL="342602" indent="-342602" defTabSz="913561">
              <a:buFont typeface="Arial" panose="020B0604020202020204" pitchFamily="34" charset="0"/>
              <a:buChar char="•"/>
            </a:pPr>
            <a:r>
              <a:rPr kumimoji="1" lang="en-US" altLang="zh-TW" sz="2400" b="1" dirty="0">
                <a:solidFill>
                  <a:prstClr val="black"/>
                </a:solidFill>
              </a:rPr>
              <a:t>De novo mutations</a:t>
            </a:r>
            <a:br>
              <a:rPr kumimoji="1" lang="en-US" altLang="zh-TW" sz="2400" b="1" dirty="0">
                <a:solidFill>
                  <a:prstClr val="black"/>
                </a:solidFill>
              </a:rPr>
            </a:br>
            <a:r>
              <a:rPr lang="en-US" altLang="zh-TW" sz="2400" b="1" i="1" kern="0" dirty="0">
                <a:solidFill>
                  <a:prstClr val="black"/>
                </a:solidFill>
              </a:rPr>
              <a:t>Ex.Cttnbp2</a:t>
            </a:r>
          </a:p>
          <a:p>
            <a:pPr marL="342602" indent="-342602" defTabSz="913561">
              <a:buFont typeface="Arial" panose="020B0604020202020204" pitchFamily="34" charset="0"/>
              <a:buChar char="•"/>
            </a:pPr>
            <a:r>
              <a:rPr kumimoji="1" lang="en-US" altLang="zh-TW" sz="2400" b="1" dirty="0">
                <a:solidFill>
                  <a:prstClr val="black"/>
                </a:solidFill>
              </a:rPr>
              <a:t>Copy number variants</a:t>
            </a: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3223ECB5-9B68-8142-9258-AFE2A98966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038" y="1944787"/>
            <a:ext cx="698500" cy="1054100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75637434-3B3E-AA45-921A-927271518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407" y="560611"/>
            <a:ext cx="1404476" cy="1404476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68220D53-7B1E-CA4A-AEB4-1C4243A81415}"/>
              </a:ext>
            </a:extLst>
          </p:cNvPr>
          <p:cNvSpPr txBox="1"/>
          <p:nvPr/>
        </p:nvSpPr>
        <p:spPr>
          <a:xfrm>
            <a:off x="7250109" y="1846621"/>
            <a:ext cx="4030827" cy="2054312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wrap="square" lIns="121824" tIns="60912" rIns="121824" bIns="60912" rtlCol="0">
            <a:spAutoFit/>
          </a:bodyPr>
          <a:lstStyle/>
          <a:p>
            <a:pPr marL="342602" indent="-342602" defTabSz="913561">
              <a:buFont typeface="Wingdings" pitchFamily="2" charset="2"/>
              <a:buChar char="ü"/>
            </a:pPr>
            <a:r>
              <a:rPr kumimoji="1" lang="en-US" altLang="zh-TW" sz="2800" b="1" dirty="0">
                <a:solidFill>
                  <a:srgbClr val="ED7D31"/>
                </a:solidFill>
              </a:rPr>
              <a:t>Environmental factors</a:t>
            </a:r>
          </a:p>
          <a:p>
            <a:pPr marL="342602" indent="-342602" defTabSz="913561">
              <a:lnSpc>
                <a:spcPts val="3880"/>
              </a:lnSpc>
              <a:buFont typeface="Arial" panose="020B0604020202020204" pitchFamily="34" charset="0"/>
              <a:buChar char="•"/>
            </a:pPr>
            <a:r>
              <a:rPr kumimoji="1" lang="en-US" altLang="zh-TW" sz="2400" b="1" dirty="0">
                <a:solidFill>
                  <a:prstClr val="black"/>
                </a:solidFill>
              </a:rPr>
              <a:t>Nutrition status</a:t>
            </a:r>
          </a:p>
          <a:p>
            <a:pPr marL="342602" indent="-342602" defTabSz="913561">
              <a:lnSpc>
                <a:spcPts val="3880"/>
              </a:lnSpc>
              <a:buFont typeface="Arial" panose="020B0604020202020204" pitchFamily="34" charset="0"/>
              <a:buChar char="•"/>
            </a:pPr>
            <a:r>
              <a:rPr kumimoji="1" lang="en-US" altLang="zh-TW" sz="2400" b="1" dirty="0">
                <a:solidFill>
                  <a:prstClr val="black"/>
                </a:solidFill>
              </a:rPr>
              <a:t>Microbiome</a:t>
            </a:r>
          </a:p>
          <a:p>
            <a:pPr marL="342602" indent="-342602" defTabSz="913561">
              <a:lnSpc>
                <a:spcPts val="3880"/>
              </a:lnSpc>
              <a:buFont typeface="Arial" panose="020B0604020202020204" pitchFamily="34" charset="0"/>
              <a:buChar char="•"/>
            </a:pPr>
            <a:r>
              <a:rPr kumimoji="1" lang="en-US" altLang="zh-TW" sz="2400" b="1" dirty="0">
                <a:solidFill>
                  <a:prstClr val="black"/>
                </a:solidFill>
              </a:rPr>
              <a:t>Gut inflammation</a:t>
            </a:r>
            <a:endParaRPr kumimoji="1" lang="en-US" altLang="zh-TW" sz="2400" dirty="0">
              <a:solidFill>
                <a:prstClr val="black"/>
              </a:solidFill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A6AA22C1-BA58-5646-9FEB-ED4ED45F1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2269" y="534376"/>
            <a:ext cx="1398667" cy="1398667"/>
          </a:xfrm>
          <a:prstGeom prst="rect">
            <a:avLst/>
          </a:prstGeom>
        </p:spPr>
      </p:pic>
      <p:pic>
        <p:nvPicPr>
          <p:cNvPr id="56" name="圖片 55">
            <a:extLst>
              <a:ext uri="{FF2B5EF4-FFF2-40B4-BE49-F238E27FC236}">
                <a16:creationId xmlns:a16="http://schemas.microsoft.com/office/drawing/2014/main" id="{802F1604-866C-234D-ADCC-D2196863C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236" y="2296053"/>
            <a:ext cx="1546373" cy="1475003"/>
          </a:xfrm>
          <a:prstGeom prst="rect">
            <a:avLst/>
          </a:prstGeom>
        </p:spPr>
      </p:pic>
      <p:sp>
        <p:nvSpPr>
          <p:cNvPr id="57" name="文字方塊 56">
            <a:extLst>
              <a:ext uri="{FF2B5EF4-FFF2-40B4-BE49-F238E27FC236}">
                <a16:creationId xmlns:a16="http://schemas.microsoft.com/office/drawing/2014/main" id="{29E7855B-B5D7-BF42-A009-C24E609C9379}"/>
              </a:ext>
            </a:extLst>
          </p:cNvPr>
          <p:cNvSpPr txBox="1"/>
          <p:nvPr/>
        </p:nvSpPr>
        <p:spPr>
          <a:xfrm>
            <a:off x="1791129" y="4679580"/>
            <a:ext cx="3739960" cy="2092784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txBody>
          <a:bodyPr wrap="square" lIns="121824" tIns="60912" rIns="121824" bIns="60912" rtlCol="0">
            <a:spAutoFit/>
          </a:bodyPr>
          <a:lstStyle/>
          <a:p>
            <a:pPr marL="342602" indent="-342602" defTabSz="913561">
              <a:buFont typeface="Wingdings" pitchFamily="2" charset="2"/>
              <a:buChar char="ü"/>
            </a:pPr>
            <a:r>
              <a:rPr kumimoji="1" lang="en-US" altLang="zh-TW" sz="2800" b="1" dirty="0">
                <a:solidFill>
                  <a:srgbClr val="7030A0"/>
                </a:solidFill>
              </a:rPr>
              <a:t>Sex factors</a:t>
            </a:r>
          </a:p>
          <a:p>
            <a:pPr marL="342602" indent="-342602" defTabSz="913561">
              <a:buFont typeface="Wingdings" pitchFamily="2" charset="2"/>
              <a:buChar char="ü"/>
            </a:pPr>
            <a:endParaRPr kumimoji="1" lang="en-US" altLang="zh-TW" sz="2800" b="1" dirty="0">
              <a:solidFill>
                <a:srgbClr val="7030A0"/>
              </a:solidFill>
            </a:endParaRPr>
          </a:p>
          <a:p>
            <a:pPr marL="456759" indent="-456759" defTabSz="913561">
              <a:buFont typeface="Arial" panose="020B0604020202020204" pitchFamily="34" charset="0"/>
              <a:buChar char="•"/>
            </a:pPr>
            <a:endParaRPr lang="es-MX" altLang="zh-TW" sz="2400" b="1" dirty="0">
              <a:solidFill>
                <a:prstClr val="black"/>
              </a:solidFill>
            </a:endParaRPr>
          </a:p>
          <a:p>
            <a:pPr marL="456759" indent="-456759" defTabSz="913561">
              <a:buFont typeface="Arial" panose="020B0604020202020204" pitchFamily="34" charset="0"/>
              <a:buChar char="•"/>
            </a:pPr>
            <a:endParaRPr lang="es-MX" altLang="zh-TW" sz="2400" b="1" dirty="0">
              <a:solidFill>
                <a:prstClr val="black"/>
              </a:solidFill>
            </a:endParaRPr>
          </a:p>
          <a:p>
            <a:pPr marL="342602" indent="-342602" defTabSz="913561">
              <a:buFont typeface="Arial" panose="020B0604020202020204" pitchFamily="34" charset="0"/>
              <a:buChar char="•"/>
            </a:pPr>
            <a:r>
              <a:rPr lang="es-MX" altLang="zh-TW" sz="2400" b="1" dirty="0">
                <a:solidFill>
                  <a:prstClr val="black"/>
                </a:solidFill>
              </a:rPr>
              <a:t>Female protective effect </a:t>
            </a:r>
            <a:endParaRPr kumimoji="1" lang="en-US" altLang="zh-TW" sz="2400" b="1" dirty="0">
              <a:solidFill>
                <a:srgbClr val="FF2F92"/>
              </a:solidFill>
            </a:endParaRP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094C78D6-0036-2143-B762-AC1BA33DF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020" y="3327572"/>
            <a:ext cx="1451429" cy="1451429"/>
          </a:xfrm>
          <a:prstGeom prst="rect">
            <a:avLst/>
          </a:prstGeom>
        </p:spPr>
      </p:pic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543220B6-B2C5-874A-AC8D-FF32BB554B6C}"/>
              </a:ext>
            </a:extLst>
          </p:cNvPr>
          <p:cNvGrpSpPr/>
          <p:nvPr/>
        </p:nvGrpSpPr>
        <p:grpSpPr>
          <a:xfrm>
            <a:off x="5531089" y="2725005"/>
            <a:ext cx="6172707" cy="4058995"/>
            <a:chOff x="3453033" y="2580092"/>
            <a:chExt cx="6172707" cy="4058992"/>
          </a:xfrm>
        </p:grpSpPr>
        <p:grpSp>
          <p:nvGrpSpPr>
            <p:cNvPr id="78" name="群組 77">
              <a:extLst>
                <a:ext uri="{FF2B5EF4-FFF2-40B4-BE49-F238E27FC236}">
                  <a16:creationId xmlns:a16="http://schemas.microsoft.com/office/drawing/2014/main" id="{3C6E2302-D739-C64B-8222-A2A1CAE8A5A2}"/>
                </a:ext>
              </a:extLst>
            </p:cNvPr>
            <p:cNvGrpSpPr/>
            <p:nvPr/>
          </p:nvGrpSpPr>
          <p:grpSpPr>
            <a:xfrm>
              <a:off x="3453033" y="3695847"/>
              <a:ext cx="6172707" cy="2943237"/>
              <a:chOff x="3453033" y="3695847"/>
              <a:chExt cx="6172707" cy="2943237"/>
            </a:xfrm>
          </p:grpSpPr>
          <p:cxnSp>
            <p:nvCxnSpPr>
              <p:cNvPr id="71" name="直線接點 70">
                <a:extLst>
                  <a:ext uri="{FF2B5EF4-FFF2-40B4-BE49-F238E27FC236}">
                    <a16:creationId xmlns:a16="http://schemas.microsoft.com/office/drawing/2014/main" id="{54B8E7A0-3914-D345-B2EA-B945EB801FB0}"/>
                  </a:ext>
                </a:extLst>
              </p:cNvPr>
              <p:cNvCxnSpPr>
                <a:cxnSpLocks/>
                <a:endCxn id="57" idx="3"/>
              </p:cNvCxnSpPr>
              <p:nvPr/>
            </p:nvCxnSpPr>
            <p:spPr>
              <a:xfrm flipH="1" flipV="1">
                <a:off x="3453033" y="5581058"/>
                <a:ext cx="1450229" cy="3316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群組 76">
                <a:extLst>
                  <a:ext uri="{FF2B5EF4-FFF2-40B4-BE49-F238E27FC236}">
                    <a16:creationId xmlns:a16="http://schemas.microsoft.com/office/drawing/2014/main" id="{E0AC3EF5-FC36-A143-A8B7-DE1078DDC2B7}"/>
                  </a:ext>
                </a:extLst>
              </p:cNvPr>
              <p:cNvGrpSpPr/>
              <p:nvPr/>
            </p:nvGrpSpPr>
            <p:grpSpPr>
              <a:xfrm>
                <a:off x="4900381" y="3695847"/>
                <a:ext cx="4725359" cy="2943237"/>
                <a:chOff x="4900381" y="3695847"/>
                <a:chExt cx="4725359" cy="2943237"/>
              </a:xfrm>
            </p:grpSpPr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F0A25ADE-FB2C-4741-89B2-1DAC5B30FD3F}"/>
                    </a:ext>
                  </a:extLst>
                </p:cNvPr>
                <p:cNvSpPr/>
                <p:nvPr/>
              </p:nvSpPr>
              <p:spPr>
                <a:xfrm>
                  <a:off x="5762310" y="5931199"/>
                  <a:ext cx="3863430" cy="7078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3561"/>
                  <a:r>
                    <a:rPr lang="en-US" altLang="zh-TW" sz="2000" b="1" kern="0" dirty="0">
                      <a:solidFill>
                        <a:prstClr val="black"/>
                      </a:solidFill>
                    </a:rPr>
                    <a:t>ASD mouse genetic models </a:t>
                  </a:r>
                </a:p>
                <a:p>
                  <a:pPr algn="ctr" defTabSz="913561"/>
                  <a:r>
                    <a:rPr lang="en-US" altLang="zh-TW" sz="2000" b="1" kern="0" dirty="0">
                      <a:solidFill>
                        <a:prstClr val="black"/>
                      </a:solidFill>
                    </a:rPr>
                    <a:t>(</a:t>
                  </a:r>
                  <a:r>
                    <a:rPr lang="en-US" altLang="zh-TW" sz="2000" b="1" i="1" kern="0" dirty="0">
                      <a:solidFill>
                        <a:prstClr val="black"/>
                      </a:solidFill>
                    </a:rPr>
                    <a:t>Cttnbp2</a:t>
                  </a:r>
                  <a:r>
                    <a:rPr lang="en-US" altLang="zh-TW" sz="2000" b="1" i="1" kern="0" baseline="30000" dirty="0">
                      <a:solidFill>
                        <a:prstClr val="black"/>
                      </a:solidFill>
                    </a:rPr>
                    <a:t>M120I/+</a:t>
                  </a:r>
                  <a:r>
                    <a:rPr lang="en-US" altLang="zh-TW" sz="2000" b="1" kern="0" dirty="0">
                      <a:solidFill>
                        <a:prstClr val="black"/>
                      </a:solidFill>
                    </a:rPr>
                    <a:t>)</a:t>
                  </a:r>
                  <a:endParaRPr lang="zh-TW" altLang="en-US" sz="2000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42" name="圖片 41">
                  <a:extLst>
                    <a:ext uri="{FF2B5EF4-FFF2-40B4-BE49-F238E27FC236}">
                      <a16:creationId xmlns:a16="http://schemas.microsoft.com/office/drawing/2014/main" id="{7A4BE583-1353-F846-A260-F5BA59177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1720" y="4945678"/>
                  <a:ext cx="2109867" cy="1229491"/>
                </a:xfrm>
                <a:prstGeom prst="rect">
                  <a:avLst/>
                </a:prstGeom>
              </p:spPr>
            </p:pic>
            <p:sp>
              <p:nvSpPr>
                <p:cNvPr id="60" name="橢圓 59">
                  <a:extLst>
                    <a:ext uri="{FF2B5EF4-FFF2-40B4-BE49-F238E27FC236}">
                      <a16:creationId xmlns:a16="http://schemas.microsoft.com/office/drawing/2014/main" id="{57E39D06-DEFD-C648-B050-7859F96CD612}"/>
                    </a:ext>
                  </a:extLst>
                </p:cNvPr>
                <p:cNvSpPr/>
                <p:nvPr/>
              </p:nvSpPr>
              <p:spPr>
                <a:xfrm>
                  <a:off x="6123343" y="5291191"/>
                  <a:ext cx="45719" cy="4571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561"/>
                  <a:endParaRPr kumimoji="1" lang="zh-TW" altLang="en-US" sz="1467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0" name="直線接點 69">
                  <a:extLst>
                    <a:ext uri="{FF2B5EF4-FFF2-40B4-BE49-F238E27FC236}">
                      <a16:creationId xmlns:a16="http://schemas.microsoft.com/office/drawing/2014/main" id="{9EDD1FE7-C939-9044-B58C-68A459FED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63204" y="3695847"/>
                  <a:ext cx="0" cy="1585071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接點 73">
                  <a:extLst>
                    <a:ext uri="{FF2B5EF4-FFF2-40B4-BE49-F238E27FC236}">
                      <a16:creationId xmlns:a16="http://schemas.microsoft.com/office/drawing/2014/main" id="{1A466603-C21F-6A4E-A2A7-D6E550495F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0381" y="5314050"/>
                  <a:ext cx="0" cy="270323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2" name="直線接點 101">
              <a:extLst>
                <a:ext uri="{FF2B5EF4-FFF2-40B4-BE49-F238E27FC236}">
                  <a16:creationId xmlns:a16="http://schemas.microsoft.com/office/drawing/2014/main" id="{98F3FE11-4D0B-4F4B-8851-73DCCD6E91DB}"/>
                </a:ext>
              </a:extLst>
            </p:cNvPr>
            <p:cNvCxnSpPr>
              <a:cxnSpLocks/>
              <a:endCxn id="46" idx="3"/>
            </p:cNvCxnSpPr>
            <p:nvPr/>
          </p:nvCxnSpPr>
          <p:spPr>
            <a:xfrm flipH="1" flipV="1">
              <a:off x="3453076" y="2580092"/>
              <a:ext cx="859469" cy="4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>
              <a:extLst>
                <a:ext uri="{FF2B5EF4-FFF2-40B4-BE49-F238E27FC236}">
                  <a16:creationId xmlns:a16="http://schemas.microsoft.com/office/drawing/2014/main" id="{4D362C0A-37E4-1845-AD42-255BE50F2A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1013" y="2580139"/>
              <a:ext cx="0" cy="270077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>
              <a:extLst>
                <a:ext uri="{FF2B5EF4-FFF2-40B4-BE49-F238E27FC236}">
                  <a16:creationId xmlns:a16="http://schemas.microsoft.com/office/drawing/2014/main" id="{F15DBA3A-2F36-0341-8C40-EAE33AE244E6}"/>
                </a:ext>
              </a:extLst>
            </p:cNvPr>
            <p:cNvCxnSpPr>
              <a:cxnSpLocks/>
            </p:cNvCxnSpPr>
            <p:nvPr/>
          </p:nvCxnSpPr>
          <p:spPr>
            <a:xfrm>
              <a:off x="4291013" y="5286498"/>
              <a:ext cx="1811836" cy="3273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圖片 23">
            <a:extLst>
              <a:ext uri="{FF2B5EF4-FFF2-40B4-BE49-F238E27FC236}">
                <a16:creationId xmlns:a16="http://schemas.microsoft.com/office/drawing/2014/main" id="{D27A1A09-24C1-8F42-A7D1-65A664807F1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363" y="5280917"/>
            <a:ext cx="3621259" cy="860571"/>
          </a:xfrm>
          <a:prstGeom prst="rect">
            <a:avLst/>
          </a:prstGeom>
        </p:spPr>
      </p:pic>
      <p:sp>
        <p:nvSpPr>
          <p:cNvPr id="30" name="標題 1">
            <a:extLst>
              <a:ext uri="{FF2B5EF4-FFF2-40B4-BE49-F238E27FC236}">
                <a16:creationId xmlns:a16="http://schemas.microsoft.com/office/drawing/2014/main" id="{313A8A43-B3B3-9A4C-AF1F-6AF4A4F40D71}"/>
              </a:ext>
            </a:extLst>
          </p:cNvPr>
          <p:cNvSpPr txBox="1">
            <a:spLocks/>
          </p:cNvSpPr>
          <p:nvPr/>
        </p:nvSpPr>
        <p:spPr>
          <a:xfrm>
            <a:off x="0" y="-9684"/>
            <a:ext cx="12192000" cy="602632"/>
          </a:xfrm>
          <a:prstGeom prst="rect">
            <a:avLst/>
          </a:prstGeom>
          <a:solidFill>
            <a:srgbClr val="EBEBEB"/>
          </a:solidFill>
        </p:spPr>
        <p:txBody>
          <a:bodyPr vert="horz" lIns="91368" tIns="45719" rIns="91368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A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utism </a:t>
            </a:r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S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pectrum </a:t>
            </a:r>
            <a:r>
              <a:rPr lang="en-US" altLang="zh-TW" sz="3200" b="1" dirty="0">
                <a:solidFill>
                  <a:srgbClr val="C00000"/>
                </a:solidFill>
                <a:latin typeface="Calibri"/>
              </a:rPr>
              <a:t>D</a:t>
            </a:r>
            <a:r>
              <a:rPr lang="en-US" altLang="zh-TW" sz="3200" dirty="0">
                <a:solidFill>
                  <a:prstClr val="black"/>
                </a:solidFill>
                <a:latin typeface="Calibri"/>
              </a:rPr>
              <a:t>isorders (ASDs) </a:t>
            </a:r>
            <a:endParaRPr kumimoji="1" lang="zh-TW" alt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62ED1EB-1EF3-094C-94CD-99F8289CC2AD}"/>
              </a:ext>
            </a:extLst>
          </p:cNvPr>
          <p:cNvSpPr/>
          <p:nvPr/>
        </p:nvSpPr>
        <p:spPr>
          <a:xfrm>
            <a:off x="7678796" y="4053335"/>
            <a:ext cx="3691009" cy="861677"/>
          </a:xfrm>
          <a:prstGeom prst="rect">
            <a:avLst/>
          </a:prstGeom>
          <a:solidFill>
            <a:schemeClr val="bg2">
              <a:alpha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es-MX" altLang="zh-TW" sz="2400" b="1" dirty="0">
                <a:solidFill>
                  <a:srgbClr val="C00000"/>
                </a:solidFill>
              </a:rPr>
              <a:t>Biological mechanism of Sex bias in ASDs?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F73FE494-D502-4D4B-B23C-F13B6701D901}"/>
              </a:ext>
            </a:extLst>
          </p:cNvPr>
          <p:cNvGrpSpPr/>
          <p:nvPr/>
        </p:nvGrpSpPr>
        <p:grpSpPr>
          <a:xfrm>
            <a:off x="27933" y="1262861"/>
            <a:ext cx="1572483" cy="1507119"/>
            <a:chOff x="2802360" y="2454440"/>
            <a:chExt cx="1925054" cy="1892970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FF223A8B-29F7-294B-82E7-2B3DBE39E43E}"/>
                </a:ext>
              </a:extLst>
            </p:cNvPr>
            <p:cNvGrpSpPr/>
            <p:nvPr/>
          </p:nvGrpSpPr>
          <p:grpSpPr>
            <a:xfrm>
              <a:off x="2802360" y="2454440"/>
              <a:ext cx="1925054" cy="1892970"/>
              <a:chOff x="3689684" y="2374230"/>
              <a:chExt cx="1925054" cy="1892970"/>
            </a:xfrm>
          </p:grpSpPr>
          <p:pic>
            <p:nvPicPr>
              <p:cNvPr id="29" name="圖片 28">
                <a:extLst>
                  <a:ext uri="{FF2B5EF4-FFF2-40B4-BE49-F238E27FC236}">
                    <a16:creationId xmlns:a16="http://schemas.microsoft.com/office/drawing/2014/main" id="{E7B1C040-1BA3-B74F-B076-EF7D29BA8A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01980" y="2374231"/>
                <a:ext cx="1812758" cy="1700464"/>
              </a:xfrm>
              <a:prstGeom prst="rect">
                <a:avLst/>
              </a:prstGeom>
            </p:spPr>
          </p:pic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C217A26D-E932-DF4D-B4C4-FBE1C3312E8A}"/>
                  </a:ext>
                </a:extLst>
              </p:cNvPr>
              <p:cNvSpPr/>
              <p:nvPr/>
            </p:nvSpPr>
            <p:spPr>
              <a:xfrm>
                <a:off x="3689684" y="2374230"/>
                <a:ext cx="336884" cy="385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1467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667492B-5181-A342-ABDD-EEDE501BFD17}"/>
                  </a:ext>
                </a:extLst>
              </p:cNvPr>
              <p:cNvSpPr/>
              <p:nvPr/>
            </p:nvSpPr>
            <p:spPr>
              <a:xfrm>
                <a:off x="5125453" y="3882189"/>
                <a:ext cx="336884" cy="385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r>
                  <a:rPr kumimoji="1" lang="en-US" altLang="zh-TW" sz="1467" dirty="0">
                    <a:solidFill>
                      <a:prstClr val="white"/>
                    </a:solidFill>
                  </a:rPr>
                  <a:t>v</a:t>
                </a:r>
                <a:endParaRPr kumimoji="1" lang="zh-TW" altLang="en-US" sz="1467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F0AAAA4E-97AD-0B4A-9C5D-626534966B30}"/>
                </a:ext>
              </a:extLst>
            </p:cNvPr>
            <p:cNvSpPr txBox="1"/>
            <p:nvPr/>
          </p:nvSpPr>
          <p:spPr>
            <a:xfrm>
              <a:off x="3139244" y="3569907"/>
              <a:ext cx="710788" cy="3995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b="1" dirty="0">
                  <a:solidFill>
                    <a:prstClr val="white"/>
                  </a:solidFill>
                </a:rPr>
                <a:t>ASDs</a:t>
              </a:r>
              <a:endParaRPr kumimoji="1" lang="zh-TW" altLang="en-US" sz="1467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543E2D37-7AAB-ED43-A89D-D4B218F4BAFB}"/>
              </a:ext>
            </a:extLst>
          </p:cNvPr>
          <p:cNvGrpSpPr/>
          <p:nvPr/>
        </p:nvGrpSpPr>
        <p:grpSpPr>
          <a:xfrm>
            <a:off x="1491169" y="704622"/>
            <a:ext cx="1866171" cy="784883"/>
            <a:chOff x="2893342" y="773563"/>
            <a:chExt cx="1866169" cy="784882"/>
          </a:xfrm>
        </p:grpSpPr>
        <p:cxnSp>
          <p:nvCxnSpPr>
            <p:cNvPr id="36" name="肘形接點 35">
              <a:extLst>
                <a:ext uri="{FF2B5EF4-FFF2-40B4-BE49-F238E27FC236}">
                  <a16:creationId xmlns:a16="http://schemas.microsoft.com/office/drawing/2014/main" id="{B2197D53-EA4B-304A-9D69-8813DB571A6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929382" y="1019784"/>
              <a:ext cx="679327" cy="466822"/>
            </a:xfrm>
            <a:prstGeom prst="bentConnector2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06937F25-2C29-A34B-B30C-042F868AE350}"/>
                </a:ext>
              </a:extLst>
            </p:cNvPr>
            <p:cNvSpPr/>
            <p:nvPr/>
          </p:nvSpPr>
          <p:spPr>
            <a:xfrm>
              <a:off x="2893342" y="1474282"/>
              <a:ext cx="65119" cy="8416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AD2807E2-8C2D-5F4E-B0D9-21823BC781AA}"/>
                </a:ext>
              </a:extLst>
            </p:cNvPr>
            <p:cNvSpPr/>
            <p:nvPr/>
          </p:nvSpPr>
          <p:spPr>
            <a:xfrm>
              <a:off x="3582205" y="773563"/>
              <a:ext cx="1177306" cy="461665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accent3"/>
              </a:solidFill>
            </a:ln>
          </p:spPr>
          <p:txBody>
            <a:bodyPr wrap="square">
              <a:spAutoFit/>
            </a:bodyPr>
            <a:lstStyle/>
            <a:p>
              <a:pPr defTabSz="913561"/>
              <a:r>
                <a:rPr kumimoji="1" lang="en-US" altLang="zh-TW" sz="2400" b="1" dirty="0">
                  <a:solidFill>
                    <a:prstClr val="black"/>
                  </a:solidFill>
                </a:rPr>
                <a:t>Causes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2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F850269A-D0DB-284F-AFB9-9E6CBE6D02B3}"/>
              </a:ext>
            </a:extLst>
          </p:cNvPr>
          <p:cNvSpPr/>
          <p:nvPr/>
        </p:nvSpPr>
        <p:spPr>
          <a:xfrm>
            <a:off x="605913" y="3939055"/>
            <a:ext cx="2782907" cy="1969673"/>
          </a:xfrm>
          <a:prstGeom prst="rect">
            <a:avLst/>
          </a:prstGeom>
        </p:spPr>
        <p:txBody>
          <a:bodyPr wrap="square" lIns="121824" tIns="60912" rIns="121824" bIns="60912">
            <a:spAutoFit/>
          </a:bodyPr>
          <a:lstStyle/>
          <a:p>
            <a:pPr marL="342602" indent="-342602" defTabSz="913561">
              <a:buFont typeface="Wingdings" pitchFamily="2" charset="2"/>
              <a:buChar char="ü"/>
            </a:pPr>
            <a:r>
              <a:rPr lang="en-US" altLang="zh-TW" sz="2000" dirty="0">
                <a:solidFill>
                  <a:prstClr val="black"/>
                </a:solidFill>
              </a:rPr>
              <a:t>Neuron-specific cytoskeleton regulator</a:t>
            </a:r>
          </a:p>
          <a:p>
            <a:pPr marL="342602" indent="-342602" defTabSz="913561">
              <a:buFont typeface="Wingdings" pitchFamily="2" charset="2"/>
              <a:buChar char="ü"/>
            </a:pPr>
            <a:r>
              <a:rPr lang="en-US" altLang="zh-TW" sz="2000" dirty="0">
                <a:solidFill>
                  <a:prstClr val="black"/>
                </a:solidFill>
              </a:rPr>
              <a:t>Strong autism candidate gene (SFARI) 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1DEA7D03-20EC-DA47-8D72-D399EE9EBD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29" y="1354413"/>
            <a:ext cx="2517343" cy="220946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9293514-F4AA-6142-B418-080B1CA3314F}"/>
              </a:ext>
            </a:extLst>
          </p:cNvPr>
          <p:cNvSpPr/>
          <p:nvPr/>
        </p:nvSpPr>
        <p:spPr>
          <a:xfrm>
            <a:off x="1592929" y="2409119"/>
            <a:ext cx="183571" cy="20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A25CCE9-2802-D347-9AA2-CC23CD4955A6}"/>
              </a:ext>
            </a:extLst>
          </p:cNvPr>
          <p:cNvSpPr/>
          <p:nvPr/>
        </p:nvSpPr>
        <p:spPr>
          <a:xfrm>
            <a:off x="5709466" y="6530679"/>
            <a:ext cx="6601870" cy="369235"/>
          </a:xfrm>
          <a:prstGeom prst="rect">
            <a:avLst/>
          </a:prstGeom>
        </p:spPr>
        <p:txBody>
          <a:bodyPr wrap="none" lIns="121824" tIns="60912" rIns="121824" bIns="60912">
            <a:spAutoFit/>
          </a:bodyPr>
          <a:lstStyle/>
          <a:p>
            <a:pPr defTabSz="913561"/>
            <a:r>
              <a:rPr lang="en-US" altLang="zh-TW" sz="1600" dirty="0">
                <a:solidFill>
                  <a:prstClr val="black"/>
                </a:solidFill>
              </a:rPr>
              <a:t>(</a:t>
            </a:r>
            <a:r>
              <a:rPr lang="en-US" altLang="zh-TW" sz="16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Chen et al., 2012; </a:t>
            </a:r>
            <a:r>
              <a:rPr lang="en-US" altLang="zh-TW" sz="1600" dirty="0">
                <a:solidFill>
                  <a:prstClr val="black"/>
                </a:solidFill>
              </a:rPr>
              <a:t>Chen and Hsueh, 2012; Shih et al., 2014, Shih et al., 2022)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A4BE9D6-A683-CD4A-ADBD-E169A1547C75}"/>
              </a:ext>
            </a:extLst>
          </p:cNvPr>
          <p:cNvSpPr/>
          <p:nvPr/>
        </p:nvSpPr>
        <p:spPr>
          <a:xfrm>
            <a:off x="1489025" y="2647002"/>
            <a:ext cx="240916" cy="2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BC32835-3367-B048-8377-C0FC3297E226}"/>
              </a:ext>
            </a:extLst>
          </p:cNvPr>
          <p:cNvSpPr/>
          <p:nvPr/>
        </p:nvSpPr>
        <p:spPr>
          <a:xfrm>
            <a:off x="1430106" y="1322879"/>
            <a:ext cx="358815" cy="324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 dirty="0">
              <a:solidFill>
                <a:prstClr val="white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9CB7114-BEB2-7246-86E1-F96BED8479BB}"/>
              </a:ext>
            </a:extLst>
          </p:cNvPr>
          <p:cNvSpPr/>
          <p:nvPr/>
        </p:nvSpPr>
        <p:spPr>
          <a:xfrm>
            <a:off x="0" y="-6275"/>
            <a:ext cx="12192000" cy="553901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en-US" altLang="zh-TW" sz="2800" b="1" dirty="0">
                <a:solidFill>
                  <a:prstClr val="black"/>
                </a:solidFill>
              </a:rPr>
              <a:t>CTTNBP2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4D7380D-07CD-CE41-95C5-73411CDC823D}"/>
              </a:ext>
            </a:extLst>
          </p:cNvPr>
          <p:cNvSpPr/>
          <p:nvPr/>
        </p:nvSpPr>
        <p:spPr>
          <a:xfrm>
            <a:off x="1177264" y="783989"/>
            <a:ext cx="3100207" cy="430790"/>
          </a:xfrm>
          <a:prstGeom prst="rect">
            <a:avLst/>
          </a:prstGeom>
        </p:spPr>
        <p:txBody>
          <a:bodyPr wrap="none" lIns="121824" tIns="60912" rIns="121824" bIns="60912">
            <a:spAutoFit/>
          </a:bodyPr>
          <a:lstStyle/>
          <a:p>
            <a:pPr algn="ctr" defTabSz="913561"/>
            <a:r>
              <a:rPr lang="en-US" altLang="zh-TW" sz="2000" b="1" dirty="0">
                <a:solidFill>
                  <a:prstClr val="black"/>
                </a:solidFill>
              </a:rPr>
              <a:t>Cortactin binding protein 2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3EBDDBE-5E02-5A45-808C-D4501C33B6F2}"/>
              </a:ext>
            </a:extLst>
          </p:cNvPr>
          <p:cNvGrpSpPr/>
          <p:nvPr/>
        </p:nvGrpSpPr>
        <p:grpSpPr>
          <a:xfrm>
            <a:off x="5559786" y="1260170"/>
            <a:ext cx="5142207" cy="1495340"/>
            <a:chOff x="3152306" y="1047046"/>
            <a:chExt cx="5142208" cy="149534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44B18EF-ACDB-2F48-B23B-32A4CC1BB8FF}"/>
                </a:ext>
              </a:extLst>
            </p:cNvPr>
            <p:cNvSpPr/>
            <p:nvPr/>
          </p:nvSpPr>
          <p:spPr>
            <a:xfrm>
              <a:off x="3282532" y="1717425"/>
              <a:ext cx="4915298" cy="656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2FAB5875-CE78-E841-8666-96AA3689C3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8802" y="1793187"/>
              <a:ext cx="0" cy="7491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BBD780CF-E190-C44B-B9C7-EF4EE46FFC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5958" y="2146646"/>
              <a:ext cx="0" cy="2778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>
              <a:extLst>
                <a:ext uri="{FF2B5EF4-FFF2-40B4-BE49-F238E27FC236}">
                  <a16:creationId xmlns:a16="http://schemas.microsoft.com/office/drawing/2014/main" id="{FACCDBDE-7408-4E44-A510-ACB4D5B98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4618" y="2113069"/>
              <a:ext cx="0" cy="31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225CB92F-84DB-FC4B-81DF-D50D22FC72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5159" y="1877174"/>
              <a:ext cx="0" cy="5389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9CADE941-3671-BA43-9D1B-34BF9DFE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4707" y="2104651"/>
              <a:ext cx="0" cy="31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B9259710-79DC-804F-A047-C671F46AD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3924" y="2104651"/>
              <a:ext cx="0" cy="311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7B9111AC-4BA7-4C44-8E68-18E1E35270EC}"/>
                </a:ext>
              </a:extLst>
            </p:cNvPr>
            <p:cNvSpPr txBox="1"/>
            <p:nvPr/>
          </p:nvSpPr>
          <p:spPr>
            <a:xfrm>
              <a:off x="3152306" y="1953095"/>
              <a:ext cx="643125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dirty="0">
                  <a:solidFill>
                    <a:prstClr val="black"/>
                  </a:solidFill>
                </a:rPr>
                <a:t>R42W</a:t>
              </a:r>
              <a:endParaRPr kumimoji="1" lang="zh-TW" altLang="en-US" sz="1467" dirty="0">
                <a:solidFill>
                  <a:prstClr val="black"/>
                </a:solidFill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731AD4D5-B12E-1845-82B6-A38A2EB25A12}"/>
                </a:ext>
              </a:extLst>
            </p:cNvPr>
            <p:cNvSpPr txBox="1"/>
            <p:nvPr/>
          </p:nvSpPr>
          <p:spPr>
            <a:xfrm>
              <a:off x="3656903" y="1530629"/>
              <a:ext cx="668773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dirty="0">
                  <a:solidFill>
                    <a:prstClr val="black"/>
                  </a:solidFill>
                </a:rPr>
                <a:t>A112T</a:t>
              </a:r>
              <a:endParaRPr kumimoji="1" lang="zh-TW" altLang="en-US" sz="1467" dirty="0">
                <a:solidFill>
                  <a:prstClr val="black"/>
                </a:solidFill>
              </a:endParaRP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67D763F5-7AEC-F040-8838-724E16EB093F}"/>
                </a:ext>
              </a:extLst>
            </p:cNvPr>
            <p:cNvSpPr txBox="1"/>
            <p:nvPr/>
          </p:nvSpPr>
          <p:spPr>
            <a:xfrm>
              <a:off x="3892913" y="1867350"/>
              <a:ext cx="676788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dirty="0">
                  <a:solidFill>
                    <a:prstClr val="black"/>
                  </a:solidFill>
                </a:rPr>
                <a:t>M120I</a:t>
              </a:r>
              <a:endParaRPr kumimoji="1" lang="zh-TW" altLang="en-US" sz="1467" dirty="0">
                <a:solidFill>
                  <a:prstClr val="black"/>
                </a:solidFill>
              </a:endParaRP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BE698AE0-6A51-0B4B-BDFF-91140513C2C1}"/>
                </a:ext>
              </a:extLst>
            </p:cNvPr>
            <p:cNvSpPr txBox="1"/>
            <p:nvPr/>
          </p:nvSpPr>
          <p:spPr>
            <a:xfrm>
              <a:off x="5486591" y="1817545"/>
              <a:ext cx="673582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dirty="0">
                  <a:solidFill>
                    <a:prstClr val="black"/>
                  </a:solidFill>
                </a:rPr>
                <a:t>R342R</a:t>
              </a:r>
              <a:endParaRPr kumimoji="1" lang="zh-TW" altLang="en-US" sz="1467" dirty="0">
                <a:solidFill>
                  <a:prstClr val="black"/>
                </a:solidFill>
              </a:endParaRPr>
            </a:p>
          </p:txBody>
        </p: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F1ED549B-3D8B-1446-AA02-0045DEAF3718}"/>
                </a:ext>
              </a:extLst>
            </p:cNvPr>
            <p:cNvSpPr txBox="1"/>
            <p:nvPr/>
          </p:nvSpPr>
          <p:spPr>
            <a:xfrm>
              <a:off x="5892006" y="1572769"/>
              <a:ext cx="675185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dirty="0">
                  <a:solidFill>
                    <a:prstClr val="black"/>
                  </a:solidFill>
                </a:rPr>
                <a:t>P353A</a:t>
              </a:r>
              <a:endParaRPr kumimoji="1" lang="zh-TW" altLang="en-US" sz="1467" dirty="0">
                <a:solidFill>
                  <a:prstClr val="black"/>
                </a:solidFill>
              </a:endParaRPr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D64AFB5E-2517-694F-8117-1D6483F80CD2}"/>
                </a:ext>
              </a:extLst>
            </p:cNvPr>
            <p:cNvSpPr txBox="1"/>
            <p:nvPr/>
          </p:nvSpPr>
          <p:spPr>
            <a:xfrm>
              <a:off x="6789846" y="1817545"/>
              <a:ext cx="663964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dirty="0">
                  <a:solidFill>
                    <a:prstClr val="black"/>
                  </a:solidFill>
                </a:rPr>
                <a:t>R533*</a:t>
              </a:r>
              <a:endParaRPr kumimoji="1" lang="zh-TW" altLang="en-US" sz="1467" dirty="0">
                <a:solidFill>
                  <a:prstClr val="black"/>
                </a:solidFill>
              </a:endParaRPr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7C1C5BEF-9676-E74F-AF33-F2303F906055}"/>
                </a:ext>
              </a:extLst>
            </p:cNvPr>
            <p:cNvSpPr txBox="1"/>
            <p:nvPr/>
          </p:nvSpPr>
          <p:spPr>
            <a:xfrm>
              <a:off x="7619329" y="1783263"/>
              <a:ext cx="675185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467" dirty="0">
                  <a:solidFill>
                    <a:prstClr val="black"/>
                  </a:solidFill>
                </a:rPr>
                <a:t>D570Y</a:t>
              </a:r>
              <a:endParaRPr kumimoji="1" lang="zh-TW" altLang="en-US" sz="1467" dirty="0">
                <a:solidFill>
                  <a:prstClr val="black"/>
                </a:solidFill>
              </a:endParaRPr>
            </a:p>
          </p:txBody>
        </p: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312A8EAC-EC40-F247-95AF-5A13D2123A96}"/>
                </a:ext>
              </a:extLst>
            </p:cNvPr>
            <p:cNvSpPr txBox="1"/>
            <p:nvPr/>
          </p:nvSpPr>
          <p:spPr>
            <a:xfrm>
              <a:off x="3278589" y="1047046"/>
              <a:ext cx="1636120" cy="318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61"/>
              <a:r>
                <a:rPr kumimoji="1" lang="en-US" altLang="zh-TW" sz="1467" b="1" u="sng" dirty="0">
                  <a:solidFill>
                    <a:prstClr val="black"/>
                  </a:solidFill>
                </a:rPr>
                <a:t>ASD mutation</a:t>
              </a:r>
              <a:endParaRPr kumimoji="1" lang="zh-TW" altLang="en-US" sz="1467" b="1" u="sng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roup 1">
            <a:extLst>
              <a:ext uri="{FF2B5EF4-FFF2-40B4-BE49-F238E27FC236}">
                <a16:creationId xmlns:a16="http://schemas.microsoft.com/office/drawing/2014/main" id="{A8E09184-301F-8843-8A58-33EEBCC50CA8}"/>
              </a:ext>
            </a:extLst>
          </p:cNvPr>
          <p:cNvGrpSpPr/>
          <p:nvPr/>
        </p:nvGrpSpPr>
        <p:grpSpPr>
          <a:xfrm>
            <a:off x="3205052" y="3773895"/>
            <a:ext cx="1668170" cy="2095315"/>
            <a:chOff x="6589168" y="3922436"/>
            <a:chExt cx="1541131" cy="2386257"/>
          </a:xfrm>
        </p:grpSpPr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F0A3E109-6929-B343-8559-A5D69D4DE7E9}"/>
                </a:ext>
              </a:extLst>
            </p:cNvPr>
            <p:cNvGrpSpPr/>
            <p:nvPr/>
          </p:nvGrpSpPr>
          <p:grpSpPr>
            <a:xfrm>
              <a:off x="6830295" y="4503297"/>
              <a:ext cx="1300004" cy="1279961"/>
              <a:chOff x="5407660" y="1217467"/>
              <a:chExt cx="1668899" cy="1666809"/>
            </a:xfrm>
          </p:grpSpPr>
          <p:sp>
            <p:nvSpPr>
              <p:cNvPr id="78" name="手繪多邊形 77">
                <a:extLst>
                  <a:ext uri="{FF2B5EF4-FFF2-40B4-BE49-F238E27FC236}">
                    <a16:creationId xmlns:a16="http://schemas.microsoft.com/office/drawing/2014/main" id="{5B16FA3A-E210-F34D-B4F8-58E22AC07494}"/>
                  </a:ext>
                </a:extLst>
              </p:cNvPr>
              <p:cNvSpPr/>
              <p:nvPr/>
            </p:nvSpPr>
            <p:spPr>
              <a:xfrm>
                <a:off x="5953093" y="1217467"/>
                <a:ext cx="800583" cy="652163"/>
              </a:xfrm>
              <a:custGeom>
                <a:avLst/>
                <a:gdLst>
                  <a:gd name="connsiteX0" fmla="*/ 75803 w 679118"/>
                  <a:gd name="connsiteY0" fmla="*/ 28281 h 622169"/>
                  <a:gd name="connsiteX1" fmla="*/ 66376 w 679118"/>
                  <a:gd name="connsiteY1" fmla="*/ 235670 h 622169"/>
                  <a:gd name="connsiteX2" fmla="*/ 47523 w 679118"/>
                  <a:gd name="connsiteY2" fmla="*/ 292231 h 622169"/>
                  <a:gd name="connsiteX3" fmla="*/ 28669 w 679118"/>
                  <a:gd name="connsiteY3" fmla="*/ 320511 h 622169"/>
                  <a:gd name="connsiteX4" fmla="*/ 19242 w 679118"/>
                  <a:gd name="connsiteY4" fmla="*/ 348792 h 622169"/>
                  <a:gd name="connsiteX5" fmla="*/ 389 w 679118"/>
                  <a:gd name="connsiteY5" fmla="*/ 386499 h 622169"/>
                  <a:gd name="connsiteX6" fmla="*/ 19242 w 679118"/>
                  <a:gd name="connsiteY6" fmla="*/ 546755 h 622169"/>
                  <a:gd name="connsiteX7" fmla="*/ 38096 w 679118"/>
                  <a:gd name="connsiteY7" fmla="*/ 575035 h 622169"/>
                  <a:gd name="connsiteX8" fmla="*/ 94657 w 679118"/>
                  <a:gd name="connsiteY8" fmla="*/ 612742 h 622169"/>
                  <a:gd name="connsiteX9" fmla="*/ 122937 w 679118"/>
                  <a:gd name="connsiteY9" fmla="*/ 622169 h 622169"/>
                  <a:gd name="connsiteX10" fmla="*/ 358607 w 679118"/>
                  <a:gd name="connsiteY10" fmla="*/ 612742 h 622169"/>
                  <a:gd name="connsiteX11" fmla="*/ 396314 w 679118"/>
                  <a:gd name="connsiteY11" fmla="*/ 603316 h 622169"/>
                  <a:gd name="connsiteX12" fmla="*/ 528290 w 679118"/>
                  <a:gd name="connsiteY12" fmla="*/ 584462 h 622169"/>
                  <a:gd name="connsiteX13" fmla="*/ 594277 w 679118"/>
                  <a:gd name="connsiteY13" fmla="*/ 565608 h 622169"/>
                  <a:gd name="connsiteX14" fmla="*/ 650838 w 679118"/>
                  <a:gd name="connsiteY14" fmla="*/ 518474 h 622169"/>
                  <a:gd name="connsiteX15" fmla="*/ 679118 w 679118"/>
                  <a:gd name="connsiteY15" fmla="*/ 424206 h 622169"/>
                  <a:gd name="connsiteX16" fmla="*/ 669692 w 679118"/>
                  <a:gd name="connsiteY16" fmla="*/ 348792 h 622169"/>
                  <a:gd name="connsiteX17" fmla="*/ 660265 w 679118"/>
                  <a:gd name="connsiteY17" fmla="*/ 320511 h 622169"/>
                  <a:gd name="connsiteX18" fmla="*/ 603704 w 679118"/>
                  <a:gd name="connsiteY18" fmla="*/ 282804 h 622169"/>
                  <a:gd name="connsiteX19" fmla="*/ 575424 w 679118"/>
                  <a:gd name="connsiteY19" fmla="*/ 273377 h 622169"/>
                  <a:gd name="connsiteX20" fmla="*/ 518863 w 679118"/>
                  <a:gd name="connsiteY20" fmla="*/ 235670 h 622169"/>
                  <a:gd name="connsiteX21" fmla="*/ 471729 w 679118"/>
                  <a:gd name="connsiteY21" fmla="*/ 150829 h 622169"/>
                  <a:gd name="connsiteX22" fmla="*/ 462302 w 679118"/>
                  <a:gd name="connsiteY22" fmla="*/ 113122 h 622169"/>
                  <a:gd name="connsiteX23" fmla="*/ 462302 w 679118"/>
                  <a:gd name="connsiteY23" fmla="*/ 0 h 62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79118" h="622169">
                    <a:moveTo>
                      <a:pt x="75803" y="28281"/>
                    </a:moveTo>
                    <a:cubicBezTo>
                      <a:pt x="72661" y="97411"/>
                      <a:pt x="73748" y="166863"/>
                      <a:pt x="66376" y="235670"/>
                    </a:cubicBezTo>
                    <a:cubicBezTo>
                      <a:pt x="64259" y="255430"/>
                      <a:pt x="58547" y="275695"/>
                      <a:pt x="47523" y="292231"/>
                    </a:cubicBezTo>
                    <a:lnTo>
                      <a:pt x="28669" y="320511"/>
                    </a:lnTo>
                    <a:cubicBezTo>
                      <a:pt x="25527" y="329938"/>
                      <a:pt x="23156" y="339658"/>
                      <a:pt x="19242" y="348792"/>
                    </a:cubicBezTo>
                    <a:cubicBezTo>
                      <a:pt x="13707" y="361708"/>
                      <a:pt x="1169" y="372468"/>
                      <a:pt x="389" y="386499"/>
                    </a:cubicBezTo>
                    <a:cubicBezTo>
                      <a:pt x="-505" y="402586"/>
                      <a:pt x="-1647" y="504977"/>
                      <a:pt x="19242" y="546755"/>
                    </a:cubicBezTo>
                    <a:cubicBezTo>
                      <a:pt x="24309" y="556888"/>
                      <a:pt x="29570" y="567575"/>
                      <a:pt x="38096" y="575035"/>
                    </a:cubicBezTo>
                    <a:cubicBezTo>
                      <a:pt x="55149" y="589956"/>
                      <a:pt x="73161" y="605576"/>
                      <a:pt x="94657" y="612742"/>
                    </a:cubicBezTo>
                    <a:lnTo>
                      <a:pt x="122937" y="622169"/>
                    </a:lnTo>
                    <a:cubicBezTo>
                      <a:pt x="201494" y="619027"/>
                      <a:pt x="280174" y="618151"/>
                      <a:pt x="358607" y="612742"/>
                    </a:cubicBezTo>
                    <a:cubicBezTo>
                      <a:pt x="371532" y="611851"/>
                      <a:pt x="383610" y="605857"/>
                      <a:pt x="396314" y="603316"/>
                    </a:cubicBezTo>
                    <a:cubicBezTo>
                      <a:pt x="441626" y="594254"/>
                      <a:pt x="481940" y="590256"/>
                      <a:pt x="528290" y="584462"/>
                    </a:cubicBezTo>
                    <a:cubicBezTo>
                      <a:pt x="540373" y="581441"/>
                      <a:pt x="580752" y="572371"/>
                      <a:pt x="594277" y="565608"/>
                    </a:cubicBezTo>
                    <a:cubicBezTo>
                      <a:pt x="620529" y="552482"/>
                      <a:pt x="629987" y="539326"/>
                      <a:pt x="650838" y="518474"/>
                    </a:cubicBezTo>
                    <a:cubicBezTo>
                      <a:pt x="673789" y="449623"/>
                      <a:pt x="664873" y="481194"/>
                      <a:pt x="679118" y="424206"/>
                    </a:cubicBezTo>
                    <a:cubicBezTo>
                      <a:pt x="675976" y="399068"/>
                      <a:pt x="674224" y="373717"/>
                      <a:pt x="669692" y="348792"/>
                    </a:cubicBezTo>
                    <a:cubicBezTo>
                      <a:pt x="667914" y="339015"/>
                      <a:pt x="667291" y="327537"/>
                      <a:pt x="660265" y="320511"/>
                    </a:cubicBezTo>
                    <a:cubicBezTo>
                      <a:pt x="644243" y="304489"/>
                      <a:pt x="625200" y="289970"/>
                      <a:pt x="603704" y="282804"/>
                    </a:cubicBezTo>
                    <a:cubicBezTo>
                      <a:pt x="594277" y="279662"/>
                      <a:pt x="584110" y="278203"/>
                      <a:pt x="575424" y="273377"/>
                    </a:cubicBezTo>
                    <a:cubicBezTo>
                      <a:pt x="555616" y="262373"/>
                      <a:pt x="518863" y="235670"/>
                      <a:pt x="518863" y="235670"/>
                    </a:cubicBezTo>
                    <a:cubicBezTo>
                      <a:pt x="485104" y="185031"/>
                      <a:pt x="484173" y="194383"/>
                      <a:pt x="471729" y="150829"/>
                    </a:cubicBezTo>
                    <a:cubicBezTo>
                      <a:pt x="468170" y="138372"/>
                      <a:pt x="463110" y="126053"/>
                      <a:pt x="462302" y="113122"/>
                    </a:cubicBezTo>
                    <a:cubicBezTo>
                      <a:pt x="459950" y="75488"/>
                      <a:pt x="462302" y="37707"/>
                      <a:pt x="462302" y="0"/>
                    </a:cubicBezTo>
                  </a:path>
                </a:pathLst>
              </a:custGeom>
              <a:noFill/>
              <a:ln w="127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1467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7" name="群組 76">
                <a:extLst>
                  <a:ext uri="{FF2B5EF4-FFF2-40B4-BE49-F238E27FC236}">
                    <a16:creationId xmlns:a16="http://schemas.microsoft.com/office/drawing/2014/main" id="{FA35288A-BA9E-5C4D-9DA1-CD307EFDAE1E}"/>
                  </a:ext>
                </a:extLst>
              </p:cNvPr>
              <p:cNvGrpSpPr/>
              <p:nvPr/>
            </p:nvGrpSpPr>
            <p:grpSpPr>
              <a:xfrm>
                <a:off x="5407660" y="1647834"/>
                <a:ext cx="1668899" cy="1236442"/>
                <a:chOff x="949745" y="3029889"/>
                <a:chExt cx="2936528" cy="2132522"/>
              </a:xfrm>
            </p:grpSpPr>
            <p:sp>
              <p:nvSpPr>
                <p:cNvPr id="84" name="橢圓 83">
                  <a:extLst>
                    <a:ext uri="{FF2B5EF4-FFF2-40B4-BE49-F238E27FC236}">
                      <a16:creationId xmlns:a16="http://schemas.microsoft.com/office/drawing/2014/main" id="{EAEC3D2A-CE3B-5047-9D4A-F224C89E14D6}"/>
                    </a:ext>
                  </a:extLst>
                </p:cNvPr>
                <p:cNvSpPr/>
                <p:nvPr/>
              </p:nvSpPr>
              <p:spPr>
                <a:xfrm>
                  <a:off x="2507943" y="3554348"/>
                  <a:ext cx="294227" cy="149443"/>
                </a:xfrm>
                <a:prstGeom prst="ellipse">
                  <a:avLst/>
                </a:prstGeom>
                <a:solidFill>
                  <a:schemeClr val="bg2"/>
                </a:solidFill>
                <a:ln w="63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3561"/>
                  <a:endParaRPr kumimoji="1" lang="zh-TW" altLang="en-US" sz="12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83" name="群組 82">
                  <a:extLst>
                    <a:ext uri="{FF2B5EF4-FFF2-40B4-BE49-F238E27FC236}">
                      <a16:creationId xmlns:a16="http://schemas.microsoft.com/office/drawing/2014/main" id="{7ED19D79-4866-0F49-A37F-BFE7D843E49C}"/>
                    </a:ext>
                  </a:extLst>
                </p:cNvPr>
                <p:cNvGrpSpPr/>
                <p:nvPr/>
              </p:nvGrpSpPr>
              <p:grpSpPr>
                <a:xfrm>
                  <a:off x="949745" y="3029889"/>
                  <a:ext cx="2936528" cy="2132522"/>
                  <a:chOff x="2550769" y="2177582"/>
                  <a:chExt cx="5823333" cy="4299418"/>
                </a:xfrm>
              </p:grpSpPr>
              <p:sp>
                <p:nvSpPr>
                  <p:cNvPr id="86" name="手繪多邊形 85">
                    <a:extLst>
                      <a:ext uri="{FF2B5EF4-FFF2-40B4-BE49-F238E27FC236}">
                        <a16:creationId xmlns:a16="http://schemas.microsoft.com/office/drawing/2014/main" id="{8E14531F-C629-9C4B-9E27-8B99D18EFC7E}"/>
                      </a:ext>
                    </a:extLst>
                  </p:cNvPr>
                  <p:cNvSpPr/>
                  <p:nvPr/>
                </p:nvSpPr>
                <p:spPr>
                  <a:xfrm>
                    <a:off x="2658533" y="3161781"/>
                    <a:ext cx="4995334" cy="2690871"/>
                  </a:xfrm>
                  <a:custGeom>
                    <a:avLst/>
                    <a:gdLst>
                      <a:gd name="connsiteX0" fmla="*/ 0 w 4995334"/>
                      <a:gd name="connsiteY0" fmla="*/ 2544752 h 2690871"/>
                      <a:gd name="connsiteX1" fmla="*/ 1828800 w 4995334"/>
                      <a:gd name="connsiteY1" fmla="*/ 2578619 h 2690871"/>
                      <a:gd name="connsiteX2" fmla="*/ 2057400 w 4995334"/>
                      <a:gd name="connsiteY2" fmla="*/ 2256886 h 2690871"/>
                      <a:gd name="connsiteX3" fmla="*/ 1617134 w 4995334"/>
                      <a:gd name="connsiteY3" fmla="*/ 1469486 h 2690871"/>
                      <a:gd name="connsiteX4" fmla="*/ 1549400 w 4995334"/>
                      <a:gd name="connsiteY4" fmla="*/ 893752 h 2690871"/>
                      <a:gd name="connsiteX5" fmla="*/ 1955800 w 4995334"/>
                      <a:gd name="connsiteY5" fmla="*/ 174086 h 2690871"/>
                      <a:gd name="connsiteX6" fmla="*/ 2802467 w 4995334"/>
                      <a:gd name="connsiteY6" fmla="*/ 4752 h 2690871"/>
                      <a:gd name="connsiteX7" fmla="*/ 3784600 w 4995334"/>
                      <a:gd name="connsiteY7" fmla="*/ 97886 h 2690871"/>
                      <a:gd name="connsiteX8" fmla="*/ 4326467 w 4995334"/>
                      <a:gd name="connsiteY8" fmla="*/ 597419 h 2690871"/>
                      <a:gd name="connsiteX9" fmla="*/ 4428067 w 4995334"/>
                      <a:gd name="connsiteY9" fmla="*/ 1147752 h 2690871"/>
                      <a:gd name="connsiteX10" fmla="*/ 4097867 w 4995334"/>
                      <a:gd name="connsiteY10" fmla="*/ 1935152 h 2690871"/>
                      <a:gd name="connsiteX11" fmla="*/ 3818467 w 4995334"/>
                      <a:gd name="connsiteY11" fmla="*/ 2341552 h 2690871"/>
                      <a:gd name="connsiteX12" fmla="*/ 3860800 w 4995334"/>
                      <a:gd name="connsiteY12" fmla="*/ 2612486 h 2690871"/>
                      <a:gd name="connsiteX13" fmla="*/ 4402667 w 4995334"/>
                      <a:gd name="connsiteY13" fmla="*/ 2688686 h 2690871"/>
                      <a:gd name="connsiteX14" fmla="*/ 4995334 w 4995334"/>
                      <a:gd name="connsiteY14" fmla="*/ 2671752 h 2690871"/>
                      <a:gd name="connsiteX15" fmla="*/ 4995334 w 4995334"/>
                      <a:gd name="connsiteY15" fmla="*/ 2671752 h 2690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995334" h="2690871">
                        <a:moveTo>
                          <a:pt x="0" y="2544752"/>
                        </a:moveTo>
                        <a:cubicBezTo>
                          <a:pt x="742950" y="2585674"/>
                          <a:pt x="1485900" y="2626597"/>
                          <a:pt x="1828800" y="2578619"/>
                        </a:cubicBezTo>
                        <a:cubicBezTo>
                          <a:pt x="2171700" y="2530641"/>
                          <a:pt x="2092678" y="2441741"/>
                          <a:pt x="2057400" y="2256886"/>
                        </a:cubicBezTo>
                        <a:cubicBezTo>
                          <a:pt x="2022122" y="2072030"/>
                          <a:pt x="1701801" y="1696675"/>
                          <a:pt x="1617134" y="1469486"/>
                        </a:cubicBezTo>
                        <a:cubicBezTo>
                          <a:pt x="1532467" y="1242297"/>
                          <a:pt x="1492956" y="1109652"/>
                          <a:pt x="1549400" y="893752"/>
                        </a:cubicBezTo>
                        <a:cubicBezTo>
                          <a:pt x="1605844" y="677852"/>
                          <a:pt x="1746956" y="322253"/>
                          <a:pt x="1955800" y="174086"/>
                        </a:cubicBezTo>
                        <a:cubicBezTo>
                          <a:pt x="2164645" y="25919"/>
                          <a:pt x="2497667" y="17452"/>
                          <a:pt x="2802467" y="4752"/>
                        </a:cubicBezTo>
                        <a:cubicBezTo>
                          <a:pt x="3107267" y="-7948"/>
                          <a:pt x="3530600" y="-892"/>
                          <a:pt x="3784600" y="97886"/>
                        </a:cubicBezTo>
                        <a:cubicBezTo>
                          <a:pt x="4038600" y="196664"/>
                          <a:pt x="4219222" y="422441"/>
                          <a:pt x="4326467" y="597419"/>
                        </a:cubicBezTo>
                        <a:cubicBezTo>
                          <a:pt x="4433712" y="772397"/>
                          <a:pt x="4466167" y="924797"/>
                          <a:pt x="4428067" y="1147752"/>
                        </a:cubicBezTo>
                        <a:cubicBezTo>
                          <a:pt x="4389967" y="1370707"/>
                          <a:pt x="4199467" y="1736185"/>
                          <a:pt x="4097867" y="1935152"/>
                        </a:cubicBezTo>
                        <a:cubicBezTo>
                          <a:pt x="3996267" y="2134119"/>
                          <a:pt x="3857978" y="2228663"/>
                          <a:pt x="3818467" y="2341552"/>
                        </a:cubicBezTo>
                        <a:cubicBezTo>
                          <a:pt x="3778956" y="2454441"/>
                          <a:pt x="3763433" y="2554630"/>
                          <a:pt x="3860800" y="2612486"/>
                        </a:cubicBezTo>
                        <a:cubicBezTo>
                          <a:pt x="3958167" y="2670342"/>
                          <a:pt x="4213578" y="2678808"/>
                          <a:pt x="4402667" y="2688686"/>
                        </a:cubicBezTo>
                        <a:cubicBezTo>
                          <a:pt x="4591756" y="2698564"/>
                          <a:pt x="4995334" y="2671752"/>
                          <a:pt x="4995334" y="2671752"/>
                        </a:cubicBezTo>
                        <a:lnTo>
                          <a:pt x="4995334" y="2671752"/>
                        </a:lnTo>
                      </a:path>
                    </a:pathLst>
                  </a:custGeom>
                  <a:noFill/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手繪多邊形 86">
                    <a:extLst>
                      <a:ext uri="{FF2B5EF4-FFF2-40B4-BE49-F238E27FC236}">
                        <a16:creationId xmlns:a16="http://schemas.microsoft.com/office/drawing/2014/main" id="{F894357B-5018-1A45-8C19-1F1B4CCC177E}"/>
                      </a:ext>
                    </a:extLst>
                  </p:cNvPr>
                  <p:cNvSpPr/>
                  <p:nvPr/>
                </p:nvSpPr>
                <p:spPr>
                  <a:xfrm>
                    <a:off x="3259667" y="6036733"/>
                    <a:ext cx="3987800" cy="135467"/>
                  </a:xfrm>
                  <a:custGeom>
                    <a:avLst/>
                    <a:gdLst>
                      <a:gd name="connsiteX0" fmla="*/ 0 w 3987800"/>
                      <a:gd name="connsiteY0" fmla="*/ 0 h 135467"/>
                      <a:gd name="connsiteX1" fmla="*/ 3987800 w 3987800"/>
                      <a:gd name="connsiteY1" fmla="*/ 135467 h 135467"/>
                      <a:gd name="connsiteX2" fmla="*/ 3987800 w 3987800"/>
                      <a:gd name="connsiteY2" fmla="*/ 135467 h 13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87800" h="135467">
                        <a:moveTo>
                          <a:pt x="0" y="0"/>
                        </a:moveTo>
                        <a:lnTo>
                          <a:pt x="3987800" y="135467"/>
                        </a:lnTo>
                        <a:lnTo>
                          <a:pt x="3987800" y="135467"/>
                        </a:lnTo>
                      </a:path>
                    </a:pathLst>
                  </a:cu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" name="手繪多邊形 87">
                    <a:extLst>
                      <a:ext uri="{FF2B5EF4-FFF2-40B4-BE49-F238E27FC236}">
                        <a16:creationId xmlns:a16="http://schemas.microsoft.com/office/drawing/2014/main" id="{1B949858-EEDD-7B4D-B560-B15A2E8F8786}"/>
                      </a:ext>
                    </a:extLst>
                  </p:cNvPr>
                  <p:cNvSpPr/>
                  <p:nvPr/>
                </p:nvSpPr>
                <p:spPr>
                  <a:xfrm>
                    <a:off x="3293249" y="6198019"/>
                    <a:ext cx="3987800" cy="135467"/>
                  </a:xfrm>
                  <a:custGeom>
                    <a:avLst/>
                    <a:gdLst>
                      <a:gd name="connsiteX0" fmla="*/ 0 w 3987800"/>
                      <a:gd name="connsiteY0" fmla="*/ 0 h 135467"/>
                      <a:gd name="connsiteX1" fmla="*/ 3987800 w 3987800"/>
                      <a:gd name="connsiteY1" fmla="*/ 135467 h 135467"/>
                      <a:gd name="connsiteX2" fmla="*/ 3987800 w 3987800"/>
                      <a:gd name="connsiteY2" fmla="*/ 135467 h 13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87800" h="135467">
                        <a:moveTo>
                          <a:pt x="0" y="0"/>
                        </a:moveTo>
                        <a:lnTo>
                          <a:pt x="3987800" y="135467"/>
                        </a:lnTo>
                        <a:lnTo>
                          <a:pt x="3987800" y="135467"/>
                        </a:lnTo>
                      </a:path>
                    </a:pathLst>
                  </a:cu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" name="手繪多邊形 88">
                    <a:extLst>
                      <a:ext uri="{FF2B5EF4-FFF2-40B4-BE49-F238E27FC236}">
                        <a16:creationId xmlns:a16="http://schemas.microsoft.com/office/drawing/2014/main" id="{CE6273AB-FC82-1749-ABC6-81F30D3F5558}"/>
                      </a:ext>
                    </a:extLst>
                  </p:cNvPr>
                  <p:cNvSpPr/>
                  <p:nvPr/>
                </p:nvSpPr>
                <p:spPr>
                  <a:xfrm>
                    <a:off x="3259663" y="6341533"/>
                    <a:ext cx="3987800" cy="135467"/>
                  </a:xfrm>
                  <a:custGeom>
                    <a:avLst/>
                    <a:gdLst>
                      <a:gd name="connsiteX0" fmla="*/ 0 w 3987800"/>
                      <a:gd name="connsiteY0" fmla="*/ 0 h 135467"/>
                      <a:gd name="connsiteX1" fmla="*/ 3987800 w 3987800"/>
                      <a:gd name="connsiteY1" fmla="*/ 135467 h 135467"/>
                      <a:gd name="connsiteX2" fmla="*/ 3987800 w 3987800"/>
                      <a:gd name="connsiteY2" fmla="*/ 135467 h 13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987800" h="135467">
                        <a:moveTo>
                          <a:pt x="0" y="0"/>
                        </a:moveTo>
                        <a:lnTo>
                          <a:pt x="3987800" y="135467"/>
                        </a:lnTo>
                        <a:lnTo>
                          <a:pt x="3987800" y="135467"/>
                        </a:lnTo>
                      </a:path>
                    </a:pathLst>
                  </a:cu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" name="手繪多邊形 89">
                    <a:extLst>
                      <a:ext uri="{FF2B5EF4-FFF2-40B4-BE49-F238E27FC236}">
                        <a16:creationId xmlns:a16="http://schemas.microsoft.com/office/drawing/2014/main" id="{16123200-25CF-EC40-AFC1-7507C7026338}"/>
                      </a:ext>
                    </a:extLst>
                  </p:cNvPr>
                  <p:cNvSpPr/>
                  <p:nvPr/>
                </p:nvSpPr>
                <p:spPr>
                  <a:xfrm>
                    <a:off x="4944533" y="5384800"/>
                    <a:ext cx="516467" cy="685800"/>
                  </a:xfrm>
                  <a:custGeom>
                    <a:avLst/>
                    <a:gdLst>
                      <a:gd name="connsiteX0" fmla="*/ 0 w 516467"/>
                      <a:gd name="connsiteY0" fmla="*/ 685800 h 685800"/>
                      <a:gd name="connsiteX1" fmla="*/ 508000 w 516467"/>
                      <a:gd name="connsiteY1" fmla="*/ 42333 h 685800"/>
                      <a:gd name="connsiteX2" fmla="*/ 508000 w 516467"/>
                      <a:gd name="connsiteY2" fmla="*/ 42333 h 685800"/>
                      <a:gd name="connsiteX3" fmla="*/ 516467 w 516467"/>
                      <a:gd name="connsiteY3" fmla="*/ 0 h 685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6467" h="685800">
                        <a:moveTo>
                          <a:pt x="0" y="685800"/>
                        </a:moveTo>
                        <a:lnTo>
                          <a:pt x="508000" y="42333"/>
                        </a:lnTo>
                        <a:lnTo>
                          <a:pt x="508000" y="42333"/>
                        </a:lnTo>
                        <a:lnTo>
                          <a:pt x="516467" y="0"/>
                        </a:lnTo>
                      </a:path>
                    </a:pathLst>
                  </a:custGeom>
                  <a:noFill/>
                  <a:ln w="1905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" name="手繪多邊形 90">
                    <a:extLst>
                      <a:ext uri="{FF2B5EF4-FFF2-40B4-BE49-F238E27FC236}">
                        <a16:creationId xmlns:a16="http://schemas.microsoft.com/office/drawing/2014/main" id="{2EE08841-B73C-3D4D-9A2B-3F6E280877AD}"/>
                      </a:ext>
                    </a:extLst>
                  </p:cNvPr>
                  <p:cNvSpPr/>
                  <p:nvPr/>
                </p:nvSpPr>
                <p:spPr>
                  <a:xfrm>
                    <a:off x="4919133" y="3911600"/>
                    <a:ext cx="602302" cy="1507067"/>
                  </a:xfrm>
                  <a:custGeom>
                    <a:avLst/>
                    <a:gdLst>
                      <a:gd name="connsiteX0" fmla="*/ 0 w 602302"/>
                      <a:gd name="connsiteY0" fmla="*/ 0 h 1507067"/>
                      <a:gd name="connsiteX1" fmla="*/ 330200 w 602302"/>
                      <a:gd name="connsiteY1" fmla="*/ 762000 h 1507067"/>
                      <a:gd name="connsiteX2" fmla="*/ 575734 w 602302"/>
                      <a:gd name="connsiteY2" fmla="*/ 1083733 h 1507067"/>
                      <a:gd name="connsiteX3" fmla="*/ 584200 w 602302"/>
                      <a:gd name="connsiteY3" fmla="*/ 1507067 h 150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2302" h="1507067">
                        <a:moveTo>
                          <a:pt x="0" y="0"/>
                        </a:moveTo>
                        <a:cubicBezTo>
                          <a:pt x="117122" y="290689"/>
                          <a:pt x="234244" y="581378"/>
                          <a:pt x="330200" y="762000"/>
                        </a:cubicBezTo>
                        <a:cubicBezTo>
                          <a:pt x="426156" y="942622"/>
                          <a:pt x="533401" y="959555"/>
                          <a:pt x="575734" y="1083733"/>
                        </a:cubicBezTo>
                        <a:cubicBezTo>
                          <a:pt x="618067" y="1207911"/>
                          <a:pt x="601133" y="1357489"/>
                          <a:pt x="584200" y="1507067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手繪多邊形 91">
                    <a:extLst>
                      <a:ext uri="{FF2B5EF4-FFF2-40B4-BE49-F238E27FC236}">
                        <a16:creationId xmlns:a16="http://schemas.microsoft.com/office/drawing/2014/main" id="{05F7F0C4-0CAE-7C47-B8C9-C7F27EC5DD61}"/>
                      </a:ext>
                    </a:extLst>
                  </p:cNvPr>
                  <p:cNvSpPr/>
                  <p:nvPr/>
                </p:nvSpPr>
                <p:spPr>
                  <a:xfrm>
                    <a:off x="5377136" y="3970779"/>
                    <a:ext cx="254000" cy="872066"/>
                  </a:xfrm>
                  <a:custGeom>
                    <a:avLst/>
                    <a:gdLst>
                      <a:gd name="connsiteX0" fmla="*/ 254000 w 254000"/>
                      <a:gd name="connsiteY0" fmla="*/ 0 h 872066"/>
                      <a:gd name="connsiteX1" fmla="*/ 237067 w 254000"/>
                      <a:gd name="connsiteY1" fmla="*/ 152400 h 872066"/>
                      <a:gd name="connsiteX2" fmla="*/ 211667 w 254000"/>
                      <a:gd name="connsiteY2" fmla="*/ 237066 h 872066"/>
                      <a:gd name="connsiteX3" fmla="*/ 203200 w 254000"/>
                      <a:gd name="connsiteY3" fmla="*/ 262466 h 872066"/>
                      <a:gd name="connsiteX4" fmla="*/ 186267 w 254000"/>
                      <a:gd name="connsiteY4" fmla="*/ 296333 h 872066"/>
                      <a:gd name="connsiteX5" fmla="*/ 177800 w 254000"/>
                      <a:gd name="connsiteY5" fmla="*/ 330200 h 872066"/>
                      <a:gd name="connsiteX6" fmla="*/ 160867 w 254000"/>
                      <a:gd name="connsiteY6" fmla="*/ 355600 h 872066"/>
                      <a:gd name="connsiteX7" fmla="*/ 143934 w 254000"/>
                      <a:gd name="connsiteY7" fmla="*/ 406400 h 872066"/>
                      <a:gd name="connsiteX8" fmla="*/ 135467 w 254000"/>
                      <a:gd name="connsiteY8" fmla="*/ 431800 h 872066"/>
                      <a:gd name="connsiteX9" fmla="*/ 118534 w 254000"/>
                      <a:gd name="connsiteY9" fmla="*/ 465666 h 872066"/>
                      <a:gd name="connsiteX10" fmla="*/ 101600 w 254000"/>
                      <a:gd name="connsiteY10" fmla="*/ 491066 h 872066"/>
                      <a:gd name="connsiteX11" fmla="*/ 76200 w 254000"/>
                      <a:gd name="connsiteY11" fmla="*/ 558800 h 872066"/>
                      <a:gd name="connsiteX12" fmla="*/ 59267 w 254000"/>
                      <a:gd name="connsiteY12" fmla="*/ 592666 h 872066"/>
                      <a:gd name="connsiteX13" fmla="*/ 50800 w 254000"/>
                      <a:gd name="connsiteY13" fmla="*/ 626533 h 872066"/>
                      <a:gd name="connsiteX14" fmla="*/ 33867 w 254000"/>
                      <a:gd name="connsiteY14" fmla="*/ 677333 h 872066"/>
                      <a:gd name="connsiteX15" fmla="*/ 8467 w 254000"/>
                      <a:gd name="connsiteY15" fmla="*/ 753533 h 872066"/>
                      <a:gd name="connsiteX16" fmla="*/ 0 w 254000"/>
                      <a:gd name="connsiteY16" fmla="*/ 778933 h 872066"/>
                      <a:gd name="connsiteX17" fmla="*/ 0 w 254000"/>
                      <a:gd name="connsiteY17" fmla="*/ 872066 h 872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4000" h="872066">
                        <a:moveTo>
                          <a:pt x="254000" y="0"/>
                        </a:moveTo>
                        <a:cubicBezTo>
                          <a:pt x="248356" y="50800"/>
                          <a:pt x="243973" y="101756"/>
                          <a:pt x="237067" y="152400"/>
                        </a:cubicBezTo>
                        <a:cubicBezTo>
                          <a:pt x="234115" y="174049"/>
                          <a:pt x="217179" y="220530"/>
                          <a:pt x="211667" y="237066"/>
                        </a:cubicBezTo>
                        <a:cubicBezTo>
                          <a:pt x="208845" y="245533"/>
                          <a:pt x="207191" y="254483"/>
                          <a:pt x="203200" y="262466"/>
                        </a:cubicBezTo>
                        <a:cubicBezTo>
                          <a:pt x="197556" y="273755"/>
                          <a:pt x="190699" y="284515"/>
                          <a:pt x="186267" y="296333"/>
                        </a:cubicBezTo>
                        <a:cubicBezTo>
                          <a:pt x="182181" y="307229"/>
                          <a:pt x="182384" y="319504"/>
                          <a:pt x="177800" y="330200"/>
                        </a:cubicBezTo>
                        <a:cubicBezTo>
                          <a:pt x="173792" y="339553"/>
                          <a:pt x="165000" y="346301"/>
                          <a:pt x="160867" y="355600"/>
                        </a:cubicBezTo>
                        <a:cubicBezTo>
                          <a:pt x="153618" y="371911"/>
                          <a:pt x="149578" y="389467"/>
                          <a:pt x="143934" y="406400"/>
                        </a:cubicBezTo>
                        <a:cubicBezTo>
                          <a:pt x="141112" y="414867"/>
                          <a:pt x="139458" y="423818"/>
                          <a:pt x="135467" y="431800"/>
                        </a:cubicBezTo>
                        <a:cubicBezTo>
                          <a:pt x="129823" y="443089"/>
                          <a:pt x="124796" y="454708"/>
                          <a:pt x="118534" y="465666"/>
                        </a:cubicBezTo>
                        <a:cubicBezTo>
                          <a:pt x="113485" y="474501"/>
                          <a:pt x="106151" y="481964"/>
                          <a:pt x="101600" y="491066"/>
                        </a:cubicBezTo>
                        <a:cubicBezTo>
                          <a:pt x="66527" y="561213"/>
                          <a:pt x="98179" y="507516"/>
                          <a:pt x="76200" y="558800"/>
                        </a:cubicBezTo>
                        <a:cubicBezTo>
                          <a:pt x="71228" y="570401"/>
                          <a:pt x="63699" y="580848"/>
                          <a:pt x="59267" y="592666"/>
                        </a:cubicBezTo>
                        <a:cubicBezTo>
                          <a:pt x="55181" y="603562"/>
                          <a:pt x="54144" y="615387"/>
                          <a:pt x="50800" y="626533"/>
                        </a:cubicBezTo>
                        <a:cubicBezTo>
                          <a:pt x="45671" y="643630"/>
                          <a:pt x="39511" y="660400"/>
                          <a:pt x="33867" y="677333"/>
                        </a:cubicBezTo>
                        <a:lnTo>
                          <a:pt x="8467" y="753533"/>
                        </a:lnTo>
                        <a:cubicBezTo>
                          <a:pt x="5645" y="762000"/>
                          <a:pt x="0" y="770008"/>
                          <a:pt x="0" y="778933"/>
                        </a:cubicBezTo>
                        <a:lnTo>
                          <a:pt x="0" y="872066"/>
                        </a:ln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3" name="手繪多邊形 92">
                    <a:extLst>
                      <a:ext uri="{FF2B5EF4-FFF2-40B4-BE49-F238E27FC236}">
                        <a16:creationId xmlns:a16="http://schemas.microsoft.com/office/drawing/2014/main" id="{40F6A711-FDB3-FA45-90DA-DDF91AEA3B53}"/>
                      </a:ext>
                    </a:extLst>
                  </p:cNvPr>
                  <p:cNvSpPr/>
                  <p:nvPr/>
                </p:nvSpPr>
                <p:spPr>
                  <a:xfrm>
                    <a:off x="5657183" y="4428068"/>
                    <a:ext cx="685801" cy="601135"/>
                  </a:xfrm>
                  <a:custGeom>
                    <a:avLst/>
                    <a:gdLst>
                      <a:gd name="connsiteX0" fmla="*/ 685800 w 685800"/>
                      <a:gd name="connsiteY0" fmla="*/ 0 h 601133"/>
                      <a:gd name="connsiteX1" fmla="*/ 143934 w 685800"/>
                      <a:gd name="connsiteY1" fmla="*/ 355600 h 601133"/>
                      <a:gd name="connsiteX2" fmla="*/ 0 w 685800"/>
                      <a:gd name="connsiteY2" fmla="*/ 601133 h 601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85800" h="601133">
                        <a:moveTo>
                          <a:pt x="685800" y="0"/>
                        </a:moveTo>
                        <a:cubicBezTo>
                          <a:pt x="472017" y="127705"/>
                          <a:pt x="258234" y="255411"/>
                          <a:pt x="143934" y="355600"/>
                        </a:cubicBezTo>
                        <a:cubicBezTo>
                          <a:pt x="29634" y="455789"/>
                          <a:pt x="14817" y="528461"/>
                          <a:pt x="0" y="601133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" name="手繪多邊形 93">
                    <a:extLst>
                      <a:ext uri="{FF2B5EF4-FFF2-40B4-BE49-F238E27FC236}">
                        <a16:creationId xmlns:a16="http://schemas.microsoft.com/office/drawing/2014/main" id="{7886DAF9-1C09-C448-8A0F-97DADEA44255}"/>
                      </a:ext>
                    </a:extLst>
                  </p:cNvPr>
                  <p:cNvSpPr/>
                  <p:nvPr/>
                </p:nvSpPr>
                <p:spPr>
                  <a:xfrm>
                    <a:off x="5613400" y="4377267"/>
                    <a:ext cx="25400" cy="1083733"/>
                  </a:xfrm>
                  <a:custGeom>
                    <a:avLst/>
                    <a:gdLst>
                      <a:gd name="connsiteX0" fmla="*/ 25400 w 25400"/>
                      <a:gd name="connsiteY0" fmla="*/ 0 h 1083733"/>
                      <a:gd name="connsiteX1" fmla="*/ 0 w 25400"/>
                      <a:gd name="connsiteY1" fmla="*/ 1083733 h 1083733"/>
                      <a:gd name="connsiteX2" fmla="*/ 0 w 25400"/>
                      <a:gd name="connsiteY2" fmla="*/ 1083733 h 1083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400" h="1083733">
                        <a:moveTo>
                          <a:pt x="25400" y="0"/>
                        </a:moveTo>
                        <a:lnTo>
                          <a:pt x="0" y="1083733"/>
                        </a:lnTo>
                        <a:lnTo>
                          <a:pt x="0" y="1083733"/>
                        </a:lnTo>
                      </a:path>
                    </a:pathLst>
                  </a:custGeom>
                  <a:noFill/>
                  <a:ln w="127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8" name="手繪多邊形 97">
                    <a:extLst>
                      <a:ext uri="{FF2B5EF4-FFF2-40B4-BE49-F238E27FC236}">
                        <a16:creationId xmlns:a16="http://schemas.microsoft.com/office/drawing/2014/main" id="{BDF64799-97F8-9347-A212-73D5E74E19EB}"/>
                      </a:ext>
                    </a:extLst>
                  </p:cNvPr>
                  <p:cNvSpPr/>
                  <p:nvPr/>
                </p:nvSpPr>
                <p:spPr>
                  <a:xfrm>
                    <a:off x="5113867" y="2963333"/>
                    <a:ext cx="127000" cy="355600"/>
                  </a:xfrm>
                  <a:custGeom>
                    <a:avLst/>
                    <a:gdLst>
                      <a:gd name="connsiteX0" fmla="*/ 0 w 127000"/>
                      <a:gd name="connsiteY0" fmla="*/ 0 h 355600"/>
                      <a:gd name="connsiteX1" fmla="*/ 127000 w 127000"/>
                      <a:gd name="connsiteY1" fmla="*/ 76200 h 355600"/>
                      <a:gd name="connsiteX2" fmla="*/ 118533 w 127000"/>
                      <a:gd name="connsiteY2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00" h="355600">
                        <a:moveTo>
                          <a:pt x="0" y="0"/>
                        </a:moveTo>
                        <a:lnTo>
                          <a:pt x="127000" y="76200"/>
                        </a:lnTo>
                        <a:lnTo>
                          <a:pt x="118533" y="355600"/>
                        </a:ln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手繪多邊形 98">
                    <a:extLst>
                      <a:ext uri="{FF2B5EF4-FFF2-40B4-BE49-F238E27FC236}">
                        <a16:creationId xmlns:a16="http://schemas.microsoft.com/office/drawing/2014/main" id="{CD781ADF-B5C7-8B41-B061-54CFBB55616D}"/>
                      </a:ext>
                    </a:extLst>
                  </p:cNvPr>
                  <p:cNvSpPr/>
                  <p:nvPr/>
                </p:nvSpPr>
                <p:spPr>
                  <a:xfrm flipH="1">
                    <a:off x="5308829" y="2946963"/>
                    <a:ext cx="128168" cy="355600"/>
                  </a:xfrm>
                  <a:custGeom>
                    <a:avLst/>
                    <a:gdLst>
                      <a:gd name="connsiteX0" fmla="*/ 0 w 127000"/>
                      <a:gd name="connsiteY0" fmla="*/ 0 h 355600"/>
                      <a:gd name="connsiteX1" fmla="*/ 127000 w 127000"/>
                      <a:gd name="connsiteY1" fmla="*/ 76200 h 355600"/>
                      <a:gd name="connsiteX2" fmla="*/ 118533 w 127000"/>
                      <a:gd name="connsiteY2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00" h="355600">
                        <a:moveTo>
                          <a:pt x="0" y="0"/>
                        </a:moveTo>
                        <a:lnTo>
                          <a:pt x="127000" y="76200"/>
                        </a:lnTo>
                        <a:lnTo>
                          <a:pt x="118533" y="355600"/>
                        </a:ln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1" name="手繪多邊形 100">
                    <a:extLst>
                      <a:ext uri="{FF2B5EF4-FFF2-40B4-BE49-F238E27FC236}">
                        <a16:creationId xmlns:a16="http://schemas.microsoft.com/office/drawing/2014/main" id="{EA07A0F0-39D3-2241-815B-DC0904B343FA}"/>
                      </a:ext>
                    </a:extLst>
                  </p:cNvPr>
                  <p:cNvSpPr/>
                  <p:nvPr/>
                </p:nvSpPr>
                <p:spPr>
                  <a:xfrm>
                    <a:off x="6087608" y="2960126"/>
                    <a:ext cx="127000" cy="355600"/>
                  </a:xfrm>
                  <a:custGeom>
                    <a:avLst/>
                    <a:gdLst>
                      <a:gd name="connsiteX0" fmla="*/ 0 w 127000"/>
                      <a:gd name="connsiteY0" fmla="*/ 0 h 355600"/>
                      <a:gd name="connsiteX1" fmla="*/ 127000 w 127000"/>
                      <a:gd name="connsiteY1" fmla="*/ 76200 h 355600"/>
                      <a:gd name="connsiteX2" fmla="*/ 118533 w 127000"/>
                      <a:gd name="connsiteY2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00" h="355600">
                        <a:moveTo>
                          <a:pt x="0" y="0"/>
                        </a:moveTo>
                        <a:lnTo>
                          <a:pt x="127000" y="76200"/>
                        </a:lnTo>
                        <a:lnTo>
                          <a:pt x="118533" y="355600"/>
                        </a:ln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2" name="手繪多邊形 101">
                    <a:extLst>
                      <a:ext uri="{FF2B5EF4-FFF2-40B4-BE49-F238E27FC236}">
                        <a16:creationId xmlns:a16="http://schemas.microsoft.com/office/drawing/2014/main" id="{79C340B0-C6DF-0040-AD0F-4AA82358BA0A}"/>
                      </a:ext>
                    </a:extLst>
                  </p:cNvPr>
                  <p:cNvSpPr/>
                  <p:nvPr/>
                </p:nvSpPr>
                <p:spPr>
                  <a:xfrm flipH="1">
                    <a:off x="6279722" y="2977700"/>
                    <a:ext cx="128168" cy="355600"/>
                  </a:xfrm>
                  <a:custGeom>
                    <a:avLst/>
                    <a:gdLst>
                      <a:gd name="connsiteX0" fmla="*/ 0 w 127000"/>
                      <a:gd name="connsiteY0" fmla="*/ 0 h 355600"/>
                      <a:gd name="connsiteX1" fmla="*/ 127000 w 127000"/>
                      <a:gd name="connsiteY1" fmla="*/ 76200 h 355600"/>
                      <a:gd name="connsiteX2" fmla="*/ 118533 w 127000"/>
                      <a:gd name="connsiteY2" fmla="*/ 355600 h 35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7000" h="355600">
                        <a:moveTo>
                          <a:pt x="0" y="0"/>
                        </a:moveTo>
                        <a:lnTo>
                          <a:pt x="127000" y="76200"/>
                        </a:lnTo>
                        <a:lnTo>
                          <a:pt x="118533" y="355600"/>
                        </a:lnTo>
                      </a:path>
                    </a:pathLst>
                  </a:custGeom>
                  <a:noFill/>
                  <a:ln w="28575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4" name="橢圓 103">
                    <a:extLst>
                      <a:ext uri="{FF2B5EF4-FFF2-40B4-BE49-F238E27FC236}">
                        <a16:creationId xmlns:a16="http://schemas.microsoft.com/office/drawing/2014/main" id="{9A499E85-0378-8A42-A3C5-630FCD9604BA}"/>
                      </a:ext>
                    </a:extLst>
                  </p:cNvPr>
                  <p:cNvSpPr/>
                  <p:nvPr/>
                </p:nvSpPr>
                <p:spPr>
                  <a:xfrm>
                    <a:off x="5105392" y="3231743"/>
                    <a:ext cx="583472" cy="301295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5" name="六邊形 104">
                    <a:extLst>
                      <a:ext uri="{FF2B5EF4-FFF2-40B4-BE49-F238E27FC236}">
                        <a16:creationId xmlns:a16="http://schemas.microsoft.com/office/drawing/2014/main" id="{B31B0F0B-00CE-CF42-9F6B-8589DF2FA3D0}"/>
                      </a:ext>
                    </a:extLst>
                  </p:cNvPr>
                  <p:cNvSpPr/>
                  <p:nvPr/>
                </p:nvSpPr>
                <p:spPr>
                  <a:xfrm>
                    <a:off x="4795332" y="4604531"/>
                    <a:ext cx="484219" cy="314600"/>
                  </a:xfrm>
                  <a:prstGeom prst="hexagon">
                    <a:avLst/>
                  </a:prstGeom>
                  <a:solidFill>
                    <a:srgbClr val="EBEBEB"/>
                  </a:solidFill>
                  <a:ln w="6350">
                    <a:solidFill>
                      <a:schemeClr val="accent3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6" name="六邊形 105">
                    <a:extLst>
                      <a:ext uri="{FF2B5EF4-FFF2-40B4-BE49-F238E27FC236}">
                        <a16:creationId xmlns:a16="http://schemas.microsoft.com/office/drawing/2014/main" id="{8F025BB5-1057-EC40-A8B1-D44A0E656BAF}"/>
                      </a:ext>
                    </a:extLst>
                  </p:cNvPr>
                  <p:cNvSpPr/>
                  <p:nvPr/>
                </p:nvSpPr>
                <p:spPr>
                  <a:xfrm>
                    <a:off x="6268080" y="4103319"/>
                    <a:ext cx="484221" cy="314602"/>
                  </a:xfrm>
                  <a:prstGeom prst="hexagon">
                    <a:avLst/>
                  </a:prstGeom>
                  <a:solidFill>
                    <a:srgbClr val="EBEBEB"/>
                  </a:solidFill>
                  <a:ln w="6350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7" name="橢圓 106">
                    <a:extLst>
                      <a:ext uri="{FF2B5EF4-FFF2-40B4-BE49-F238E27FC236}">
                        <a16:creationId xmlns:a16="http://schemas.microsoft.com/office/drawing/2014/main" id="{4120112F-BEF0-CA41-9F7C-33A953534490}"/>
                      </a:ext>
                    </a:extLst>
                  </p:cNvPr>
                  <p:cNvSpPr/>
                  <p:nvPr/>
                </p:nvSpPr>
                <p:spPr>
                  <a:xfrm>
                    <a:off x="5660906" y="4052088"/>
                    <a:ext cx="583472" cy="301295"/>
                  </a:xfrm>
                  <a:prstGeom prst="ellipse">
                    <a:avLst/>
                  </a:prstGeom>
                  <a:solidFill>
                    <a:schemeClr val="bg2"/>
                  </a:solidFill>
                  <a:ln w="6350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3" name="矩形 102">
                    <a:extLst>
                      <a:ext uri="{FF2B5EF4-FFF2-40B4-BE49-F238E27FC236}">
                        <a16:creationId xmlns:a16="http://schemas.microsoft.com/office/drawing/2014/main" id="{C0B6A9CC-F8B8-8846-9659-5FAFF83607EF}"/>
                      </a:ext>
                    </a:extLst>
                  </p:cNvPr>
                  <p:cNvSpPr/>
                  <p:nvPr/>
                </p:nvSpPr>
                <p:spPr>
                  <a:xfrm>
                    <a:off x="6521882" y="2887281"/>
                    <a:ext cx="159529" cy="598329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2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" name="文字方塊 95">
                    <a:extLst>
                      <a:ext uri="{FF2B5EF4-FFF2-40B4-BE49-F238E27FC236}">
                        <a16:creationId xmlns:a16="http://schemas.microsoft.com/office/drawing/2014/main" id="{1E700181-A9D8-4A4D-B738-25816FC94894}"/>
                      </a:ext>
                    </a:extLst>
                  </p:cNvPr>
                  <p:cNvSpPr txBox="1"/>
                  <p:nvPr/>
                </p:nvSpPr>
                <p:spPr>
                  <a:xfrm>
                    <a:off x="5692929" y="3228038"/>
                    <a:ext cx="2681173" cy="121651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defTabSz="913561"/>
                    <a:r>
                      <a:rPr kumimoji="1" lang="en-US" altLang="zh-TW" sz="933" dirty="0">
                        <a:solidFill>
                          <a:prstClr val="black"/>
                        </a:solidFill>
                      </a:rPr>
                      <a:t>SHANK2</a:t>
                    </a:r>
                    <a:endParaRPr kumimoji="1" lang="zh-TW" altLang="en-US" sz="933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7" name="文字方塊 96">
                    <a:extLst>
                      <a:ext uri="{FF2B5EF4-FFF2-40B4-BE49-F238E27FC236}">
                        <a16:creationId xmlns:a16="http://schemas.microsoft.com/office/drawing/2014/main" id="{C6B08DF0-766B-D949-830D-0565CAD321F2}"/>
                      </a:ext>
                    </a:extLst>
                  </p:cNvPr>
                  <p:cNvSpPr txBox="1"/>
                  <p:nvPr/>
                </p:nvSpPr>
                <p:spPr>
                  <a:xfrm>
                    <a:off x="2906993" y="2864338"/>
                    <a:ext cx="2209891" cy="216981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defTabSz="913561"/>
                    <a:r>
                      <a:rPr kumimoji="1" lang="en-US" altLang="zh-TW" sz="1067" dirty="0">
                        <a:solidFill>
                          <a:prstClr val="black"/>
                        </a:solidFill>
                      </a:rPr>
                      <a:t>PSD95</a:t>
                    </a:r>
                    <a:endParaRPr kumimoji="1" lang="zh-TW" altLang="en-US" sz="1067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" name="文字方塊 94">
                    <a:extLst>
                      <a:ext uri="{FF2B5EF4-FFF2-40B4-BE49-F238E27FC236}">
                        <a16:creationId xmlns:a16="http://schemas.microsoft.com/office/drawing/2014/main" id="{B87B8646-B6A1-244A-BB27-35B5FCD906BC}"/>
                      </a:ext>
                    </a:extLst>
                  </p:cNvPr>
                  <p:cNvSpPr txBox="1"/>
                  <p:nvPr/>
                </p:nvSpPr>
                <p:spPr>
                  <a:xfrm>
                    <a:off x="2550769" y="3512046"/>
                    <a:ext cx="3333790" cy="13229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defTabSz="913561"/>
                    <a:r>
                      <a:rPr kumimoji="1" lang="en-US" altLang="zh-TW" sz="1067" b="1" dirty="0">
                        <a:solidFill>
                          <a:prstClr val="black"/>
                        </a:solidFill>
                      </a:rPr>
                      <a:t>CTTNBP2</a:t>
                    </a:r>
                    <a:endParaRPr kumimoji="1" lang="zh-TW" altLang="en-US" sz="1067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文字方塊 99">
                    <a:extLst>
                      <a:ext uri="{FF2B5EF4-FFF2-40B4-BE49-F238E27FC236}">
                        <a16:creationId xmlns:a16="http://schemas.microsoft.com/office/drawing/2014/main" id="{0C459FE1-6A3F-FD4F-AA74-CBD56A4FDCF0}"/>
                      </a:ext>
                    </a:extLst>
                  </p:cNvPr>
                  <p:cNvSpPr txBox="1"/>
                  <p:nvPr/>
                </p:nvSpPr>
                <p:spPr>
                  <a:xfrm>
                    <a:off x="2787867" y="2177582"/>
                    <a:ext cx="2595133" cy="132299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3561"/>
                    <a:r>
                      <a:rPr kumimoji="1" lang="en-US" altLang="zh-TW" sz="1067" dirty="0">
                        <a:solidFill>
                          <a:srgbClr val="7030A0"/>
                        </a:solidFill>
                      </a:rPr>
                      <a:t>NMDAR</a:t>
                    </a:r>
                    <a:endParaRPr kumimoji="1" lang="zh-TW" altLang="en-US" sz="1067" dirty="0">
                      <a:solidFill>
                        <a:srgbClr val="7030A0"/>
                      </a:solidFill>
                    </a:endParaRPr>
                  </a:p>
                </p:txBody>
              </p:sp>
            </p:grpSp>
          </p:grpSp>
          <p:sp>
            <p:nvSpPr>
              <p:cNvPr id="79" name="橢圓 78">
                <a:extLst>
                  <a:ext uri="{FF2B5EF4-FFF2-40B4-BE49-F238E27FC236}">
                    <a16:creationId xmlns:a16="http://schemas.microsoft.com/office/drawing/2014/main" id="{5F70F1C6-811F-024F-843B-8D7C8BDA66B2}"/>
                  </a:ext>
                </a:extLst>
              </p:cNvPr>
              <p:cNvSpPr/>
              <p:nvPr/>
            </p:nvSpPr>
            <p:spPr>
              <a:xfrm>
                <a:off x="6116917" y="1704342"/>
                <a:ext cx="100797" cy="10231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1467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橢圓 79">
                <a:extLst>
                  <a:ext uri="{FF2B5EF4-FFF2-40B4-BE49-F238E27FC236}">
                    <a16:creationId xmlns:a16="http://schemas.microsoft.com/office/drawing/2014/main" id="{156A39BA-8508-AC45-BA84-B48525BB398B}"/>
                  </a:ext>
                </a:extLst>
              </p:cNvPr>
              <p:cNvSpPr/>
              <p:nvPr/>
            </p:nvSpPr>
            <p:spPr>
              <a:xfrm>
                <a:off x="6288278" y="1526095"/>
                <a:ext cx="100797" cy="10231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1467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橢圓 80">
                <a:extLst>
                  <a:ext uri="{FF2B5EF4-FFF2-40B4-BE49-F238E27FC236}">
                    <a16:creationId xmlns:a16="http://schemas.microsoft.com/office/drawing/2014/main" id="{D176B377-E2DA-1149-82DB-1F1047740623}"/>
                  </a:ext>
                </a:extLst>
              </p:cNvPr>
              <p:cNvSpPr/>
              <p:nvPr/>
            </p:nvSpPr>
            <p:spPr>
              <a:xfrm>
                <a:off x="6436376" y="1717234"/>
                <a:ext cx="100797" cy="10231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1467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橢圓 81">
                <a:extLst>
                  <a:ext uri="{FF2B5EF4-FFF2-40B4-BE49-F238E27FC236}">
                    <a16:creationId xmlns:a16="http://schemas.microsoft.com/office/drawing/2014/main" id="{A3E2C940-B367-134B-810C-CA249C0A3727}"/>
                  </a:ext>
                </a:extLst>
              </p:cNvPr>
              <p:cNvSpPr/>
              <p:nvPr/>
            </p:nvSpPr>
            <p:spPr>
              <a:xfrm>
                <a:off x="6293217" y="1705924"/>
                <a:ext cx="100797" cy="102311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endParaRPr kumimoji="1" lang="zh-TW" altLang="en-US" sz="1467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8" name="文字方塊 67">
              <a:extLst>
                <a:ext uri="{FF2B5EF4-FFF2-40B4-BE49-F238E27FC236}">
                  <a16:creationId xmlns:a16="http://schemas.microsoft.com/office/drawing/2014/main" id="{2230B03D-D48A-F44E-9C14-D0EFC8E77144}"/>
                </a:ext>
              </a:extLst>
            </p:cNvPr>
            <p:cNvSpPr txBox="1"/>
            <p:nvPr/>
          </p:nvSpPr>
          <p:spPr>
            <a:xfrm>
              <a:off x="6698897" y="3922436"/>
              <a:ext cx="1355878" cy="385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600" dirty="0">
                  <a:solidFill>
                    <a:prstClr val="black"/>
                  </a:solidFill>
                </a:rPr>
                <a:t>      Pre-synapse</a:t>
              </a:r>
              <a:endParaRPr kumimoji="1" lang="zh-TW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69" name="文字方塊 68">
              <a:extLst>
                <a:ext uri="{FF2B5EF4-FFF2-40B4-BE49-F238E27FC236}">
                  <a16:creationId xmlns:a16="http://schemas.microsoft.com/office/drawing/2014/main" id="{585E5EA6-A7F0-FC49-BB71-D26015A7E87C}"/>
                </a:ext>
              </a:extLst>
            </p:cNvPr>
            <p:cNvSpPr txBox="1"/>
            <p:nvPr/>
          </p:nvSpPr>
          <p:spPr>
            <a:xfrm>
              <a:off x="6589168" y="5923130"/>
              <a:ext cx="1472397" cy="3855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600" dirty="0">
                  <a:solidFill>
                    <a:prstClr val="black"/>
                  </a:solidFill>
                </a:rPr>
                <a:t>       Post-synapse</a:t>
              </a:r>
              <a:endParaRPr kumimoji="1" lang="zh-TW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0" name="橢圓 69">
              <a:extLst>
                <a:ext uri="{FF2B5EF4-FFF2-40B4-BE49-F238E27FC236}">
                  <a16:creationId xmlns:a16="http://schemas.microsoft.com/office/drawing/2014/main" id="{C7204106-6C95-3F49-A096-A171F204A9C0}"/>
                </a:ext>
              </a:extLst>
            </p:cNvPr>
            <p:cNvSpPr/>
            <p:nvPr/>
          </p:nvSpPr>
          <p:spPr>
            <a:xfrm>
              <a:off x="7668661" y="4729736"/>
              <a:ext cx="78517" cy="78566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  <p:sp>
          <p:nvSpPr>
            <p:cNvPr id="71" name="橢圓 70">
              <a:extLst>
                <a:ext uri="{FF2B5EF4-FFF2-40B4-BE49-F238E27FC236}">
                  <a16:creationId xmlns:a16="http://schemas.microsoft.com/office/drawing/2014/main" id="{0ACDF2FC-5BC2-DB47-85E9-321DF58E966C}"/>
                </a:ext>
              </a:extLst>
            </p:cNvPr>
            <p:cNvSpPr/>
            <p:nvPr/>
          </p:nvSpPr>
          <p:spPr>
            <a:xfrm>
              <a:off x="7406112" y="4735525"/>
              <a:ext cx="78517" cy="78566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white"/>
                </a:solidFill>
              </a:endParaRPr>
            </a:p>
          </p:txBody>
        </p:sp>
        <p:sp>
          <p:nvSpPr>
            <p:cNvPr id="73" name="右大括弧 72">
              <a:extLst>
                <a:ext uri="{FF2B5EF4-FFF2-40B4-BE49-F238E27FC236}">
                  <a16:creationId xmlns:a16="http://schemas.microsoft.com/office/drawing/2014/main" id="{AD4A869D-65E5-1D41-9390-D447366AD8A1}"/>
                </a:ext>
              </a:extLst>
            </p:cNvPr>
            <p:cNvSpPr/>
            <p:nvPr/>
          </p:nvSpPr>
          <p:spPr>
            <a:xfrm rot="5400000">
              <a:off x="7386756" y="5327917"/>
              <a:ext cx="137807" cy="1245151"/>
            </a:xfrm>
            <a:prstGeom prst="rightBrac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black"/>
                </a:solidFill>
              </a:endParaRPr>
            </a:p>
          </p:txBody>
        </p:sp>
        <p:sp>
          <p:nvSpPr>
            <p:cNvPr id="74" name="右大括弧 73">
              <a:extLst>
                <a:ext uri="{FF2B5EF4-FFF2-40B4-BE49-F238E27FC236}">
                  <a16:creationId xmlns:a16="http://schemas.microsoft.com/office/drawing/2014/main" id="{28B7B0F6-754D-3445-9E9A-46435EE40E02}"/>
                </a:ext>
              </a:extLst>
            </p:cNvPr>
            <p:cNvSpPr/>
            <p:nvPr/>
          </p:nvSpPr>
          <p:spPr>
            <a:xfrm rot="5400000" flipH="1">
              <a:off x="7384285" y="3723616"/>
              <a:ext cx="152400" cy="1245151"/>
            </a:xfrm>
            <a:prstGeom prst="rightBrac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87758914-0C84-6648-987F-C29004E9B0C5}"/>
              </a:ext>
            </a:extLst>
          </p:cNvPr>
          <p:cNvGrpSpPr/>
          <p:nvPr/>
        </p:nvGrpSpPr>
        <p:grpSpPr>
          <a:xfrm>
            <a:off x="5894313" y="3788474"/>
            <a:ext cx="4940256" cy="2224464"/>
            <a:chOff x="3486836" y="3575265"/>
            <a:chExt cx="4940256" cy="2224460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65CCE59E-D1A2-AF4F-87A9-13FAEBE69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79" t="47043" r="22594" b="19273"/>
            <a:stretch/>
          </p:blipFill>
          <p:spPr>
            <a:xfrm>
              <a:off x="3486836" y="3575265"/>
              <a:ext cx="4940256" cy="1992739"/>
            </a:xfrm>
            <a:prstGeom prst="rect">
              <a:avLst/>
            </a:prstGeom>
          </p:spPr>
        </p:pic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9D645904-EC83-C44A-BBCC-DF3DD064E4F4}"/>
                </a:ext>
              </a:extLst>
            </p:cNvPr>
            <p:cNvSpPr txBox="1"/>
            <p:nvPr/>
          </p:nvSpPr>
          <p:spPr>
            <a:xfrm>
              <a:off x="4048145" y="5461172"/>
              <a:ext cx="1215397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1600" b="1" u="sng" dirty="0">
                  <a:solidFill>
                    <a:prstClr val="black"/>
                  </a:solidFill>
                </a:rPr>
                <a:t>Zinc binding</a:t>
              </a:r>
              <a:endParaRPr kumimoji="1" lang="zh-TW" altLang="en-US" sz="1600" b="1" u="sng" dirty="0">
                <a:solidFill>
                  <a:prstClr val="black"/>
                </a:solidFill>
              </a:endParaRPr>
            </a:p>
          </p:txBody>
        </p:sp>
        <p:sp>
          <p:nvSpPr>
            <p:cNvPr id="6" name="甜甜圈 5">
              <a:extLst>
                <a:ext uri="{FF2B5EF4-FFF2-40B4-BE49-F238E27FC236}">
                  <a16:creationId xmlns:a16="http://schemas.microsoft.com/office/drawing/2014/main" id="{44660936-DC95-184B-8346-3EC8E3DBC8FB}"/>
                </a:ext>
              </a:extLst>
            </p:cNvPr>
            <p:cNvSpPr/>
            <p:nvPr/>
          </p:nvSpPr>
          <p:spPr>
            <a:xfrm>
              <a:off x="3874383" y="4139875"/>
              <a:ext cx="218554" cy="170084"/>
            </a:xfrm>
            <a:prstGeom prst="don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black"/>
                </a:solidFill>
              </a:endParaRPr>
            </a:p>
          </p:txBody>
        </p:sp>
        <p:sp>
          <p:nvSpPr>
            <p:cNvPr id="108" name="甜甜圈 107">
              <a:extLst>
                <a:ext uri="{FF2B5EF4-FFF2-40B4-BE49-F238E27FC236}">
                  <a16:creationId xmlns:a16="http://schemas.microsoft.com/office/drawing/2014/main" id="{70A6EBCE-2D5E-194A-99A5-50F0C4B77A2F}"/>
                </a:ext>
              </a:extLst>
            </p:cNvPr>
            <p:cNvSpPr/>
            <p:nvPr/>
          </p:nvSpPr>
          <p:spPr>
            <a:xfrm>
              <a:off x="3859516" y="5563513"/>
              <a:ext cx="218554" cy="170084"/>
            </a:xfrm>
            <a:prstGeom prst="don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black"/>
                </a:solidFill>
              </a:endParaRPr>
            </a:p>
          </p:txBody>
        </p:sp>
        <p:sp>
          <p:nvSpPr>
            <p:cNvPr id="109" name="甜甜圈 108">
              <a:extLst>
                <a:ext uri="{FF2B5EF4-FFF2-40B4-BE49-F238E27FC236}">
                  <a16:creationId xmlns:a16="http://schemas.microsoft.com/office/drawing/2014/main" id="{FFFB9B4E-61BE-F34B-B6E1-6DF4B647FCCA}"/>
                </a:ext>
              </a:extLst>
            </p:cNvPr>
            <p:cNvSpPr/>
            <p:nvPr/>
          </p:nvSpPr>
          <p:spPr>
            <a:xfrm>
              <a:off x="6799711" y="4098986"/>
              <a:ext cx="218554" cy="170084"/>
            </a:xfrm>
            <a:prstGeom prst="don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561"/>
              <a:endParaRPr kumimoji="1" lang="zh-TW" altLang="en-US" sz="1467">
                <a:solidFill>
                  <a:prstClr val="black"/>
                </a:solidFill>
              </a:endParaRPr>
            </a:p>
          </p:txBody>
        </p:sp>
      </p:grpSp>
      <p:cxnSp>
        <p:nvCxnSpPr>
          <p:cNvPr id="53" name="直線箭頭接點 52">
            <a:extLst>
              <a:ext uri="{FF2B5EF4-FFF2-40B4-BE49-F238E27FC236}">
                <a16:creationId xmlns:a16="http://schemas.microsoft.com/office/drawing/2014/main" id="{E6208605-9922-B240-8EB0-972A217FBCF7}"/>
              </a:ext>
            </a:extLst>
          </p:cNvPr>
          <p:cNvCxnSpPr>
            <a:cxnSpLocks/>
          </p:cNvCxnSpPr>
          <p:nvPr/>
        </p:nvCxnSpPr>
        <p:spPr>
          <a:xfrm flipH="1">
            <a:off x="6980916" y="1854417"/>
            <a:ext cx="180725" cy="26128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B732BA81-752F-1545-90AF-A28365AE90F9}"/>
              </a:ext>
            </a:extLst>
          </p:cNvPr>
          <p:cNvGrpSpPr/>
          <p:nvPr/>
        </p:nvGrpSpPr>
        <p:grpSpPr>
          <a:xfrm>
            <a:off x="5709440" y="2587318"/>
            <a:ext cx="5383652" cy="1237870"/>
            <a:chOff x="3301954" y="2374021"/>
            <a:chExt cx="5383651" cy="1237868"/>
          </a:xfrm>
        </p:grpSpPr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79482617-8B40-AC48-B7DA-93FF36D3718E}"/>
                </a:ext>
              </a:extLst>
            </p:cNvPr>
            <p:cNvGrpSpPr/>
            <p:nvPr/>
          </p:nvGrpSpPr>
          <p:grpSpPr>
            <a:xfrm>
              <a:off x="3301954" y="2374021"/>
              <a:ext cx="5383651" cy="572841"/>
              <a:chOff x="1870739" y="3302453"/>
              <a:chExt cx="5575520" cy="641494"/>
            </a:xfrm>
          </p:grpSpPr>
          <p:cxnSp>
            <p:nvCxnSpPr>
              <p:cNvPr id="54" name="直線接點 53">
                <a:extLst>
                  <a:ext uri="{FF2B5EF4-FFF2-40B4-BE49-F238E27FC236}">
                    <a16:creationId xmlns:a16="http://schemas.microsoft.com/office/drawing/2014/main" id="{92E00642-398C-AD45-AB09-76BA6B19C77F}"/>
                  </a:ext>
                </a:extLst>
              </p:cNvPr>
              <p:cNvCxnSpPr/>
              <p:nvPr/>
            </p:nvCxnSpPr>
            <p:spPr>
              <a:xfrm>
                <a:off x="2115519" y="3487119"/>
                <a:ext cx="506794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BC781077-07E1-FD4B-AB84-7D5DCDA1E95E}"/>
                  </a:ext>
                </a:extLst>
              </p:cNvPr>
              <p:cNvSpPr/>
              <p:nvPr/>
            </p:nvSpPr>
            <p:spPr>
              <a:xfrm>
                <a:off x="2657959" y="3361924"/>
                <a:ext cx="1263112" cy="29567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r>
                  <a:rPr kumimoji="1" lang="en-US" altLang="zh-TW" sz="1467" b="1" dirty="0">
                    <a:solidFill>
                      <a:prstClr val="black"/>
                    </a:solidFill>
                  </a:rPr>
                  <a:t>CC</a:t>
                </a:r>
                <a:endParaRPr kumimoji="1" lang="zh-TW" altLang="en-US" sz="1467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0BEF7867-18CF-424C-8822-CCB122FB2A77}"/>
                  </a:ext>
                </a:extLst>
              </p:cNvPr>
              <p:cNvSpPr/>
              <p:nvPr/>
            </p:nvSpPr>
            <p:spPr>
              <a:xfrm>
                <a:off x="3932695" y="3362528"/>
                <a:ext cx="1817176" cy="29567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r>
                  <a:rPr kumimoji="1" lang="en-US" altLang="zh-TW" sz="1467" b="1" dirty="0">
                    <a:solidFill>
                      <a:prstClr val="black"/>
                    </a:solidFill>
                  </a:rPr>
                  <a:t>Mid</a:t>
                </a:r>
                <a:endParaRPr kumimoji="1" lang="zh-TW" altLang="en-US" sz="1467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FDAA4AA9-F16E-9540-8FD1-1B16C3F6A578}"/>
                  </a:ext>
                </a:extLst>
              </p:cNvPr>
              <p:cNvSpPr/>
              <p:nvPr/>
            </p:nvSpPr>
            <p:spPr>
              <a:xfrm>
                <a:off x="5769244" y="3362527"/>
                <a:ext cx="1135251" cy="295675"/>
              </a:xfrm>
              <a:prstGeom prst="rect">
                <a:avLst/>
              </a:prstGeom>
              <a:solidFill>
                <a:srgbClr val="F9A8B7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561"/>
                <a:r>
                  <a:rPr kumimoji="1" lang="en-US" altLang="zh-TW" sz="1467" b="1" dirty="0">
                    <a:solidFill>
                      <a:prstClr val="black"/>
                    </a:solidFill>
                  </a:rPr>
                  <a:t>P-rich</a:t>
                </a:r>
                <a:endParaRPr kumimoji="1" lang="zh-TW" altLang="en-US" sz="1467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C808E828-631B-6545-B9B1-770128DD4DB3}"/>
                  </a:ext>
                </a:extLst>
              </p:cNvPr>
              <p:cNvSpPr txBox="1"/>
              <p:nvPr/>
            </p:nvSpPr>
            <p:spPr>
              <a:xfrm>
                <a:off x="1870739" y="3302453"/>
                <a:ext cx="319078" cy="35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61"/>
                <a:r>
                  <a:rPr kumimoji="1" lang="en-US" altLang="zh-TW" sz="1467" b="1" dirty="0">
                    <a:solidFill>
                      <a:prstClr val="black"/>
                    </a:solidFill>
                  </a:rPr>
                  <a:t>N</a:t>
                </a:r>
                <a:endParaRPr kumimoji="1" lang="zh-TW" altLang="en-US" sz="1467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17588603-49C2-2E4E-AC6A-52B88DA0E389}"/>
                  </a:ext>
                </a:extLst>
              </p:cNvPr>
              <p:cNvSpPr txBox="1"/>
              <p:nvPr/>
            </p:nvSpPr>
            <p:spPr>
              <a:xfrm>
                <a:off x="7152084" y="3302453"/>
                <a:ext cx="294175" cy="356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61"/>
                <a:r>
                  <a:rPr kumimoji="1" lang="en-US" altLang="zh-TW" sz="1467" b="1" dirty="0">
                    <a:solidFill>
                      <a:prstClr val="black"/>
                    </a:solidFill>
                  </a:rPr>
                  <a:t>C</a:t>
                </a:r>
                <a:endParaRPr kumimoji="1" lang="zh-TW" altLang="en-US" sz="1467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81050CA-A4B1-D143-9CB5-2E21ACEDA179}"/>
                  </a:ext>
                </a:extLst>
              </p:cNvPr>
              <p:cNvSpPr txBox="1"/>
              <p:nvPr/>
            </p:nvSpPr>
            <p:spPr>
              <a:xfrm>
                <a:off x="2010032" y="3626654"/>
                <a:ext cx="272595" cy="31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61"/>
                <a:r>
                  <a:rPr kumimoji="1" lang="en-US" altLang="zh-TW" sz="1200" dirty="0">
                    <a:solidFill>
                      <a:prstClr val="black"/>
                    </a:solidFill>
                  </a:rPr>
                  <a:t>1</a:t>
                </a:r>
                <a:endParaRPr kumimoji="1" lang="zh-TW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D7FF94E-157B-2743-92E0-603C519F5403}"/>
                  </a:ext>
                </a:extLst>
              </p:cNvPr>
              <p:cNvSpPr txBox="1"/>
              <p:nvPr/>
            </p:nvSpPr>
            <p:spPr>
              <a:xfrm>
                <a:off x="2530481" y="3633751"/>
                <a:ext cx="435287" cy="31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61"/>
                <a:r>
                  <a:rPr kumimoji="1" lang="en-US" altLang="zh-TW" sz="1200" dirty="0">
                    <a:solidFill>
                      <a:prstClr val="black"/>
                    </a:solidFill>
                  </a:rPr>
                  <a:t>118</a:t>
                </a:r>
                <a:endParaRPr kumimoji="1" lang="zh-TW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D6636355-133D-1648-9BFC-F6E2D4E40C06}"/>
                  </a:ext>
                </a:extLst>
              </p:cNvPr>
              <p:cNvSpPr txBox="1"/>
              <p:nvPr/>
            </p:nvSpPr>
            <p:spPr>
              <a:xfrm>
                <a:off x="3565170" y="3624783"/>
                <a:ext cx="435287" cy="31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61"/>
                <a:r>
                  <a:rPr kumimoji="1" lang="en-US" altLang="zh-TW" sz="1200" dirty="0">
                    <a:solidFill>
                      <a:prstClr val="black"/>
                    </a:solidFill>
                  </a:rPr>
                  <a:t>258</a:t>
                </a:r>
                <a:endParaRPr kumimoji="1" lang="zh-TW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1DD8C2B0-F837-D84D-9557-F24E8546FFAE}"/>
                  </a:ext>
                </a:extLst>
              </p:cNvPr>
              <p:cNvSpPr txBox="1"/>
              <p:nvPr/>
            </p:nvSpPr>
            <p:spPr>
              <a:xfrm>
                <a:off x="5491696" y="3629124"/>
                <a:ext cx="435287" cy="31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61"/>
                <a:r>
                  <a:rPr kumimoji="1" lang="en-US" altLang="zh-TW" sz="1200" dirty="0">
                    <a:solidFill>
                      <a:prstClr val="black"/>
                    </a:solidFill>
                  </a:rPr>
                  <a:t>523</a:t>
                </a:r>
                <a:endParaRPr kumimoji="1" lang="zh-TW" alt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3B2449B7-6788-D847-8021-AC3301F9FF0A}"/>
                  </a:ext>
                </a:extLst>
              </p:cNvPr>
              <p:cNvSpPr txBox="1"/>
              <p:nvPr/>
            </p:nvSpPr>
            <p:spPr>
              <a:xfrm>
                <a:off x="6596858" y="3629124"/>
                <a:ext cx="435287" cy="310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3561"/>
                <a:r>
                  <a:rPr kumimoji="1" lang="en-US" altLang="zh-TW" sz="1200" dirty="0">
                    <a:solidFill>
                      <a:prstClr val="black"/>
                    </a:solidFill>
                  </a:rPr>
                  <a:t>630</a:t>
                </a:r>
                <a:endParaRPr kumimoji="1" lang="zh-TW" altLang="en-US" sz="12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10" name="圖片 109">
              <a:extLst>
                <a:ext uri="{FF2B5EF4-FFF2-40B4-BE49-F238E27FC236}">
                  <a16:creationId xmlns:a16="http://schemas.microsoft.com/office/drawing/2014/main" id="{6468D7D6-3B5F-CF4A-BB4E-3F3B0F2A96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79" t="38450" r="22594" b="52738"/>
            <a:stretch/>
          </p:blipFill>
          <p:spPr>
            <a:xfrm>
              <a:off x="3486836" y="3090557"/>
              <a:ext cx="4940256" cy="521332"/>
            </a:xfrm>
            <a:prstGeom prst="rect">
              <a:avLst/>
            </a:prstGeom>
          </p:spPr>
        </p:pic>
      </p:grpSp>
      <p:sp>
        <p:nvSpPr>
          <p:cNvPr id="111" name="矩形 110">
            <a:extLst>
              <a:ext uri="{FF2B5EF4-FFF2-40B4-BE49-F238E27FC236}">
                <a16:creationId xmlns:a16="http://schemas.microsoft.com/office/drawing/2014/main" id="{1EA9B948-7A2D-8246-BE7A-FF1069F9EB7C}"/>
              </a:ext>
            </a:extLst>
          </p:cNvPr>
          <p:cNvSpPr/>
          <p:nvPr/>
        </p:nvSpPr>
        <p:spPr>
          <a:xfrm>
            <a:off x="4495863" y="4717828"/>
            <a:ext cx="45719" cy="1234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圖片 39">
            <a:extLst>
              <a:ext uri="{FF2B5EF4-FFF2-40B4-BE49-F238E27FC236}">
                <a16:creationId xmlns:a16="http://schemas.microsoft.com/office/drawing/2014/main" id="{59C77633-F3BF-CD4A-89CE-82AB9B4849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7" y="1171837"/>
            <a:ext cx="1456267" cy="13546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1A9879F-EFB9-2141-94B9-1EDB906C5753}"/>
              </a:ext>
            </a:extLst>
          </p:cNvPr>
          <p:cNvSpPr/>
          <p:nvPr/>
        </p:nvSpPr>
        <p:spPr>
          <a:xfrm>
            <a:off x="0" y="-6275"/>
            <a:ext cx="12192000" cy="553901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kumimoji="1" lang="en-US" altLang="zh-TW" sz="2800" b="1" i="1" dirty="0">
                <a:solidFill>
                  <a:prstClr val="black"/>
                </a:solidFill>
              </a:rPr>
              <a:t>Cttnbp2 M120I </a:t>
            </a:r>
            <a:r>
              <a:rPr kumimoji="1" lang="en-US" altLang="zh-TW" sz="2800" dirty="0">
                <a:solidFill>
                  <a:prstClr val="black"/>
                </a:solidFill>
              </a:rPr>
              <a:t>mutant mice show sex-biased </a:t>
            </a:r>
            <a:r>
              <a:rPr lang="en-US" altLang="zh-TW" sz="2800" dirty="0">
                <a:solidFill>
                  <a:prstClr val="black"/>
                </a:solidFill>
              </a:rPr>
              <a:t>social deficits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E6DC69-DAD0-9A4A-9B74-E62210E52CAE}"/>
              </a:ext>
            </a:extLst>
          </p:cNvPr>
          <p:cNvSpPr/>
          <p:nvPr/>
        </p:nvSpPr>
        <p:spPr>
          <a:xfrm>
            <a:off x="5425133" y="1192221"/>
            <a:ext cx="288235" cy="289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9C0D8F3-5716-124A-9510-6DE52ED118AC}"/>
              </a:ext>
            </a:extLst>
          </p:cNvPr>
          <p:cNvSpPr/>
          <p:nvPr/>
        </p:nvSpPr>
        <p:spPr>
          <a:xfrm>
            <a:off x="1580825" y="2439909"/>
            <a:ext cx="71791" cy="192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1A0AA25-7F63-3240-9C38-76BB0CFD4D8A}"/>
              </a:ext>
            </a:extLst>
          </p:cNvPr>
          <p:cNvSpPr/>
          <p:nvPr/>
        </p:nvSpPr>
        <p:spPr>
          <a:xfrm>
            <a:off x="8990156" y="944925"/>
            <a:ext cx="447261" cy="605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B53C553-F9BA-7045-9EC4-AED17AB40F77}"/>
              </a:ext>
            </a:extLst>
          </p:cNvPr>
          <p:cNvSpPr/>
          <p:nvPr/>
        </p:nvSpPr>
        <p:spPr>
          <a:xfrm>
            <a:off x="10141293" y="945090"/>
            <a:ext cx="280167" cy="38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0054137-931C-FC4B-9C8B-582CC3416758}"/>
              </a:ext>
            </a:extLst>
          </p:cNvPr>
          <p:cNvSpPr/>
          <p:nvPr/>
        </p:nvSpPr>
        <p:spPr>
          <a:xfrm>
            <a:off x="9183107" y="2777570"/>
            <a:ext cx="280167" cy="38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C1203807-0550-C045-AF1D-D72C684916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488" y="1546495"/>
            <a:ext cx="1537968" cy="23141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163642C-E504-E84B-BC51-19ED634574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1067" y="3753465"/>
            <a:ext cx="1597319" cy="346544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B783FCE1-9C27-A54E-B8A7-0267845031DA}"/>
              </a:ext>
            </a:extLst>
          </p:cNvPr>
          <p:cNvSpPr txBox="1"/>
          <p:nvPr/>
        </p:nvSpPr>
        <p:spPr>
          <a:xfrm>
            <a:off x="7476410" y="586990"/>
            <a:ext cx="3680044" cy="430790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000" b="1" dirty="0">
                <a:solidFill>
                  <a:srgbClr val="0070C0"/>
                </a:solidFill>
              </a:rPr>
              <a:t>RSI: Reciprocal social interaction</a:t>
            </a:r>
            <a:endParaRPr kumimoji="1"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F550B21-E877-3749-B0EA-5B0B5A028C75}"/>
              </a:ext>
            </a:extLst>
          </p:cNvPr>
          <p:cNvSpPr/>
          <p:nvPr/>
        </p:nvSpPr>
        <p:spPr>
          <a:xfrm>
            <a:off x="9698685" y="3319625"/>
            <a:ext cx="280167" cy="38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C25F683-91DD-A944-910C-36CAFC5709D0}"/>
              </a:ext>
            </a:extLst>
          </p:cNvPr>
          <p:cNvSpPr txBox="1"/>
          <p:nvPr/>
        </p:nvSpPr>
        <p:spPr>
          <a:xfrm>
            <a:off x="171069" y="575421"/>
            <a:ext cx="2710548" cy="430790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2000" b="1" dirty="0">
                <a:solidFill>
                  <a:srgbClr val="0070C0"/>
                </a:solidFill>
              </a:rPr>
              <a:t>3C: Three chamber test</a:t>
            </a:r>
            <a:endParaRPr kumimoji="1" lang="zh-TW" altLang="en-US" sz="2000" b="1" dirty="0">
              <a:solidFill>
                <a:srgbClr val="0070C0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D730AEE-D619-A84C-87AE-61FA3CB27214}"/>
              </a:ext>
            </a:extLst>
          </p:cNvPr>
          <p:cNvSpPr/>
          <p:nvPr/>
        </p:nvSpPr>
        <p:spPr>
          <a:xfrm>
            <a:off x="53" y="6365733"/>
            <a:ext cx="12191999" cy="492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5">
                  <a:lumMod val="20000"/>
                  <a:lumOff val="80000"/>
                </a:schemeClr>
              </a:gs>
              <a:gs pos="69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da-DK" altLang="zh-TW" sz="2400" dirty="0">
                <a:solidFill>
                  <a:prstClr val="black"/>
                </a:solidFill>
              </a:rPr>
              <a:t>To </a:t>
            </a:r>
            <a:r>
              <a:rPr lang="da-DK" altLang="zh-TW" sz="2400" dirty="0" err="1">
                <a:solidFill>
                  <a:prstClr val="black"/>
                </a:solidFill>
              </a:rPr>
              <a:t>identify</a:t>
            </a:r>
            <a:r>
              <a:rPr lang="da-DK" altLang="zh-TW" sz="2400" dirty="0">
                <a:solidFill>
                  <a:prstClr val="black"/>
                </a:solidFill>
              </a:rPr>
              <a:t> the </a:t>
            </a:r>
            <a:r>
              <a:rPr lang="da-DK" altLang="zh-TW" sz="2400" b="1" dirty="0" err="1">
                <a:solidFill>
                  <a:prstClr val="black"/>
                </a:solidFill>
              </a:rPr>
              <a:t>brain</a:t>
            </a:r>
            <a:r>
              <a:rPr lang="da-DK" altLang="zh-TW" sz="2400" b="1" dirty="0">
                <a:solidFill>
                  <a:prstClr val="black"/>
                </a:solidFill>
              </a:rPr>
              <a:t> regions </a:t>
            </a:r>
            <a:r>
              <a:rPr lang="da-DK" altLang="zh-TW" sz="2400" dirty="0" err="1">
                <a:solidFill>
                  <a:prstClr val="black"/>
                </a:solidFill>
              </a:rPr>
              <a:t>displaying</a:t>
            </a:r>
            <a:r>
              <a:rPr lang="da-DK" altLang="zh-TW" sz="2400" dirty="0">
                <a:solidFill>
                  <a:prstClr val="black"/>
                </a:solidFill>
              </a:rPr>
              <a:t> sex-dependent differences.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1C772EB-D266-254C-BCBE-44A1BFB944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337" y="3702013"/>
            <a:ext cx="287867" cy="21166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8628056-68B8-B541-BB37-C25A83C29A5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640" y="1540273"/>
            <a:ext cx="372533" cy="211666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FF4312A-3AFC-0043-82CC-14B36F515D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5573" y="3792264"/>
            <a:ext cx="2036089" cy="21336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888EA3D-6449-8944-BBEB-6F624685EB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700" y="1625983"/>
            <a:ext cx="2099733" cy="208280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69479D8-9185-844F-80CF-BA8D9B46826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767" y="1842969"/>
            <a:ext cx="5638800" cy="1913467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43F6EAF9-EF80-2541-B226-C8AB8185566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432" y="4069205"/>
            <a:ext cx="5554133" cy="1913467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C7DEFBBB-81B2-A343-8C4D-4B2A1BF93680}"/>
              </a:ext>
            </a:extLst>
          </p:cNvPr>
          <p:cNvSpPr/>
          <p:nvPr/>
        </p:nvSpPr>
        <p:spPr>
          <a:xfrm>
            <a:off x="9785594" y="3219382"/>
            <a:ext cx="193249" cy="24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867">
              <a:solidFill>
                <a:prstClr val="white"/>
              </a:solidFill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B84EDBE7-A61F-DA4A-BE12-332B8AC13A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57" y="2633328"/>
            <a:ext cx="1710267" cy="1439333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B170B406-FF46-CC47-8CE2-3B432EB19C1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121" y="1171840"/>
            <a:ext cx="1710267" cy="174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 35">
            <a:extLst>
              <a:ext uri="{FF2B5EF4-FFF2-40B4-BE49-F238E27FC236}">
                <a16:creationId xmlns:a16="http://schemas.microsoft.com/office/drawing/2014/main" id="{E128A6A8-8C3B-AB40-B826-530F62E76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82" y="774472"/>
            <a:ext cx="11476364" cy="20635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BCE8185-18DE-8745-805D-F57121062B6F}"/>
              </a:ext>
            </a:extLst>
          </p:cNvPr>
          <p:cNvSpPr/>
          <p:nvPr/>
        </p:nvSpPr>
        <p:spPr>
          <a:xfrm>
            <a:off x="375748" y="847211"/>
            <a:ext cx="297237" cy="18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4" tIns="60912" rIns="121824" bIns="60912" rtlCol="0" anchor="ctr"/>
          <a:lstStyle/>
          <a:p>
            <a:pPr algn="ctr" defTabSz="913561"/>
            <a:endParaRPr kumimoji="1" lang="zh-TW" altLang="en-US" sz="1467">
              <a:solidFill>
                <a:prstClr val="white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69FD86-8FB0-2F45-A11B-D4B62E0CBD98}"/>
              </a:ext>
            </a:extLst>
          </p:cNvPr>
          <p:cNvSpPr txBox="1"/>
          <p:nvPr/>
        </p:nvSpPr>
        <p:spPr>
          <a:xfrm>
            <a:off x="409295" y="512363"/>
            <a:ext cx="6309162" cy="369235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600" b="1" dirty="0">
                <a:solidFill>
                  <a:prstClr val="black"/>
                </a:solidFill>
              </a:rPr>
              <a:t>31 brain regions are associated with sex dimorphism and social-related </a:t>
            </a:r>
            <a:endParaRPr kumimoji="1" lang="zh-TW" altLang="en-US" sz="1600" b="1" dirty="0">
              <a:solidFill>
                <a:prstClr val="black"/>
              </a:solidFill>
            </a:endParaRPr>
          </a:p>
        </p:txBody>
      </p: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FB4B1878-859F-EE45-87C7-86C5AAB64455}"/>
              </a:ext>
            </a:extLst>
          </p:cNvPr>
          <p:cNvGrpSpPr/>
          <p:nvPr/>
        </p:nvGrpSpPr>
        <p:grpSpPr>
          <a:xfrm>
            <a:off x="60115" y="2804293"/>
            <a:ext cx="11280308" cy="3454202"/>
            <a:chOff x="44911" y="2103219"/>
            <a:chExt cx="8460231" cy="2590649"/>
          </a:xfrm>
        </p:grpSpPr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1EC4F683-0A43-7B4D-9DDC-ACC5DA1E1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226" y="2895884"/>
              <a:ext cx="7340600" cy="1257300"/>
            </a:xfrm>
            <a:prstGeom prst="rect">
              <a:avLst/>
            </a:prstGeom>
          </p:spPr>
        </p:pic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5786184C-8BE8-554F-93B0-5BB7F3CDBE76}"/>
                </a:ext>
              </a:extLst>
            </p:cNvPr>
            <p:cNvGrpSpPr/>
            <p:nvPr/>
          </p:nvGrpSpPr>
          <p:grpSpPr>
            <a:xfrm>
              <a:off x="44911" y="2103219"/>
              <a:ext cx="8460231" cy="2590649"/>
              <a:chOff x="-975149" y="2610196"/>
              <a:chExt cx="10028671" cy="3150634"/>
            </a:xfrm>
          </p:grpSpPr>
          <p:grpSp>
            <p:nvGrpSpPr>
              <p:cNvPr id="20" name="群組 19">
                <a:extLst>
                  <a:ext uri="{FF2B5EF4-FFF2-40B4-BE49-F238E27FC236}">
                    <a16:creationId xmlns:a16="http://schemas.microsoft.com/office/drawing/2014/main" id="{43349CD7-9BF8-2844-AC42-269C3FE6ABD5}"/>
                  </a:ext>
                </a:extLst>
              </p:cNvPr>
              <p:cNvGrpSpPr/>
              <p:nvPr/>
            </p:nvGrpSpPr>
            <p:grpSpPr>
              <a:xfrm>
                <a:off x="-28229" y="2908335"/>
                <a:ext cx="9081751" cy="2852495"/>
                <a:chOff x="-28229" y="2908335"/>
                <a:chExt cx="9081751" cy="2852495"/>
              </a:xfrm>
            </p:grpSpPr>
            <p:grpSp>
              <p:nvGrpSpPr>
                <p:cNvPr id="3" name="群組 2">
                  <a:extLst>
                    <a:ext uri="{FF2B5EF4-FFF2-40B4-BE49-F238E27FC236}">
                      <a16:creationId xmlns:a16="http://schemas.microsoft.com/office/drawing/2014/main" id="{59D6AA61-40F8-8C4E-9961-C8F014F6BF8D}"/>
                    </a:ext>
                  </a:extLst>
                </p:cNvPr>
                <p:cNvGrpSpPr/>
                <p:nvPr/>
              </p:nvGrpSpPr>
              <p:grpSpPr>
                <a:xfrm>
                  <a:off x="191648" y="2908335"/>
                  <a:ext cx="8861874" cy="2852495"/>
                  <a:chOff x="113591" y="3128584"/>
                  <a:chExt cx="8861874" cy="2852495"/>
                </a:xfrm>
              </p:grpSpPr>
              <p:sp>
                <p:nvSpPr>
                  <p:cNvPr id="8" name="矩形 7">
                    <a:extLst>
                      <a:ext uri="{FF2B5EF4-FFF2-40B4-BE49-F238E27FC236}">
                        <a16:creationId xmlns:a16="http://schemas.microsoft.com/office/drawing/2014/main" id="{85E48FE4-F3CA-294D-82EE-4F0CD79BA830}"/>
                      </a:ext>
                    </a:extLst>
                  </p:cNvPr>
                  <p:cNvSpPr/>
                  <p:nvPr/>
                </p:nvSpPr>
                <p:spPr>
                  <a:xfrm>
                    <a:off x="113591" y="3756992"/>
                    <a:ext cx="233122" cy="3104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467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" name="文字方塊 1">
                    <a:extLst>
                      <a:ext uri="{FF2B5EF4-FFF2-40B4-BE49-F238E27FC236}">
                        <a16:creationId xmlns:a16="http://schemas.microsoft.com/office/drawing/2014/main" id="{ED2361FE-1832-7E40-AB0C-F684002887F8}"/>
                      </a:ext>
                    </a:extLst>
                  </p:cNvPr>
                  <p:cNvSpPr txBox="1"/>
                  <p:nvPr/>
                </p:nvSpPr>
                <p:spPr>
                  <a:xfrm>
                    <a:off x="1424415" y="5304219"/>
                    <a:ext cx="1219462" cy="290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3561"/>
                    <a:r>
                      <a:rPr kumimoji="1" lang="en-US" altLang="zh-TW" sz="1467" dirty="0">
                        <a:solidFill>
                          <a:srgbClr val="70AD47">
                            <a:lumMod val="50000"/>
                          </a:srgbClr>
                        </a:solidFill>
                      </a:rPr>
                      <a:t>Cortical regions</a:t>
                    </a:r>
                    <a:endParaRPr kumimoji="1" lang="zh-TW" altLang="en-US" sz="1467" dirty="0">
                      <a:solidFill>
                        <a:srgbClr val="70AD47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12" name="文字方塊 11">
                    <a:extLst>
                      <a:ext uri="{FF2B5EF4-FFF2-40B4-BE49-F238E27FC236}">
                        <a16:creationId xmlns:a16="http://schemas.microsoft.com/office/drawing/2014/main" id="{C09CC981-CC0D-154E-A8E6-032DE62DEB28}"/>
                      </a:ext>
                    </a:extLst>
                  </p:cNvPr>
                  <p:cNvSpPr txBox="1"/>
                  <p:nvPr/>
                </p:nvSpPr>
                <p:spPr>
                  <a:xfrm>
                    <a:off x="3591885" y="5348966"/>
                    <a:ext cx="1289920" cy="290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3561"/>
                    <a:r>
                      <a:rPr kumimoji="1" lang="en-US" altLang="zh-TW" sz="1467" dirty="0">
                        <a:solidFill>
                          <a:srgbClr val="00B0F0"/>
                        </a:solidFill>
                      </a:rPr>
                      <a:t>Pallidum regions</a:t>
                    </a:r>
                    <a:endParaRPr kumimoji="1" lang="zh-TW" altLang="en-US" sz="1467" dirty="0">
                      <a:solidFill>
                        <a:srgbClr val="00B0F0"/>
                      </a:solidFill>
                    </a:endParaRPr>
                  </a:p>
                </p:txBody>
              </p:sp>
              <p:sp>
                <p:nvSpPr>
                  <p:cNvPr id="13" name="文字方塊 12">
                    <a:extLst>
                      <a:ext uri="{FF2B5EF4-FFF2-40B4-BE49-F238E27FC236}">
                        <a16:creationId xmlns:a16="http://schemas.microsoft.com/office/drawing/2014/main" id="{3CC1258E-33D3-154F-9670-5AC7D617D065}"/>
                      </a:ext>
                    </a:extLst>
                  </p:cNvPr>
                  <p:cNvSpPr txBox="1"/>
                  <p:nvPr/>
                </p:nvSpPr>
                <p:spPr>
                  <a:xfrm>
                    <a:off x="4649944" y="5690935"/>
                    <a:ext cx="1634177" cy="290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3561"/>
                    <a:r>
                      <a:rPr kumimoji="1" lang="en-US" altLang="zh-TW" sz="1467" dirty="0">
                        <a:solidFill>
                          <a:srgbClr val="70AD47">
                            <a:lumMod val="75000"/>
                          </a:srgbClr>
                        </a:solidFill>
                      </a:rPr>
                      <a:t>Hippocampus regions</a:t>
                    </a:r>
                    <a:endParaRPr kumimoji="1" lang="zh-TW" altLang="en-US" sz="1467" dirty="0">
                      <a:solidFill>
                        <a:srgbClr val="70AD47">
                          <a:lumMod val="75000"/>
                        </a:srgbClr>
                      </a:solidFill>
                    </a:endParaRPr>
                  </a:p>
                </p:txBody>
              </p:sp>
              <p:sp>
                <p:nvSpPr>
                  <p:cNvPr id="14" name="文字方塊 13">
                    <a:extLst>
                      <a:ext uri="{FF2B5EF4-FFF2-40B4-BE49-F238E27FC236}">
                        <a16:creationId xmlns:a16="http://schemas.microsoft.com/office/drawing/2014/main" id="{43FA7DAE-88E4-9A46-8D4C-DFD348B65A01}"/>
                      </a:ext>
                    </a:extLst>
                  </p:cNvPr>
                  <p:cNvSpPr txBox="1"/>
                  <p:nvPr/>
                </p:nvSpPr>
                <p:spPr>
                  <a:xfrm>
                    <a:off x="5855727" y="5299142"/>
                    <a:ext cx="2406544" cy="290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3561"/>
                    <a:r>
                      <a:rPr kumimoji="1" lang="en-US" altLang="zh-TW" sz="1467" dirty="0">
                        <a:solidFill>
                          <a:srgbClr val="ED7D31"/>
                        </a:solidFill>
                      </a:rPr>
                      <a:t>Thalamus/Hypothalamus regions</a:t>
                    </a:r>
                    <a:endParaRPr kumimoji="1" lang="zh-TW" altLang="en-US" sz="1467" dirty="0">
                      <a:solidFill>
                        <a:srgbClr val="ED7D31"/>
                      </a:solidFill>
                    </a:endParaRPr>
                  </a:p>
                </p:txBody>
              </p:sp>
              <p:pic>
                <p:nvPicPr>
                  <p:cNvPr id="16" name="圖片 15">
                    <a:extLst>
                      <a:ext uri="{FF2B5EF4-FFF2-40B4-BE49-F238E27FC236}">
                        <a16:creationId xmlns:a16="http://schemas.microsoft.com/office/drawing/2014/main" id="{89833878-196B-1549-92B8-AE09E43F73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t="-8434"/>
                  <a:stretch/>
                </p:blipFill>
                <p:spPr>
                  <a:xfrm>
                    <a:off x="379008" y="3128584"/>
                    <a:ext cx="8596457" cy="484613"/>
                  </a:xfrm>
                  <a:prstGeom prst="rect">
                    <a:avLst/>
                  </a:prstGeom>
                </p:spPr>
              </p:pic>
              <p:sp>
                <p:nvSpPr>
                  <p:cNvPr id="18" name="矩形 17">
                    <a:extLst>
                      <a:ext uri="{FF2B5EF4-FFF2-40B4-BE49-F238E27FC236}">
                        <a16:creationId xmlns:a16="http://schemas.microsoft.com/office/drawing/2014/main" id="{842268A2-694B-854F-A8DB-C40F2E3C478A}"/>
                      </a:ext>
                    </a:extLst>
                  </p:cNvPr>
                  <p:cNvSpPr/>
                  <p:nvPr/>
                </p:nvSpPr>
                <p:spPr>
                  <a:xfrm>
                    <a:off x="1801239" y="3739786"/>
                    <a:ext cx="6508748" cy="3104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561"/>
                    <a:endParaRPr kumimoji="1" lang="zh-TW" altLang="en-US" sz="1467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8DC03A33-5B4F-0548-8FDF-E9F50FE517C4}"/>
                    </a:ext>
                  </a:extLst>
                </p:cNvPr>
                <p:cNvSpPr/>
                <p:nvPr/>
              </p:nvSpPr>
              <p:spPr>
                <a:xfrm rot="16200000">
                  <a:off x="-959618" y="4222849"/>
                  <a:ext cx="2145581" cy="282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913561"/>
                  <a:r>
                    <a:rPr lang="da-DK" altLang="zh-TW" sz="1467" dirty="0" err="1">
                      <a:solidFill>
                        <a:prstClr val="black"/>
                      </a:solidFill>
                    </a:rPr>
                    <a:t>mean</a:t>
                  </a:r>
                  <a:r>
                    <a:rPr lang="da-DK" altLang="zh-TW" sz="1467" dirty="0">
                      <a:solidFill>
                        <a:prstClr val="black"/>
                      </a:solidFill>
                    </a:rPr>
                    <a:t> </a:t>
                  </a:r>
                  <a:r>
                    <a:rPr lang="da-DK" altLang="zh-TW" sz="1467" dirty="0" err="1">
                      <a:solidFill>
                        <a:prstClr val="black"/>
                      </a:solidFill>
                    </a:rPr>
                    <a:t>value</a:t>
                  </a:r>
                  <a:r>
                    <a:rPr lang="da-DK" altLang="zh-TW" sz="1467" dirty="0">
                      <a:solidFill>
                        <a:prstClr val="black"/>
                      </a:solidFill>
                    </a:rPr>
                    <a:t> of CFOS </a:t>
                  </a:r>
                  <a:r>
                    <a:rPr lang="da-DK" altLang="zh-TW" sz="1467" dirty="0" err="1">
                      <a:solidFill>
                        <a:prstClr val="black"/>
                      </a:solidFill>
                    </a:rPr>
                    <a:t>density</a:t>
                  </a:r>
                  <a:r>
                    <a:rPr lang="da-DK" altLang="zh-TW" sz="1467" dirty="0">
                      <a:solidFill>
                        <a:prstClr val="black"/>
                      </a:solidFill>
                    </a:rPr>
                    <a:t> </a:t>
                  </a:r>
                  <a:endParaRPr lang="zh-TW" altLang="en-US" sz="1467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5C797CA-BD1E-144F-B2AE-CD21CEBC693D}"/>
                  </a:ext>
                </a:extLst>
              </p:cNvPr>
              <p:cNvSpPr/>
              <p:nvPr/>
            </p:nvSpPr>
            <p:spPr>
              <a:xfrm>
                <a:off x="-975149" y="2610196"/>
                <a:ext cx="3068377" cy="308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3561"/>
                <a:r>
                  <a:rPr lang="da-DK" altLang="zh-TW" sz="1600" u="sng" dirty="0">
                    <a:solidFill>
                      <a:prstClr val="black"/>
                    </a:solidFill>
                  </a:rPr>
                  <a:t>Global </a:t>
                </a:r>
                <a:r>
                  <a:rPr lang="da-DK" altLang="zh-TW" sz="1600" u="sng" dirty="0" err="1">
                    <a:solidFill>
                      <a:prstClr val="black"/>
                    </a:solidFill>
                  </a:rPr>
                  <a:t>comparison</a:t>
                </a:r>
                <a:r>
                  <a:rPr lang="zh-TW" altLang="en-US" sz="1600" u="sng" dirty="0">
                    <a:solidFill>
                      <a:prstClr val="black"/>
                    </a:solidFill>
                  </a:rPr>
                  <a:t> </a:t>
                </a:r>
                <a:r>
                  <a:rPr lang="en-US" altLang="zh-TW" sz="1600" u="sng" dirty="0">
                    <a:solidFill>
                      <a:prstClr val="black"/>
                    </a:solidFill>
                  </a:rPr>
                  <a:t>of neuronal activity</a:t>
                </a:r>
                <a:r>
                  <a:rPr lang="da-DK" altLang="zh-TW" sz="1600" u="sng" dirty="0">
                    <a:solidFill>
                      <a:prstClr val="black"/>
                    </a:solidFill>
                  </a:rPr>
                  <a:t> </a:t>
                </a:r>
                <a:endParaRPr lang="zh-TW" altLang="en-US" sz="1600" u="sng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984F9AB7-9828-A646-A4C3-30BD2A9ED738}"/>
                </a:ext>
              </a:extLst>
            </p:cNvPr>
            <p:cNvSpPr txBox="1"/>
            <p:nvPr/>
          </p:nvSpPr>
          <p:spPr>
            <a:xfrm>
              <a:off x="1477749" y="2743772"/>
              <a:ext cx="788918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2400" dirty="0">
                  <a:solidFill>
                    <a:srgbClr val="009193"/>
                  </a:solidFill>
                </a:rPr>
                <a:t>ILA       </a:t>
              </a:r>
              <a:endParaRPr kumimoji="1" lang="zh-TW" altLang="en-US" sz="2400" dirty="0">
                <a:solidFill>
                  <a:srgbClr val="009193"/>
                </a:solidFill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72920A2A-E6B6-D143-9CBF-20DDFC7A68B2}"/>
                </a:ext>
              </a:extLst>
            </p:cNvPr>
            <p:cNvSpPr txBox="1"/>
            <p:nvPr/>
          </p:nvSpPr>
          <p:spPr>
            <a:xfrm>
              <a:off x="4037506" y="2638307"/>
              <a:ext cx="422231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2400" dirty="0" err="1">
                  <a:solidFill>
                    <a:srgbClr val="009193"/>
                  </a:solidFill>
                </a:rPr>
                <a:t>LSr</a:t>
              </a:r>
              <a:endParaRPr kumimoji="1" lang="zh-TW" altLang="en-US" sz="2400" dirty="0">
                <a:solidFill>
                  <a:srgbClr val="009193"/>
                </a:solidFill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CF9331F8-A763-1A4E-8C61-401DE84FFF35}"/>
                </a:ext>
              </a:extLst>
            </p:cNvPr>
            <p:cNvSpPr txBox="1"/>
            <p:nvPr/>
          </p:nvSpPr>
          <p:spPr>
            <a:xfrm>
              <a:off x="4341631" y="2638307"/>
              <a:ext cx="441467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2400" dirty="0">
                  <a:solidFill>
                    <a:srgbClr val="009193"/>
                  </a:solidFill>
                </a:rPr>
                <a:t>MS</a:t>
              </a:r>
              <a:endParaRPr kumimoji="1" lang="zh-TW" altLang="en-US" sz="2400" dirty="0">
                <a:solidFill>
                  <a:srgbClr val="009193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3043359-6CA6-3A4A-AB94-CE1DFD803067}"/>
                </a:ext>
              </a:extLst>
            </p:cNvPr>
            <p:cNvSpPr/>
            <p:nvPr/>
          </p:nvSpPr>
          <p:spPr>
            <a:xfrm>
              <a:off x="5126468" y="2638307"/>
              <a:ext cx="547265" cy="34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561"/>
              <a:r>
                <a:rPr kumimoji="1" lang="en-US" altLang="zh-TW" sz="2400" dirty="0" err="1">
                  <a:solidFill>
                    <a:srgbClr val="009193"/>
                  </a:solidFill>
                </a:rPr>
                <a:t>dDG</a:t>
              </a:r>
              <a:endParaRPr kumimoji="1" lang="zh-TW" altLang="en-US" sz="2400" dirty="0">
                <a:solidFill>
                  <a:srgbClr val="009193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28E8532-4F1F-DF43-A2D5-A2475CD51C0F}"/>
                </a:ext>
              </a:extLst>
            </p:cNvPr>
            <p:cNvSpPr/>
            <p:nvPr/>
          </p:nvSpPr>
          <p:spPr>
            <a:xfrm>
              <a:off x="5795649" y="2638307"/>
              <a:ext cx="494366" cy="34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561"/>
              <a:r>
                <a:rPr kumimoji="1" lang="en-US" altLang="zh-TW" sz="2400" dirty="0">
                  <a:solidFill>
                    <a:srgbClr val="009193"/>
                  </a:solidFill>
                </a:rPr>
                <a:t>BLA</a:t>
              </a:r>
              <a:endParaRPr kumimoji="1" lang="zh-TW" altLang="en-US" sz="2400" dirty="0">
                <a:solidFill>
                  <a:srgbClr val="009193"/>
                </a:solidFill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BCA9D64-5D73-0941-8926-ABF1BFE3E9CF}"/>
                </a:ext>
              </a:extLst>
            </p:cNvPr>
            <p:cNvSpPr/>
            <p:nvPr/>
          </p:nvSpPr>
          <p:spPr>
            <a:xfrm>
              <a:off x="7366152" y="2638307"/>
              <a:ext cx="497973" cy="34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561"/>
              <a:r>
                <a:rPr kumimoji="1" lang="en-US" altLang="zh-TW" sz="2400" dirty="0">
                  <a:solidFill>
                    <a:srgbClr val="009193"/>
                  </a:solidFill>
                </a:rPr>
                <a:t>VTA</a:t>
              </a:r>
              <a:endParaRPr kumimoji="1" lang="zh-TW" altLang="en-US" sz="2400" dirty="0">
                <a:solidFill>
                  <a:srgbClr val="009193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9F8DE8E-4AA6-FF42-BC40-399662F5CB7A}"/>
                </a:ext>
              </a:extLst>
            </p:cNvPr>
            <p:cNvSpPr/>
            <p:nvPr/>
          </p:nvSpPr>
          <p:spPr>
            <a:xfrm>
              <a:off x="6347531" y="2868391"/>
              <a:ext cx="380153" cy="34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561"/>
              <a:r>
                <a:rPr kumimoji="1" lang="en-US" altLang="zh-TW" sz="2400" dirty="0">
                  <a:solidFill>
                    <a:srgbClr val="C00000"/>
                  </a:solidFill>
                </a:rPr>
                <a:t>LH</a:t>
              </a:r>
              <a:endParaRPr kumimoji="1" lang="zh-TW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834C632-50E2-854F-A4FB-7260F09B2C93}"/>
                </a:ext>
              </a:extLst>
            </p:cNvPr>
            <p:cNvSpPr/>
            <p:nvPr/>
          </p:nvSpPr>
          <p:spPr>
            <a:xfrm>
              <a:off x="5646648" y="2868391"/>
              <a:ext cx="369332" cy="346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561"/>
              <a:r>
                <a:rPr kumimoji="1" lang="en-US" altLang="zh-TW" sz="2400" dirty="0">
                  <a:solidFill>
                    <a:srgbClr val="C00000"/>
                  </a:solidFill>
                </a:rPr>
                <a:t>LA</a:t>
              </a:r>
              <a:endParaRPr kumimoji="1" lang="zh-TW" alt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016FD04B-AEEC-6147-99C2-36985C82C03E}"/>
              </a:ext>
            </a:extLst>
          </p:cNvPr>
          <p:cNvSpPr/>
          <p:nvPr/>
        </p:nvSpPr>
        <p:spPr>
          <a:xfrm>
            <a:off x="0" y="-17424"/>
            <a:ext cx="12192000" cy="430790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solidFill>
              <a:schemeClr val="accent3"/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en-US" altLang="zh-TW" sz="2000" dirty="0">
                <a:solidFill>
                  <a:prstClr val="black"/>
                </a:solidFill>
              </a:rPr>
              <a:t>To determine the </a:t>
            </a:r>
            <a:r>
              <a:rPr kumimoji="1" lang="en-US" altLang="zh-TW" sz="2000" b="1" dirty="0">
                <a:solidFill>
                  <a:srgbClr val="C00000"/>
                </a:solidFill>
              </a:rPr>
              <a:t>neural activity </a:t>
            </a:r>
            <a:r>
              <a:rPr lang="en-US" altLang="zh-TW" sz="2000" dirty="0">
                <a:solidFill>
                  <a:prstClr val="black"/>
                </a:solidFill>
              </a:rPr>
              <a:t>of brain regions is critical for </a:t>
            </a:r>
            <a:r>
              <a:rPr lang="en-US" altLang="zh-TW" sz="2000" b="1" dirty="0">
                <a:solidFill>
                  <a:prstClr val="black"/>
                </a:solidFill>
              </a:rPr>
              <a:t>sex-biased social deficits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AFED6FB-9BDA-AC4A-B3DA-27085C724D5B}"/>
              </a:ext>
            </a:extLst>
          </p:cNvPr>
          <p:cNvSpPr/>
          <p:nvPr/>
        </p:nvSpPr>
        <p:spPr>
          <a:xfrm>
            <a:off x="0" y="6374697"/>
            <a:ext cx="12192000" cy="492346"/>
          </a:xfrm>
          <a:prstGeom prst="rect">
            <a:avLst/>
          </a:prstGeom>
          <a:gradFill>
            <a:gsLst>
              <a:gs pos="97000">
                <a:srgbClr val="EBEBEB"/>
              </a:gs>
              <a:gs pos="44000">
                <a:srgbClr val="E2EDFF"/>
              </a:gs>
              <a:gs pos="21000">
                <a:srgbClr val="F8FBFF"/>
              </a:gs>
              <a:gs pos="0">
                <a:schemeClr val="bg1"/>
              </a:gs>
              <a:gs pos="78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da-DK" altLang="zh-TW" sz="2400" b="1" i="1" dirty="0">
                <a:solidFill>
                  <a:prstClr val="black"/>
                </a:solidFill>
              </a:rPr>
              <a:t>Cttnbp2</a:t>
            </a:r>
            <a:r>
              <a:rPr lang="zh-TW" altLang="en-US" sz="2400" dirty="0">
                <a:solidFill>
                  <a:prstClr val="black"/>
                </a:solidFill>
              </a:rPr>
              <a:t> </a:t>
            </a:r>
            <a:r>
              <a:rPr lang="da-DK" altLang="zh-TW" sz="2400" dirty="0" err="1">
                <a:solidFill>
                  <a:prstClr val="black"/>
                </a:solidFill>
              </a:rPr>
              <a:t>deficiency</a:t>
            </a:r>
            <a:r>
              <a:rPr lang="da-DK" altLang="zh-TW" sz="2400" dirty="0">
                <a:solidFill>
                  <a:prstClr val="black"/>
                </a:solidFill>
              </a:rPr>
              <a:t> </a:t>
            </a:r>
            <a:r>
              <a:rPr lang="da-DK" altLang="zh-TW" sz="2400" dirty="0" err="1">
                <a:solidFill>
                  <a:prstClr val="black"/>
                </a:solidFill>
              </a:rPr>
              <a:t>may</a:t>
            </a:r>
            <a:r>
              <a:rPr lang="da-DK" altLang="zh-TW" sz="2400" dirty="0">
                <a:solidFill>
                  <a:prstClr val="black"/>
                </a:solidFill>
              </a:rPr>
              <a:t> alter </a:t>
            </a:r>
            <a:r>
              <a:rPr lang="da-DK" altLang="zh-TW" sz="2400" dirty="0" err="1">
                <a:solidFill>
                  <a:prstClr val="black"/>
                </a:solidFill>
              </a:rPr>
              <a:t>neuronal</a:t>
            </a:r>
            <a:r>
              <a:rPr lang="da-DK" altLang="zh-TW" sz="2400" dirty="0">
                <a:solidFill>
                  <a:prstClr val="black"/>
                </a:solidFill>
              </a:rPr>
              <a:t> </a:t>
            </a:r>
            <a:r>
              <a:rPr lang="da-DK" altLang="zh-TW" sz="2400" dirty="0" err="1">
                <a:solidFill>
                  <a:prstClr val="black"/>
                </a:solidFill>
              </a:rPr>
              <a:t>responses</a:t>
            </a:r>
            <a:r>
              <a:rPr lang="da-DK" altLang="zh-TW" sz="2400" dirty="0">
                <a:solidFill>
                  <a:prstClr val="black"/>
                </a:solidFill>
              </a:rPr>
              <a:t> in </a:t>
            </a:r>
            <a:r>
              <a:rPr lang="da-DK" altLang="zh-TW" sz="2400" dirty="0" err="1">
                <a:solidFill>
                  <a:prstClr val="black"/>
                </a:solidFill>
              </a:rPr>
              <a:t>some</a:t>
            </a:r>
            <a:r>
              <a:rPr lang="da-DK" altLang="zh-TW" sz="2400" dirty="0">
                <a:solidFill>
                  <a:prstClr val="black"/>
                </a:solidFill>
              </a:rPr>
              <a:t> </a:t>
            </a:r>
            <a:r>
              <a:rPr lang="da-DK" altLang="zh-TW" sz="2400" dirty="0" err="1">
                <a:solidFill>
                  <a:prstClr val="black"/>
                </a:solidFill>
              </a:rPr>
              <a:t>brain</a:t>
            </a:r>
            <a:r>
              <a:rPr lang="da-DK" altLang="zh-TW" sz="2400" dirty="0">
                <a:solidFill>
                  <a:prstClr val="black"/>
                </a:solidFill>
              </a:rPr>
              <a:t> regions</a:t>
            </a:r>
            <a:r>
              <a:rPr lang="zh-TW" altLang="en-US" sz="2400" dirty="0">
                <a:solidFill>
                  <a:prstClr val="black"/>
                </a:solidFill>
              </a:rPr>
              <a:t> </a:t>
            </a:r>
            <a:r>
              <a:rPr lang="da-DK" altLang="zh-TW" sz="2400" dirty="0">
                <a:solidFill>
                  <a:prstClr val="black"/>
                </a:solidFill>
              </a:rPr>
              <a:t>in a sex-</a:t>
            </a:r>
            <a:r>
              <a:rPr lang="da-DK" altLang="zh-TW" sz="2400" dirty="0" err="1">
                <a:solidFill>
                  <a:prstClr val="black"/>
                </a:solidFill>
              </a:rPr>
              <a:t>biased</a:t>
            </a:r>
            <a:r>
              <a:rPr lang="da-DK" altLang="zh-TW" sz="2400" dirty="0">
                <a:solidFill>
                  <a:prstClr val="black"/>
                </a:solidFill>
              </a:rPr>
              <a:t> </a:t>
            </a:r>
            <a:r>
              <a:rPr lang="da-DK" altLang="zh-TW" sz="2400" dirty="0" err="1">
                <a:solidFill>
                  <a:prstClr val="black"/>
                </a:solidFill>
              </a:rPr>
              <a:t>manner</a:t>
            </a:r>
            <a:r>
              <a:rPr lang="da-DK" altLang="zh-TW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6F662D43-202E-7A4B-984C-C363513F57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167" y="4314433"/>
            <a:ext cx="8585200" cy="21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6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D13A8DE-D6E1-A340-A438-D050C6E0F7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60" y="2333875"/>
            <a:ext cx="1929769" cy="89616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A2CF871-81D0-2840-B90E-B43F270BFB01}"/>
              </a:ext>
            </a:extLst>
          </p:cNvPr>
          <p:cNvSpPr txBox="1"/>
          <p:nvPr/>
        </p:nvSpPr>
        <p:spPr>
          <a:xfrm>
            <a:off x="-64333" y="1343886"/>
            <a:ext cx="3251657" cy="697658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algn="ctr" defTabSz="913561"/>
            <a:r>
              <a:rPr lang="es-MX" altLang="zh-TW" sz="1867" dirty="0">
                <a:solidFill>
                  <a:prstClr val="black"/>
                </a:solidFill>
              </a:rPr>
              <a:t>Control AAV</a:t>
            </a:r>
          </a:p>
          <a:p>
            <a:pPr algn="ctr" defTabSz="913561"/>
            <a:r>
              <a:rPr lang="es-MX" altLang="zh-TW" sz="1867" b="1" dirty="0">
                <a:solidFill>
                  <a:srgbClr val="009193"/>
                </a:solidFill>
              </a:rPr>
              <a:t>AAV-CaMKII-hM3Dq-mCherry</a:t>
            </a:r>
            <a:r>
              <a:rPr lang="es-MX" altLang="zh-TW" sz="1867" dirty="0">
                <a:solidFill>
                  <a:prstClr val="black"/>
                </a:solidFill>
              </a:rPr>
              <a:t> </a:t>
            </a:r>
            <a:endParaRPr lang="es-MX" altLang="zh-TW" sz="2667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D32682A-A78D-F547-A986-44E1770936A4}"/>
              </a:ext>
            </a:extLst>
          </p:cNvPr>
          <p:cNvSpPr/>
          <p:nvPr/>
        </p:nvSpPr>
        <p:spPr>
          <a:xfrm>
            <a:off x="992577" y="2423040"/>
            <a:ext cx="1719119" cy="779475"/>
          </a:xfrm>
          <a:prstGeom prst="rect">
            <a:avLst/>
          </a:prstGeom>
        </p:spPr>
        <p:txBody>
          <a:bodyPr wrap="square" lIns="121824" tIns="60912" rIns="121824" bIns="60912">
            <a:spAutoFit/>
          </a:bodyPr>
          <a:lstStyle/>
          <a:p>
            <a:pPr defTabSz="913561"/>
            <a:r>
              <a:rPr lang="en-US" altLang="zh-TW" sz="2133" b="1" dirty="0">
                <a:solidFill>
                  <a:srgbClr val="009193"/>
                </a:solidFill>
              </a:rPr>
              <a:t>♂ WT</a:t>
            </a:r>
          </a:p>
          <a:p>
            <a:pPr defTabSz="913561"/>
            <a:r>
              <a:rPr lang="en-US" altLang="zh-TW" sz="2133" b="1" dirty="0">
                <a:solidFill>
                  <a:srgbClr val="009193"/>
                </a:solidFill>
              </a:rPr>
              <a:t>♂ M120I/+</a:t>
            </a:r>
            <a:endParaRPr lang="zh-TW" altLang="en-US" sz="2133" dirty="0">
              <a:solidFill>
                <a:srgbClr val="009193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D8DB987-D894-384C-91BD-AAA508AFFA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904" y="2284983"/>
            <a:ext cx="1977573" cy="91836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B725717-3FAD-9B4E-A3C9-D6B5AEAF5705}"/>
              </a:ext>
            </a:extLst>
          </p:cNvPr>
          <p:cNvSpPr txBox="1"/>
          <p:nvPr/>
        </p:nvSpPr>
        <p:spPr>
          <a:xfrm>
            <a:off x="3188840" y="1293715"/>
            <a:ext cx="3185935" cy="738567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algn="ctr" defTabSz="913561"/>
            <a:r>
              <a:rPr lang="es-MX" altLang="zh-TW" sz="2000" dirty="0">
                <a:solidFill>
                  <a:prstClr val="black"/>
                </a:solidFill>
              </a:rPr>
              <a:t>Control AAV</a:t>
            </a:r>
          </a:p>
          <a:p>
            <a:pPr algn="ctr" defTabSz="913561"/>
            <a:r>
              <a:rPr lang="es-MX" altLang="zh-TW" sz="1867" b="1" dirty="0">
                <a:solidFill>
                  <a:srgbClr val="C00000"/>
                </a:solidFill>
              </a:rPr>
              <a:t>AAV-CaMKII-hM4Di-mCherry</a:t>
            </a:r>
            <a:r>
              <a:rPr lang="es-MX" altLang="zh-TW" sz="2000" dirty="0">
                <a:solidFill>
                  <a:prstClr val="black"/>
                </a:solidFill>
              </a:rPr>
              <a:t> </a:t>
            </a:r>
            <a:endParaRPr lang="es-MX" altLang="zh-TW" sz="2800" dirty="0">
              <a:solidFill>
                <a:prstClr val="blac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DED3FD2-72CF-344B-BDC9-DFBDE0908550}"/>
              </a:ext>
            </a:extLst>
          </p:cNvPr>
          <p:cNvSpPr/>
          <p:nvPr/>
        </p:nvSpPr>
        <p:spPr>
          <a:xfrm>
            <a:off x="4217133" y="2390400"/>
            <a:ext cx="1715699" cy="779475"/>
          </a:xfrm>
          <a:prstGeom prst="rect">
            <a:avLst/>
          </a:prstGeom>
        </p:spPr>
        <p:txBody>
          <a:bodyPr wrap="square" lIns="121824" tIns="60912" rIns="121824" bIns="60912">
            <a:spAutoFit/>
          </a:bodyPr>
          <a:lstStyle/>
          <a:p>
            <a:pPr defTabSz="913561"/>
            <a:r>
              <a:rPr lang="en-US" altLang="zh-TW" sz="2133" b="1" dirty="0">
                <a:solidFill>
                  <a:srgbClr val="C00000"/>
                </a:solidFill>
              </a:rPr>
              <a:t>♀ WT</a:t>
            </a:r>
          </a:p>
          <a:p>
            <a:pPr defTabSz="913561"/>
            <a:r>
              <a:rPr lang="en-US" altLang="zh-TW" sz="2133" b="1" dirty="0">
                <a:solidFill>
                  <a:srgbClr val="C00000"/>
                </a:solidFill>
              </a:rPr>
              <a:t>♀ M120I/+</a:t>
            </a:r>
            <a:endParaRPr lang="zh-TW" altLang="en-US" sz="2133" dirty="0">
              <a:solidFill>
                <a:srgbClr val="C00000"/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8455BAD-EDC2-1B4B-9181-349F4B5A59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66" y="1980596"/>
            <a:ext cx="266025" cy="63617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99281026-752B-7F4A-BCF0-C11B5799CA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900" y="1929961"/>
            <a:ext cx="267201" cy="631567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32320A79-3460-8A41-8B96-BDA492F469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077" y="677897"/>
            <a:ext cx="790580" cy="725003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5D59C350-D511-8F4F-B814-90B1976123FE}"/>
              </a:ext>
            </a:extLst>
          </p:cNvPr>
          <p:cNvSpPr txBox="1"/>
          <p:nvPr/>
        </p:nvSpPr>
        <p:spPr>
          <a:xfrm>
            <a:off x="3461502" y="620460"/>
            <a:ext cx="2709460" cy="451245"/>
          </a:xfrm>
          <a:prstGeom prst="rect">
            <a:avLst/>
          </a:prstGeom>
          <a:noFill/>
        </p:spPr>
        <p:txBody>
          <a:bodyPr wrap="square" lIns="121824" tIns="60912" rIns="121824" bIns="60912" rtlCol="0">
            <a:spAutoFit/>
          </a:bodyPr>
          <a:lstStyle/>
          <a:p>
            <a:pPr algn="ctr" defTabSz="913561"/>
            <a:r>
              <a:rPr kumimoji="1" lang="en-US" altLang="zh-TW" sz="2000" b="1" dirty="0">
                <a:solidFill>
                  <a:srgbClr val="70AD47">
                    <a:lumMod val="75000"/>
                  </a:srgbClr>
                </a:solidFill>
              </a:rPr>
              <a:t>ILA</a:t>
            </a:r>
            <a:r>
              <a:rPr kumimoji="1" lang="zh-TW" altLang="en-US" sz="2000" b="1" dirty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kumimoji="1" lang="en-US" altLang="zh-TW" sz="2000" b="1" dirty="0">
                <a:solidFill>
                  <a:srgbClr val="70AD47">
                    <a:lumMod val="75000"/>
                  </a:srgbClr>
                </a:solidFill>
              </a:rPr>
              <a:t>-</a:t>
            </a:r>
            <a:r>
              <a:rPr lang="en-US" altLang="zh-TW" sz="2133" dirty="0">
                <a:solidFill>
                  <a:srgbClr val="70AD47">
                    <a:lumMod val="75000"/>
                  </a:srgbClr>
                </a:solidFill>
              </a:rPr>
              <a:t> infralimbic cortex </a:t>
            </a:r>
            <a:endParaRPr kumimoji="1" lang="zh-TW" altLang="en-US" sz="2000" b="1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577CCCD-0658-8542-A764-25171BFE6DED}"/>
              </a:ext>
            </a:extLst>
          </p:cNvPr>
          <p:cNvSpPr/>
          <p:nvPr/>
        </p:nvSpPr>
        <p:spPr>
          <a:xfrm>
            <a:off x="5" y="6527218"/>
            <a:ext cx="8118740" cy="348781"/>
          </a:xfrm>
          <a:prstGeom prst="rect">
            <a:avLst/>
          </a:prstGeom>
        </p:spPr>
        <p:txBody>
          <a:bodyPr wrap="square" lIns="121824" tIns="60912" rIns="121824" bIns="60912">
            <a:spAutoFit/>
          </a:bodyPr>
          <a:lstStyle/>
          <a:p>
            <a:pPr defTabSz="913561"/>
            <a:r>
              <a:rPr lang="da-DK" altLang="zh-TW" sz="1467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</a:rPr>
              <a:t> DREADD: Designer receptors </a:t>
            </a:r>
            <a:r>
              <a:rPr lang="da-DK" altLang="zh-TW" sz="1467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</a:rPr>
              <a:t>exclusively</a:t>
            </a:r>
            <a:r>
              <a:rPr lang="da-DK" altLang="zh-TW" sz="1467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da-DK" altLang="zh-TW" sz="1467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</a:rPr>
              <a:t>activated</a:t>
            </a:r>
            <a:r>
              <a:rPr lang="da-DK" altLang="zh-TW" sz="1467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</a:rPr>
              <a:t> by designer drugs</a:t>
            </a:r>
            <a:endParaRPr lang="zh-TW" altLang="en-US" sz="1467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90988B6-202F-2142-9B08-0CE31FCC6146}"/>
              </a:ext>
            </a:extLst>
          </p:cNvPr>
          <p:cNvSpPr txBox="1"/>
          <p:nvPr/>
        </p:nvSpPr>
        <p:spPr>
          <a:xfrm>
            <a:off x="5508850" y="6554107"/>
            <a:ext cx="1651990" cy="348781"/>
          </a:xfrm>
          <a:prstGeom prst="rect">
            <a:avLst/>
          </a:prstGeom>
          <a:noFill/>
        </p:spPr>
        <p:txBody>
          <a:bodyPr wrap="none" lIns="121824" tIns="60912" rIns="121824" bIns="60912" rtlCol="0">
            <a:spAutoFit/>
          </a:bodyPr>
          <a:lstStyle/>
          <a:p>
            <a:pPr defTabSz="913561"/>
            <a:r>
              <a:rPr kumimoji="1" lang="en-US" altLang="zh-TW" sz="1467" dirty="0">
                <a:solidFill>
                  <a:prstClr val="black"/>
                </a:solidFill>
              </a:rPr>
              <a:t>(</a:t>
            </a:r>
            <a:r>
              <a:rPr kumimoji="1" lang="en-US" altLang="zh-TW" sz="1467" dirty="0" err="1">
                <a:solidFill>
                  <a:prstClr val="black"/>
                </a:solidFill>
              </a:rPr>
              <a:t>Wess</a:t>
            </a:r>
            <a:r>
              <a:rPr kumimoji="1" lang="en-US" altLang="zh-TW" sz="1467" dirty="0">
                <a:solidFill>
                  <a:prstClr val="black"/>
                </a:solidFill>
              </a:rPr>
              <a:t> et al., 2016)</a:t>
            </a:r>
            <a:endParaRPr kumimoji="1" lang="zh-TW" altLang="en-US" sz="1467" dirty="0">
              <a:solidFill>
                <a:prstClr val="black"/>
              </a:solidFill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0C647434-319C-5E4C-AB1B-B747770E5E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04" y="4066619"/>
            <a:ext cx="1867160" cy="1401800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DDBA8EC4-D2FA-C949-A783-17ED13EC6AA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219" y="4008460"/>
            <a:ext cx="1986448" cy="1454357"/>
          </a:xfrm>
          <a:prstGeom prst="rect">
            <a:avLst/>
          </a:prstGeom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DDB19F59-E74B-FE4C-884E-31D2B5D366A0}"/>
              </a:ext>
            </a:extLst>
          </p:cNvPr>
          <p:cNvGrpSpPr/>
          <p:nvPr/>
        </p:nvGrpSpPr>
        <p:grpSpPr>
          <a:xfrm>
            <a:off x="349316" y="3157143"/>
            <a:ext cx="5929721" cy="3213520"/>
            <a:chOff x="2248944" y="3073489"/>
            <a:chExt cx="6342646" cy="3397118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DD480C0-09DB-A548-BE75-51918E82399E}"/>
                </a:ext>
              </a:extLst>
            </p:cNvPr>
            <p:cNvSpPr txBox="1"/>
            <p:nvPr/>
          </p:nvSpPr>
          <p:spPr>
            <a:xfrm>
              <a:off x="4913886" y="3073489"/>
              <a:ext cx="705056" cy="48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561"/>
              <a:r>
                <a:rPr kumimoji="1" lang="en-US" altLang="zh-TW" sz="2400" b="1" dirty="0">
                  <a:solidFill>
                    <a:srgbClr val="002060"/>
                  </a:solidFill>
                </a:rPr>
                <a:t>C21</a:t>
              </a:r>
              <a:endParaRPr kumimoji="1" lang="zh-TW" altLang="en-US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F08575CB-BC34-E640-8C1C-11FF76488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8944" y="3300885"/>
              <a:ext cx="2323051" cy="627999"/>
            </a:xfrm>
            <a:prstGeom prst="rect">
              <a:avLst/>
            </a:prstGeom>
          </p:spPr>
        </p:pic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394A2AD5-D9DB-AF4F-B0A6-F1934CC57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7354" y="3303273"/>
              <a:ext cx="2434236" cy="621992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5442B9A-C552-0D4A-A940-90595DF7602A}"/>
                </a:ext>
              </a:extLst>
            </p:cNvPr>
            <p:cNvSpPr/>
            <p:nvPr/>
          </p:nvSpPr>
          <p:spPr>
            <a:xfrm>
              <a:off x="4519462" y="3423533"/>
              <a:ext cx="1684111" cy="401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561"/>
              <a:r>
                <a:rPr lang="da-DK" altLang="zh-TW" sz="1867" b="1" dirty="0" err="1">
                  <a:solidFill>
                    <a:srgbClr val="002060"/>
                  </a:solidFill>
                </a:rPr>
                <a:t>Compound</a:t>
              </a:r>
              <a:r>
                <a:rPr lang="da-DK" altLang="zh-TW" sz="1867" b="1" dirty="0">
                  <a:solidFill>
                    <a:srgbClr val="002060"/>
                  </a:solidFill>
                </a:rPr>
                <a:t> 21</a:t>
              </a:r>
              <a:endParaRPr lang="zh-TW" altLang="en-US" sz="1867" b="1" dirty="0">
                <a:solidFill>
                  <a:srgbClr val="002060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323E88D8-FA82-4C4D-B0D8-C0C20DF2A92E}"/>
                </a:ext>
              </a:extLst>
            </p:cNvPr>
            <p:cNvSpPr/>
            <p:nvPr/>
          </p:nvSpPr>
          <p:spPr>
            <a:xfrm>
              <a:off x="4589530" y="3732318"/>
              <a:ext cx="1573689" cy="336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561"/>
              <a:r>
                <a:rPr lang="da-DK" altLang="zh-TW" sz="1467" dirty="0">
                  <a:solidFill>
                    <a:srgbClr val="002060"/>
                  </a:solidFill>
                </a:rPr>
                <a:t>DREADD </a:t>
              </a:r>
              <a:r>
                <a:rPr lang="da-DK" altLang="zh-TW" sz="1467" dirty="0" err="1">
                  <a:solidFill>
                    <a:srgbClr val="002060"/>
                  </a:solidFill>
                </a:rPr>
                <a:t>agonist</a:t>
              </a:r>
              <a:r>
                <a:rPr lang="da-DK" altLang="zh-TW" sz="1467" dirty="0">
                  <a:solidFill>
                    <a:srgbClr val="002060"/>
                  </a:solidFill>
                </a:rPr>
                <a:t> </a:t>
              </a:r>
              <a:endParaRPr lang="zh-TW" altLang="en-US" sz="1467" dirty="0">
                <a:solidFill>
                  <a:srgbClr val="002060"/>
                </a:solidFill>
              </a:endParaRPr>
            </a:p>
          </p:txBody>
        </p:sp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34B6B9A9-EE2D-1D40-8425-A0E3BE441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3711" y="5672821"/>
              <a:ext cx="2323051" cy="797786"/>
            </a:xfrm>
            <a:prstGeom prst="rect">
              <a:avLst/>
            </a:prstGeom>
          </p:spPr>
        </p:pic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3BB12CC4-EA31-F24E-949E-7EA42E864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08171" y="5649781"/>
              <a:ext cx="2434236" cy="744353"/>
            </a:xfrm>
            <a:prstGeom prst="rect">
              <a:avLst/>
            </a:prstGeom>
          </p:spPr>
        </p:pic>
      </p:grp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31869F0A-6A04-F149-BF0B-FDC75C23AEE3}"/>
              </a:ext>
            </a:extLst>
          </p:cNvPr>
          <p:cNvSpPr txBox="1"/>
          <p:nvPr/>
        </p:nvSpPr>
        <p:spPr>
          <a:xfrm>
            <a:off x="90984" y="3410293"/>
            <a:ext cx="1470437" cy="800315"/>
          </a:xfrm>
          <a:prstGeom prst="rect">
            <a:avLst/>
          </a:prstGeom>
          <a:noFill/>
        </p:spPr>
        <p:txBody>
          <a:bodyPr wrap="square" lIns="121824" tIns="60912" rIns="121824" bIns="60912" rtlCol="0">
            <a:spAutoFit/>
          </a:bodyPr>
          <a:lstStyle/>
          <a:p>
            <a:pPr algn="ctr" defTabSz="913561"/>
            <a:r>
              <a:rPr kumimoji="1" lang="en-US" altLang="zh-TW" sz="1467" dirty="0">
                <a:solidFill>
                  <a:prstClr val="black"/>
                </a:solidFill>
              </a:rPr>
              <a:t>Human M3 muscarinic receptor</a:t>
            </a:r>
            <a:endParaRPr kumimoji="1" lang="zh-TW" altLang="en-US" sz="1467" dirty="0">
              <a:solidFill>
                <a:prstClr val="black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28A62DA-8BE8-2E41-A9A9-0F4429D77211}"/>
              </a:ext>
            </a:extLst>
          </p:cNvPr>
          <p:cNvSpPr txBox="1"/>
          <p:nvPr/>
        </p:nvSpPr>
        <p:spPr>
          <a:xfrm>
            <a:off x="4773260" y="3347655"/>
            <a:ext cx="1470437" cy="800315"/>
          </a:xfrm>
          <a:prstGeom prst="rect">
            <a:avLst/>
          </a:prstGeom>
          <a:noFill/>
        </p:spPr>
        <p:txBody>
          <a:bodyPr wrap="square" lIns="121824" tIns="60912" rIns="121824" bIns="60912" rtlCol="0">
            <a:spAutoFit/>
          </a:bodyPr>
          <a:lstStyle/>
          <a:p>
            <a:pPr algn="ctr" defTabSz="913561"/>
            <a:r>
              <a:rPr kumimoji="1" lang="en-US" altLang="zh-TW" sz="1467" dirty="0">
                <a:solidFill>
                  <a:prstClr val="black"/>
                </a:solidFill>
              </a:rPr>
              <a:t>Human M4 muscarinic receptor</a:t>
            </a:r>
            <a:endParaRPr kumimoji="1" lang="zh-TW" altLang="en-US" sz="1467" dirty="0">
              <a:solidFill>
                <a:prstClr val="black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E7D6AF5-E7F5-B744-AEB3-308D7B2BD2A2}"/>
              </a:ext>
            </a:extLst>
          </p:cNvPr>
          <p:cNvSpPr/>
          <p:nvPr/>
        </p:nvSpPr>
        <p:spPr>
          <a:xfrm>
            <a:off x="-246839" y="-22600"/>
            <a:ext cx="12685677" cy="492346"/>
          </a:xfrm>
          <a:prstGeom prst="rect">
            <a:avLst/>
          </a:prstGeom>
          <a:solidFill>
            <a:schemeClr val="accent3">
              <a:alpha val="27000"/>
            </a:schemeClr>
          </a:solidFill>
          <a:ln>
            <a:solidFill>
              <a:schemeClr val="accent3"/>
            </a:solidFill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en-US" altLang="zh-TW" sz="2400" dirty="0" err="1">
                <a:solidFill>
                  <a:prstClr val="black"/>
                </a:solidFill>
              </a:rPr>
              <a:t>Chemogenetic</a:t>
            </a:r>
            <a:r>
              <a:rPr lang="en-US" altLang="zh-TW" sz="2400" dirty="0">
                <a:solidFill>
                  <a:prstClr val="black"/>
                </a:solidFill>
              </a:rPr>
              <a:t> manipulation at </a:t>
            </a:r>
            <a:r>
              <a:rPr lang="en-US" altLang="zh-TW" sz="2400" b="1" dirty="0">
                <a:solidFill>
                  <a:prstClr val="black"/>
                </a:solidFill>
              </a:rPr>
              <a:t>ILA</a:t>
            </a:r>
            <a:r>
              <a:rPr lang="en-US" altLang="zh-TW" sz="2400" dirty="0">
                <a:solidFill>
                  <a:prstClr val="black"/>
                </a:solidFill>
              </a:rPr>
              <a:t> region modulates social interaction of M120I mutant mice</a:t>
            </a:r>
            <a:r>
              <a:rPr lang="zh-TW" altLang="zh-TW" sz="2400" dirty="0">
                <a:solidFill>
                  <a:prstClr val="black"/>
                </a:solidFill>
              </a:rPr>
              <a:t> </a:t>
            </a:r>
            <a:endParaRPr kumimoji="1" lang="zh-TW" altLang="en-US" sz="2400" dirty="0">
              <a:solidFill>
                <a:prstClr val="black"/>
              </a:solidFill>
            </a:endParaRP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B5A1EE7-AF80-7A41-AA10-72AA0091E121}"/>
              </a:ext>
            </a:extLst>
          </p:cNvPr>
          <p:cNvGrpSpPr/>
          <p:nvPr/>
        </p:nvGrpSpPr>
        <p:grpSpPr>
          <a:xfrm>
            <a:off x="6743213" y="3687743"/>
            <a:ext cx="5218276" cy="2629996"/>
            <a:chOff x="4856667" y="2690696"/>
            <a:chExt cx="4214691" cy="2189145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9B47342-4E29-1243-8D54-6C0B0D9FE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0058" y="3038341"/>
              <a:ext cx="4051300" cy="1841500"/>
            </a:xfrm>
            <a:prstGeom prst="rect">
              <a:avLst/>
            </a:prstGeom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5397B7D-AD2D-194C-AB2B-108AEFC2B920}"/>
                </a:ext>
              </a:extLst>
            </p:cNvPr>
            <p:cNvSpPr/>
            <p:nvPr/>
          </p:nvSpPr>
          <p:spPr>
            <a:xfrm>
              <a:off x="4856667" y="2690696"/>
              <a:ext cx="1784729" cy="350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561"/>
              <a:r>
                <a:rPr lang="en-US" altLang="zh-TW" sz="2133" b="1" dirty="0">
                  <a:solidFill>
                    <a:srgbClr val="C00000"/>
                  </a:solidFill>
                </a:rPr>
                <a:t>♀M120I</a:t>
              </a:r>
              <a:endParaRPr lang="zh-TW" altLang="en-US" sz="2133" dirty="0">
                <a:solidFill>
                  <a:srgbClr val="C00000"/>
                </a:solidFill>
              </a:endParaRPr>
            </a:p>
          </p:txBody>
        </p: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B73A78EB-49B2-4540-8937-923DD3E47CD0}"/>
              </a:ext>
            </a:extLst>
          </p:cNvPr>
          <p:cNvSpPr/>
          <p:nvPr/>
        </p:nvSpPr>
        <p:spPr>
          <a:xfrm>
            <a:off x="0" y="6372021"/>
            <a:ext cx="12192000" cy="492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5">
                  <a:lumMod val="20000"/>
                  <a:lumOff val="80000"/>
                </a:schemeClr>
              </a:gs>
              <a:gs pos="69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121824" tIns="60912" rIns="121824" bIns="60912">
            <a:spAutoFit/>
          </a:bodyPr>
          <a:lstStyle/>
          <a:p>
            <a:pPr algn="ctr" defTabSz="913561"/>
            <a:r>
              <a:rPr lang="da-DK" altLang="zh-TW" sz="2400" dirty="0" err="1">
                <a:solidFill>
                  <a:prstClr val="black"/>
                </a:solidFill>
              </a:rPr>
              <a:t>Enhanced</a:t>
            </a:r>
            <a:r>
              <a:rPr lang="da-DK" altLang="zh-TW" sz="2400" dirty="0">
                <a:solidFill>
                  <a:prstClr val="black"/>
                </a:solidFill>
              </a:rPr>
              <a:t> </a:t>
            </a:r>
            <a:r>
              <a:rPr lang="da-DK" altLang="zh-TW" sz="2400" b="1" dirty="0">
                <a:solidFill>
                  <a:prstClr val="black"/>
                </a:solidFill>
              </a:rPr>
              <a:t>ILA</a:t>
            </a:r>
            <a:r>
              <a:rPr lang="da-DK" altLang="zh-TW" sz="2400" dirty="0">
                <a:solidFill>
                  <a:prstClr val="black"/>
                </a:solidFill>
              </a:rPr>
              <a:t> </a:t>
            </a:r>
            <a:r>
              <a:rPr lang="da-DK" altLang="zh-TW" sz="2400" dirty="0" err="1">
                <a:solidFill>
                  <a:prstClr val="black"/>
                </a:solidFill>
              </a:rPr>
              <a:t>neuronal</a:t>
            </a:r>
            <a:r>
              <a:rPr lang="da-DK" altLang="zh-TW" sz="2400" dirty="0">
                <a:solidFill>
                  <a:prstClr val="black"/>
                </a:solidFill>
              </a:rPr>
              <a:t> </a:t>
            </a:r>
            <a:r>
              <a:rPr lang="da-DK" altLang="zh-TW" sz="2400" dirty="0" err="1">
                <a:solidFill>
                  <a:prstClr val="black"/>
                </a:solidFill>
              </a:rPr>
              <a:t>activity</a:t>
            </a:r>
            <a:r>
              <a:rPr lang="da-DK" altLang="zh-TW" sz="2400" dirty="0">
                <a:solidFill>
                  <a:prstClr val="black"/>
                </a:solidFill>
              </a:rPr>
              <a:t> ameliorates the social deficits of male M120I </a:t>
            </a:r>
            <a:r>
              <a:rPr lang="da-DK" altLang="zh-TW" sz="2400" dirty="0" err="1">
                <a:solidFill>
                  <a:prstClr val="black"/>
                </a:solidFill>
              </a:rPr>
              <a:t>mice</a:t>
            </a:r>
            <a:r>
              <a:rPr lang="da-DK" altLang="zh-TW" sz="24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79791ED-CD99-4F4E-A5D6-72877A5CD336}"/>
              </a:ext>
            </a:extLst>
          </p:cNvPr>
          <p:cNvGrpSpPr/>
          <p:nvPr/>
        </p:nvGrpSpPr>
        <p:grpSpPr>
          <a:xfrm>
            <a:off x="6546265" y="831407"/>
            <a:ext cx="5490303" cy="2666984"/>
            <a:chOff x="4800131" y="506869"/>
            <a:chExt cx="4302977" cy="2142298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ED23501-E9D8-6E4B-AC4B-04158EC288FA}"/>
                </a:ext>
              </a:extLst>
            </p:cNvPr>
            <p:cNvSpPr/>
            <p:nvPr/>
          </p:nvSpPr>
          <p:spPr>
            <a:xfrm>
              <a:off x="4800131" y="506869"/>
              <a:ext cx="2731658" cy="370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561"/>
              <a:r>
                <a:rPr lang="en-US" altLang="zh-TW" sz="2400" b="1" dirty="0">
                  <a:solidFill>
                    <a:srgbClr val="009193"/>
                  </a:solidFill>
                </a:rPr>
                <a:t>♂M120I </a:t>
              </a:r>
              <a:endParaRPr lang="zh-TW" altLang="en-US" sz="2400" dirty="0">
                <a:solidFill>
                  <a:srgbClr val="009193"/>
                </a:solidFill>
              </a:endParaRP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F215425-E218-0C4B-B17B-69EC2C904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8308" y="820367"/>
              <a:ext cx="4114800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0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1396</Words>
  <Application>Microsoft Office PowerPoint</Application>
  <PresentationFormat>寬螢幕</PresentationFormat>
  <Paragraphs>278</Paragraphs>
  <Slides>13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6" baseType="lpstr">
      <vt:lpstr>Gautami</vt:lpstr>
      <vt:lpstr>MS Mincho</vt:lpstr>
      <vt:lpstr>Roboto Condensed</vt:lpstr>
      <vt:lpstr>新細明體</vt:lpstr>
      <vt:lpstr>標楷體</vt:lpstr>
      <vt:lpstr>Adobe Naskh Medium</vt:lpstr>
      <vt:lpstr>Arial</vt:lpstr>
      <vt:lpstr>Arial</vt:lpstr>
      <vt:lpstr>Calibri</vt:lpstr>
      <vt:lpstr>Calibri Light</vt:lpstr>
      <vt:lpstr>Times New Roman</vt:lpstr>
      <vt:lpstr>Wingdings</vt:lpstr>
      <vt:lpstr>Office 佈景主題</vt:lpstr>
      <vt:lpstr>顏資儷</vt:lpstr>
      <vt:lpstr>Sex bias in social deficits, neural circuits and nutrient demand  in Cttnbp2 autism models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顏資儷</dc:title>
  <dc:creator>Windows 使用者</dc:creator>
  <cp:lastModifiedBy>Windows 使用者</cp:lastModifiedBy>
  <cp:revision>2</cp:revision>
  <dcterms:created xsi:type="dcterms:W3CDTF">2025-02-10T12:50:04Z</dcterms:created>
  <dcterms:modified xsi:type="dcterms:W3CDTF">2025-02-10T13:23:19Z</dcterms:modified>
</cp:coreProperties>
</file>