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36F8F-E22C-4E6F-BFC9-EA243DE2B0A8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7B252-8147-4629-B95F-956962426D1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81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惡性腫瘤常居國人十大死因之首，其中又以腦癌最為惡劣，五年存活率不及一成。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腦部惡性腫瘤占中樞神經系統腫瘤超過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90%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，而在腦部惡性腫瘤中又以神經膠母細胞瘤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(glioblastoma)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為大宗，不論性別均占超過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之腦瘤發生率。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b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據美國癌症協會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(American Cancer Society) 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報導，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2019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年估計全美將有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23,820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人罹患中樞神經相關惡性腫瘤，其中有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17,760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人將死於腦腫瘤。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4BF11F-9398-4DF6-8B9C-2BBE9764B568}" type="slidenum">
              <a:rPr lang="zh-TW" altLang="en-US" smtClean="0">
                <a:solidFill>
                  <a:prstClr val="black"/>
                </a:solidFill>
              </a:rPr>
              <a:pPr/>
              <a:t>3</a:t>
            </a:fld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669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248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3406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8921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867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59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924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71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313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377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8311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654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E1919-43CC-46E3-BB81-8B11D5CE32CD}" type="datetimeFigureOut">
              <a:rPr lang="zh-TW" altLang="en-US" smtClean="0"/>
              <a:t>2025/2/10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B72C1-4833-45A0-9A08-429B7C09AB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0908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0.svg"/><Relationship Id="rId3" Type="http://schemas.openxmlformats.org/officeDocument/2006/relationships/image" Target="../media/image11.png"/><Relationship Id="rId7" Type="http://schemas.openxmlformats.org/officeDocument/2006/relationships/image" Target="../media/image44.svg"/><Relationship Id="rId12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46.sv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2.svg"/><Relationship Id="rId10" Type="http://schemas.openxmlformats.org/officeDocument/2006/relationships/image" Target="../media/image2.png"/><Relationship Id="rId4" Type="http://schemas.openxmlformats.org/officeDocument/2006/relationships/image" Target="../media/image45.png"/><Relationship Id="rId9" Type="http://schemas.openxmlformats.org/officeDocument/2006/relationships/image" Target="../media/image6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8.jpeg"/><Relationship Id="rId5" Type="http://schemas.openxmlformats.org/officeDocument/2006/relationships/image" Target="../media/image5.png"/><Relationship Id="rId10" Type="http://schemas.openxmlformats.org/officeDocument/2006/relationships/image" Target="../media/image11.sv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5.svg"/><Relationship Id="rId3" Type="http://schemas.openxmlformats.org/officeDocument/2006/relationships/image" Target="../media/image11.png"/><Relationship Id="rId7" Type="http://schemas.openxmlformats.org/officeDocument/2006/relationships/image" Target="../media/image19.sv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39883" y="274639"/>
            <a:ext cx="6542517" cy="1143000"/>
          </a:xfrm>
        </p:spPr>
        <p:txBody>
          <a:bodyPr/>
          <a:lstStyle/>
          <a:p>
            <a:r>
              <a:rPr lang="zh-TW" altLang="zh-TW" dirty="0">
                <a:latin typeface="標楷體" pitchFamily="65" charset="-120"/>
                <a:ea typeface="標楷體" pitchFamily="65" charset="-120"/>
                <a:cs typeface="Times New Roman"/>
              </a:rPr>
              <a:t>龐浩翰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847861" y="1600201"/>
            <a:ext cx="6734539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Bioengineered Bacteriophage-Like Nanoparticles as </a:t>
            </a:r>
            <a:r>
              <a:rPr lang="en-US" altLang="zh-TW" dirty="0" err="1">
                <a:solidFill>
                  <a:srgbClr val="FFFFCC"/>
                </a:solidFill>
                <a:cs typeface="Times New Roman"/>
              </a:rPr>
              <a:t>RNAi</a:t>
            </a:r>
            <a:r>
              <a:rPr lang="en-US" altLang="zh-TW" dirty="0">
                <a:solidFill>
                  <a:srgbClr val="FFFFCC"/>
                </a:solidFill>
                <a:cs typeface="Times New Roman"/>
              </a:rPr>
              <a:t> Therapeutics to Enhance Radiotherapy against </a:t>
            </a:r>
            <a:r>
              <a:rPr lang="en-US" altLang="zh-TW" dirty="0" err="1" smtClean="0">
                <a:solidFill>
                  <a:srgbClr val="FFFFCC"/>
                </a:solidFill>
                <a:cs typeface="Times New Roman"/>
              </a:rPr>
              <a:t>Glioblastomas</a:t>
            </a:r>
            <a:endParaRPr lang="en-US" altLang="zh-TW" dirty="0" smtClean="0">
              <a:solidFill>
                <a:srgbClr val="FFFFCC"/>
              </a:solidFill>
              <a:cs typeface="Times New Roman"/>
            </a:endParaRPr>
          </a:p>
          <a:p>
            <a:pPr marL="0" indent="0" algn="ctr">
              <a:buNone/>
            </a:pPr>
            <a:endParaRPr lang="en-US" altLang="zh-TW" dirty="0">
              <a:cs typeface="Times New Roman"/>
            </a:endParaRPr>
          </a:p>
          <a:p>
            <a:pPr marL="0" indent="0" algn="ctr">
              <a:buNone/>
            </a:pPr>
            <a:r>
              <a:rPr lang="en-US" altLang="zh-TW" dirty="0" smtClean="0">
                <a:cs typeface="Times New Roman"/>
              </a:rPr>
              <a:t>Nationwide </a:t>
            </a:r>
            <a:r>
              <a:rPr lang="en-US" altLang="zh-TW" dirty="0">
                <a:cs typeface="Times New Roman"/>
              </a:rPr>
              <a:t>Children’s Hospital, Center for Childhood </a:t>
            </a:r>
            <a:r>
              <a:rPr lang="en-US" altLang="zh-TW" dirty="0" smtClean="0">
                <a:cs typeface="Times New Roman"/>
              </a:rPr>
              <a:t>Cancer</a:t>
            </a:r>
            <a:r>
              <a:rPr lang="zh-TW" altLang="en-US" dirty="0" smtClean="0">
                <a:cs typeface="Times New Roman"/>
              </a:rPr>
              <a:t> </a:t>
            </a:r>
            <a:r>
              <a:rPr lang="zh-TW" altLang="zh-TW" dirty="0" smtClean="0">
                <a:latin typeface="標楷體" pitchFamily="65" charset="-120"/>
                <a:ea typeface="標楷體" pitchFamily="65" charset="-120"/>
                <a:cs typeface="Times New Roman"/>
              </a:rPr>
              <a:t>博士後研究員</a:t>
            </a:r>
            <a:endParaRPr lang="en-US" altLang="zh-TW" dirty="0" smtClean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endParaRPr lang="en-US" altLang="zh-TW" dirty="0">
              <a:latin typeface="標楷體" pitchFamily="65" charset="-120"/>
              <a:ea typeface="標楷體" pitchFamily="65" charset="-120"/>
              <a:cs typeface="Times New Roman"/>
            </a:endParaRPr>
          </a:p>
          <a:p>
            <a:pPr marL="0" indent="0" algn="ctr">
              <a:buNone/>
            </a:pPr>
            <a:r>
              <a:rPr lang="zh-TW" altLang="zh-TW" dirty="0">
                <a:latin typeface="標楷體" pitchFamily="65" charset="-120"/>
                <a:ea typeface="標楷體" pitchFamily="65" charset="-120"/>
                <a:cs typeface="Times New Roman"/>
              </a:rPr>
              <a:t>楊閎蔚 教授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5" y="124264"/>
            <a:ext cx="3648405" cy="64874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435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2C143BE-0E0A-48DD-1165-9CAA1E04AA59}"/>
              </a:ext>
            </a:extLst>
          </p:cNvPr>
          <p:cNvSpPr txBox="1"/>
          <p:nvPr/>
        </p:nvSpPr>
        <p:spPr>
          <a:xfrm>
            <a:off x="1101485" y="255977"/>
            <a:ext cx="10084695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RNA Scaffold for real-time fluorescence tracing 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D10A9A6-7E70-598B-8925-088DB237A829}"/>
              </a:ext>
            </a:extLst>
          </p:cNvPr>
          <p:cNvGrpSpPr/>
          <p:nvPr/>
        </p:nvGrpSpPr>
        <p:grpSpPr>
          <a:xfrm>
            <a:off x="805109" y="1593605"/>
            <a:ext cx="4667519" cy="4237511"/>
            <a:chOff x="938741" y="1436298"/>
            <a:chExt cx="3191615" cy="2897578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55AE406-9E4D-1A82-D33B-5B6C56774A67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90" r="39169" b="65897"/>
            <a:stretch/>
          </p:blipFill>
          <p:spPr>
            <a:xfrm>
              <a:off x="938741" y="1436298"/>
              <a:ext cx="3191615" cy="2897578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3BE9D30-2475-38D3-2704-1FEB957D1812}"/>
                </a:ext>
              </a:extLst>
            </p:cNvPr>
            <p:cNvSpPr/>
            <p:nvPr/>
          </p:nvSpPr>
          <p:spPr>
            <a:xfrm>
              <a:off x="1030939" y="1495656"/>
              <a:ext cx="704850" cy="4743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38"/>
              <a:endParaRPr lang="zh-TW" altLang="en-US" sz="1867">
                <a:solidFill>
                  <a:prstClr val="white"/>
                </a:solidFill>
              </a:endParaRPr>
            </a:p>
          </p:txBody>
        </p:sp>
      </p:grp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87BDB19-E534-3C23-191E-FE833ED46A2F}"/>
              </a:ext>
            </a:extLst>
          </p:cNvPr>
          <p:cNvSpPr txBox="1"/>
          <p:nvPr/>
        </p:nvSpPr>
        <p:spPr>
          <a:xfrm>
            <a:off x="6297472" y="2649086"/>
            <a:ext cx="8976625" cy="461663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defTabSz="913538"/>
            <a:r>
              <a:rPr lang="en-US" altLang="zh-TW" sz="2400" b="1" dirty="0">
                <a:solidFill>
                  <a:srgbClr val="7030A0"/>
                </a:solidFill>
              </a:rPr>
              <a:t>Stage 1</a:t>
            </a:r>
            <a:r>
              <a:rPr lang="en-US" altLang="zh-TW" sz="2400" dirty="0">
                <a:solidFill>
                  <a:prstClr val="black"/>
                </a:solidFill>
              </a:rPr>
              <a:t>: RNAi scaffold traceable version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4CDA1DA2-03DC-3305-AC3C-98F24A2978F8}"/>
              </a:ext>
            </a:extLst>
          </p:cNvPr>
          <p:cNvSpPr txBox="1"/>
          <p:nvPr/>
        </p:nvSpPr>
        <p:spPr>
          <a:xfrm>
            <a:off x="6297463" y="3172294"/>
            <a:ext cx="5295647" cy="1569658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buFont typeface="Wingdings" panose="05000000000000000000" pitchFamily="2" charset="2"/>
              <a:buChar char="u"/>
            </a:pPr>
            <a:r>
              <a:rPr lang="en-US" altLang="zh-TW" sz="2400" b="1" dirty="0">
                <a:solidFill>
                  <a:srgbClr val="0070C0"/>
                </a:solidFill>
              </a:rPr>
              <a:t>Goal: </a:t>
            </a:r>
          </a:p>
          <a:p>
            <a:pPr marL="285497" indent="-285497" defTabSz="913538">
              <a:buFont typeface="Wingdings" panose="05000000000000000000" pitchFamily="2" charset="2"/>
              <a:buChar char="p"/>
            </a:pPr>
            <a:r>
              <a:rPr lang="en-US" altLang="zh-TW" sz="2400" dirty="0">
                <a:solidFill>
                  <a:prstClr val="black"/>
                </a:solidFill>
              </a:rPr>
              <a:t>Dual-fluorescence aptamer for folding check</a:t>
            </a:r>
          </a:p>
          <a:p>
            <a:pPr marL="285497" indent="-285497" defTabSz="913538">
              <a:buFont typeface="Wingdings" panose="05000000000000000000" pitchFamily="2" charset="2"/>
              <a:buChar char="p"/>
            </a:pPr>
            <a:r>
              <a:rPr lang="en-US" altLang="zh-TW" sz="2400" dirty="0">
                <a:solidFill>
                  <a:prstClr val="black"/>
                </a:solidFill>
              </a:rPr>
              <a:t>Real-time RNA tracing.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664F7A9-9CF4-857A-D5EE-336E011E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2995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0AC50A-EA4A-1305-9ABA-D48173FA8178}"/>
              </a:ext>
            </a:extLst>
          </p:cNvPr>
          <p:cNvSpPr txBox="1"/>
          <p:nvPr/>
        </p:nvSpPr>
        <p:spPr>
          <a:xfrm>
            <a:off x="1101464" y="244401"/>
            <a:ext cx="560027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Results: traceable RNAs 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B25573A-2D82-322F-95BE-952960AFD6B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829" y="1435477"/>
            <a:ext cx="7618859" cy="5422523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06168BEB-8BC5-CBAB-F010-E5365C22EBB2}"/>
              </a:ext>
            </a:extLst>
          </p:cNvPr>
          <p:cNvGrpSpPr/>
          <p:nvPr/>
        </p:nvGrpSpPr>
        <p:grpSpPr>
          <a:xfrm>
            <a:off x="472654" y="1219200"/>
            <a:ext cx="4492924" cy="5638800"/>
            <a:chOff x="472615" y="1219200"/>
            <a:chExt cx="4492924" cy="563880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D6D99572-B994-7D4D-B6D5-18C477563007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31" t="41956" r="6994" b="31816"/>
            <a:stretch/>
          </p:blipFill>
          <p:spPr>
            <a:xfrm>
              <a:off x="472615" y="1219200"/>
              <a:ext cx="3995213" cy="202515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2A1B2D6-F8D3-3351-0A8D-C598C1BEB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805" y="2819030"/>
              <a:ext cx="4338734" cy="4038970"/>
            </a:xfrm>
            <a:prstGeom prst="rect">
              <a:avLst/>
            </a:prstGeom>
          </p:spPr>
        </p:pic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id="{97ED79E2-99E5-EBA7-CB92-98E947EDA519}"/>
                </a:ext>
              </a:extLst>
            </p:cNvPr>
            <p:cNvSpPr txBox="1"/>
            <p:nvPr/>
          </p:nvSpPr>
          <p:spPr>
            <a:xfrm>
              <a:off x="472615" y="1303823"/>
              <a:ext cx="322524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38"/>
              <a:r>
                <a:rPr lang="en-US" altLang="zh-TW" sz="1867" dirty="0">
                  <a:solidFill>
                    <a:prstClr val="black"/>
                  </a:solidFill>
                </a:rPr>
                <a:t>A</a:t>
              </a:r>
              <a:endParaRPr lang="zh-TW" altLang="en-US" sz="1867" dirty="0">
                <a:solidFill>
                  <a:prstClr val="black"/>
                </a:solidFill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7B04E11C-7ACF-840C-57E3-3B2E4767791D}"/>
                </a:ext>
              </a:extLst>
            </p:cNvPr>
            <p:cNvSpPr txBox="1"/>
            <p:nvPr/>
          </p:nvSpPr>
          <p:spPr>
            <a:xfrm>
              <a:off x="472615" y="3340135"/>
              <a:ext cx="314510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38"/>
              <a:r>
                <a:rPr lang="en-US" altLang="zh-TW" sz="1867" dirty="0">
                  <a:solidFill>
                    <a:prstClr val="black"/>
                  </a:solidFill>
                </a:rPr>
                <a:t>B</a:t>
              </a:r>
              <a:endParaRPr lang="zh-TW" altLang="en-US" sz="1867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61D58983-F70E-0483-18E6-87C032F4C9B4}"/>
              </a:ext>
            </a:extLst>
          </p:cNvPr>
          <p:cNvSpPr txBox="1"/>
          <p:nvPr/>
        </p:nvSpPr>
        <p:spPr>
          <a:xfrm flipH="1">
            <a:off x="782387" y="900773"/>
            <a:ext cx="4595151" cy="400108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5B9BD5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Fluorescent  RNA scaffold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31BE632-5FE0-1138-C48A-F98B0AE5E7D9}"/>
              </a:ext>
            </a:extLst>
          </p:cNvPr>
          <p:cNvSpPr txBox="1"/>
          <p:nvPr/>
        </p:nvSpPr>
        <p:spPr>
          <a:xfrm>
            <a:off x="6276547" y="900773"/>
            <a:ext cx="6163519" cy="400108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marL="285497" indent="-285497" defTabSz="913538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5B9BD5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Quantifiable auto-packaging</a:t>
            </a:r>
            <a:endParaRPr lang="zh-TW" altLang="en-US" sz="2000" dirty="0">
              <a:solidFill>
                <a:srgbClr val="5B9BD5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11" name="投影片編號版面配置區 10">
            <a:extLst>
              <a:ext uri="{FF2B5EF4-FFF2-40B4-BE49-F238E27FC236}">
                <a16:creationId xmlns:a16="http://schemas.microsoft.com/office/drawing/2014/main" id="{11DA9745-2CCA-E7BE-E501-1130D1C0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960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0AC50A-EA4A-1305-9ABA-D48173FA8178}"/>
              </a:ext>
            </a:extLst>
          </p:cNvPr>
          <p:cNvSpPr txBox="1"/>
          <p:nvPr/>
        </p:nvSpPr>
        <p:spPr>
          <a:xfrm>
            <a:off x="1101519" y="244401"/>
            <a:ext cx="658412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Results: Real time RNA tracing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3DE9D0D-E789-D265-A236-9BC67CD77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3686F33-6849-2FE7-721B-78E6BD6F6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" b="74583"/>
          <a:stretch/>
        </p:blipFill>
        <p:spPr bwMode="auto">
          <a:xfrm>
            <a:off x="415693" y="2942715"/>
            <a:ext cx="11159667" cy="171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3F1A1740-8CFA-4E7B-F893-E57AD653B8CF}"/>
              </a:ext>
            </a:extLst>
          </p:cNvPr>
          <p:cNvSpPr txBox="1"/>
          <p:nvPr/>
        </p:nvSpPr>
        <p:spPr>
          <a:xfrm flipH="1">
            <a:off x="1400461" y="2174799"/>
            <a:ext cx="4595151" cy="400108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5B9BD5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Traditional Northern blotting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7A833F-076B-B045-F71B-54A39F9F522E}"/>
              </a:ext>
            </a:extLst>
          </p:cNvPr>
          <p:cNvSpPr txBox="1"/>
          <p:nvPr/>
        </p:nvSpPr>
        <p:spPr>
          <a:xfrm flipH="1">
            <a:off x="7317970" y="2174799"/>
            <a:ext cx="2884287" cy="400108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5B9BD5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Real-time imaging </a:t>
            </a:r>
          </a:p>
        </p:txBody>
      </p:sp>
    </p:spTree>
    <p:extLst>
      <p:ext uri="{BB962C8B-B14F-4D97-AF65-F5344CB8AC3E}">
        <p14:creationId xmlns:p14="http://schemas.microsoft.com/office/powerpoint/2010/main" val="2678416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44AEC-C691-2667-40F9-22B890469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62D34A9-56ED-A797-9804-C1884A7AE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" t="25044" r="501" b="-1827"/>
          <a:stretch/>
        </p:blipFill>
        <p:spPr bwMode="auto">
          <a:xfrm>
            <a:off x="516169" y="1549509"/>
            <a:ext cx="11159667" cy="517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0E05DBE3-A343-92C1-CFC1-299CFA592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DF4ACF6-F55D-3898-A4F0-5178F404321C}"/>
              </a:ext>
            </a:extLst>
          </p:cNvPr>
          <p:cNvSpPr txBox="1"/>
          <p:nvPr/>
        </p:nvSpPr>
        <p:spPr>
          <a:xfrm>
            <a:off x="1101519" y="244401"/>
            <a:ext cx="658412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Results: Real time RNA tracing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EEB9F3F-EAB5-F68C-888D-74B2FBDC3FF9}"/>
              </a:ext>
            </a:extLst>
          </p:cNvPr>
          <p:cNvSpPr txBox="1"/>
          <p:nvPr/>
        </p:nvSpPr>
        <p:spPr>
          <a:xfrm>
            <a:off x="1621222" y="2709490"/>
            <a:ext cx="1803360" cy="1569658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1200" dirty="0">
                <a:solidFill>
                  <a:prstClr val="black"/>
                </a:solidFill>
              </a:rPr>
              <a:t>L: low range </a:t>
            </a:r>
            <a:r>
              <a:rPr lang="en-US" altLang="zh-TW" sz="1200" dirty="0" err="1">
                <a:solidFill>
                  <a:prstClr val="black"/>
                </a:solidFill>
              </a:rPr>
              <a:t>ssRNA</a:t>
            </a:r>
            <a:r>
              <a:rPr lang="en-US" altLang="zh-TW" sz="1200" dirty="0">
                <a:solidFill>
                  <a:prstClr val="black"/>
                </a:solidFill>
              </a:rPr>
              <a:t> ladder</a:t>
            </a:r>
          </a:p>
          <a:p>
            <a:pPr defTabSz="913538"/>
            <a:r>
              <a:rPr lang="en-US" altLang="zh-TW" sz="1200" dirty="0">
                <a:solidFill>
                  <a:prstClr val="black"/>
                </a:solidFill>
              </a:rPr>
              <a:t>1: </a:t>
            </a:r>
            <a:r>
              <a:rPr lang="en-US" altLang="zh-TW" sz="1200" i="1" dirty="0">
                <a:solidFill>
                  <a:prstClr val="black"/>
                </a:solidFill>
              </a:rPr>
              <a:t>in vitro </a:t>
            </a:r>
            <a:r>
              <a:rPr lang="en-US" altLang="zh-TW" sz="1200" dirty="0">
                <a:solidFill>
                  <a:prstClr val="black"/>
                </a:solidFill>
              </a:rPr>
              <a:t>RNA</a:t>
            </a:r>
          </a:p>
          <a:p>
            <a:pPr defTabSz="913538"/>
            <a:r>
              <a:rPr lang="en-US" altLang="zh-TW" sz="1200" dirty="0">
                <a:solidFill>
                  <a:prstClr val="black"/>
                </a:solidFill>
              </a:rPr>
              <a:t>2: blank</a:t>
            </a:r>
          </a:p>
          <a:p>
            <a:pPr defTabSz="913538"/>
            <a:r>
              <a:rPr lang="en-US" altLang="zh-TW" sz="1200" dirty="0">
                <a:solidFill>
                  <a:prstClr val="black"/>
                </a:solidFill>
              </a:rPr>
              <a:t>3: WT-VLPs</a:t>
            </a:r>
          </a:p>
          <a:p>
            <a:pPr defTabSz="913538"/>
            <a:r>
              <a:rPr lang="en-US" altLang="zh-TW" sz="1200" dirty="0">
                <a:solidFill>
                  <a:prstClr val="black"/>
                </a:solidFill>
              </a:rPr>
              <a:t>4: 3WJ-VLPs (24h)</a:t>
            </a:r>
          </a:p>
          <a:p>
            <a:pPr defTabSz="913538"/>
            <a:r>
              <a:rPr lang="en-US" altLang="zh-TW" sz="1200" dirty="0">
                <a:solidFill>
                  <a:prstClr val="black"/>
                </a:solidFill>
              </a:rPr>
              <a:t>5: 3WJ-VLPs (24+2h)</a:t>
            </a:r>
          </a:p>
          <a:p>
            <a:pPr defTabSz="913538"/>
            <a:r>
              <a:rPr lang="en-US" altLang="zh-TW" sz="1200" dirty="0">
                <a:solidFill>
                  <a:prstClr val="black"/>
                </a:solidFill>
              </a:rPr>
              <a:t>6: 3WJ-VLPs (48h)</a:t>
            </a:r>
          </a:p>
          <a:p>
            <a:pPr defTabSz="913538"/>
            <a:r>
              <a:rPr lang="en-US" altLang="zh-TW" sz="1200" dirty="0">
                <a:solidFill>
                  <a:prstClr val="black"/>
                </a:solidFill>
              </a:rPr>
              <a:t>7: 3WJ-VLPs (72h)</a:t>
            </a:r>
            <a:endParaRPr lang="zh-TW" altLang="en-US" sz="1200" dirty="0">
              <a:solidFill>
                <a:prstClr val="black"/>
              </a:solidFill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03AAD622-D0EB-4E93-F722-5FACBD65E1F6}"/>
              </a:ext>
            </a:extLst>
          </p:cNvPr>
          <p:cNvCxnSpPr>
            <a:cxnSpLocks/>
          </p:cNvCxnSpPr>
          <p:nvPr/>
        </p:nvCxnSpPr>
        <p:spPr>
          <a:xfrm flipH="1">
            <a:off x="3245977" y="3676737"/>
            <a:ext cx="735475" cy="7511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4FE560EA-A7E7-22AC-B1AA-15089BCC5ABD}"/>
              </a:ext>
            </a:extLst>
          </p:cNvPr>
          <p:cNvSpPr txBox="1"/>
          <p:nvPr/>
        </p:nvSpPr>
        <p:spPr>
          <a:xfrm flipH="1">
            <a:off x="1400461" y="1057199"/>
            <a:ext cx="4595151" cy="400108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5B9BD5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Traditional Northern blotting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43C2621-ADC8-B28C-DBA1-44070A1797C4}"/>
              </a:ext>
            </a:extLst>
          </p:cNvPr>
          <p:cNvSpPr txBox="1"/>
          <p:nvPr/>
        </p:nvSpPr>
        <p:spPr>
          <a:xfrm flipH="1">
            <a:off x="7317970" y="1057199"/>
            <a:ext cx="2884287" cy="400108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buFont typeface="Arial" panose="020B0604020202020204" pitchFamily="34" charset="0"/>
              <a:buChar char="•"/>
            </a:pPr>
            <a:r>
              <a:rPr lang="en-US" altLang="zh-TW" sz="2000" dirty="0">
                <a:solidFill>
                  <a:srgbClr val="5B9BD5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Real-time imaging 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9C32AC81-1A76-F05A-BE20-C26DBD75D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85081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0AC50A-EA4A-1305-9ABA-D48173FA8178}"/>
              </a:ext>
            </a:extLst>
          </p:cNvPr>
          <p:cNvSpPr txBox="1"/>
          <p:nvPr/>
        </p:nvSpPr>
        <p:spPr>
          <a:xfrm>
            <a:off x="1101489" y="244401"/>
            <a:ext cx="10466423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Results: TAT modification for update enhancement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5F26B92-EF49-759D-5355-7F7B4B01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261100"/>
            <a:ext cx="2743200" cy="365125"/>
          </a:xfrm>
        </p:spPr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AF1964-B2BC-DE6D-7553-7E9477988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02"/>
          <a:stretch/>
        </p:blipFill>
        <p:spPr bwMode="auto">
          <a:xfrm>
            <a:off x="2076704" y="1395057"/>
            <a:ext cx="8038597" cy="49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107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450E6-FA79-B915-3601-002DDD335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C75B3285-1148-7DF8-6FFA-7E6B9FC0E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A3C4F25-2DCC-2025-D43E-8AE8FC91C79E}"/>
              </a:ext>
            </a:extLst>
          </p:cNvPr>
          <p:cNvSpPr txBox="1"/>
          <p:nvPr/>
        </p:nvSpPr>
        <p:spPr>
          <a:xfrm>
            <a:off x="1101465" y="244401"/>
            <a:ext cx="9835051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Results: 3D tumor model tumor penetration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D82F38-DD9B-E976-9CD6-28800934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261100"/>
            <a:ext cx="2743200" cy="365125"/>
          </a:xfrm>
        </p:spPr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D8200-5C5A-9166-8B82-EB6CC106C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9" t="56447" r="329" b="-13045"/>
          <a:stretch/>
        </p:blipFill>
        <p:spPr bwMode="auto">
          <a:xfrm>
            <a:off x="2111152" y="1675369"/>
            <a:ext cx="7969801" cy="49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28906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2C143BE-0E0A-48DD-1165-9CAA1E04AA59}"/>
              </a:ext>
            </a:extLst>
          </p:cNvPr>
          <p:cNvSpPr txBox="1"/>
          <p:nvPr/>
        </p:nvSpPr>
        <p:spPr>
          <a:xfrm>
            <a:off x="1101481" y="255977"/>
            <a:ext cx="10061999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RNA scaffold for </a:t>
            </a:r>
            <a:r>
              <a:rPr lang="en-US" altLang="zh-TW" sz="3200" dirty="0" err="1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siEGFR</a:t>
            </a: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 and let-7-g co-delivery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9072B6E-6682-A557-6E53-7924286857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20"/>
          <a:stretch/>
        </p:blipFill>
        <p:spPr>
          <a:xfrm>
            <a:off x="844699" y="1711613"/>
            <a:ext cx="4735488" cy="4121399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C84ED21E-B96D-FFC2-0EE0-64363A365885}"/>
              </a:ext>
            </a:extLst>
          </p:cNvPr>
          <p:cNvSpPr txBox="1"/>
          <p:nvPr/>
        </p:nvSpPr>
        <p:spPr>
          <a:xfrm>
            <a:off x="6223924" y="2478768"/>
            <a:ext cx="4922034" cy="461663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2400" b="1" dirty="0">
                <a:solidFill>
                  <a:srgbClr val="7030A0"/>
                </a:solidFill>
              </a:rPr>
              <a:t>Stage 2</a:t>
            </a:r>
            <a:r>
              <a:rPr lang="en-US" altLang="zh-TW" sz="2400" dirty="0">
                <a:solidFill>
                  <a:prstClr val="black"/>
                </a:solidFill>
              </a:rPr>
              <a:t>: RNAi scaffold therapy version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E6438B26-42A5-3840-BF93-ABAAC9C25188}"/>
              </a:ext>
            </a:extLst>
          </p:cNvPr>
          <p:cNvSpPr txBox="1"/>
          <p:nvPr/>
        </p:nvSpPr>
        <p:spPr>
          <a:xfrm>
            <a:off x="6241307" y="3001825"/>
            <a:ext cx="4922180" cy="1938990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buFont typeface="Wingdings" panose="05000000000000000000" pitchFamily="2" charset="2"/>
              <a:buChar char="u"/>
            </a:pPr>
            <a:r>
              <a:rPr lang="en-US" altLang="zh-TW" sz="2400" b="1" dirty="0">
                <a:solidFill>
                  <a:srgbClr val="0070C0"/>
                </a:solidFill>
              </a:rPr>
              <a:t>Goal: </a:t>
            </a:r>
          </a:p>
          <a:p>
            <a:pPr marL="285497" indent="-285497" defTabSz="913538">
              <a:buFont typeface="Wingdings" panose="05000000000000000000" pitchFamily="2" charset="2"/>
              <a:buChar char="p"/>
            </a:pPr>
            <a:r>
              <a:rPr lang="en-US" altLang="zh-TW" sz="2400" dirty="0" err="1">
                <a:solidFill>
                  <a:prstClr val="black"/>
                </a:solidFill>
              </a:rPr>
              <a:t>siEGFR</a:t>
            </a:r>
            <a:r>
              <a:rPr lang="en-US" altLang="zh-TW" sz="2400" dirty="0">
                <a:solidFill>
                  <a:prstClr val="black"/>
                </a:solidFill>
              </a:rPr>
              <a:t> and let-7g co-delivery for NF</a:t>
            </a:r>
            <a:r>
              <a:rPr lang="el-GR" altLang="zh-TW" sz="2400" dirty="0">
                <a:solidFill>
                  <a:prstClr val="black"/>
                </a:solidFill>
              </a:rPr>
              <a:t>κ</a:t>
            </a:r>
            <a:r>
              <a:rPr lang="en-US" altLang="zh-TW" sz="2400" dirty="0">
                <a:solidFill>
                  <a:prstClr val="black"/>
                </a:solidFill>
              </a:rPr>
              <a:t>B inhibition</a:t>
            </a:r>
          </a:p>
          <a:p>
            <a:pPr marL="285497" indent="-285497" defTabSz="913538">
              <a:buFont typeface="Wingdings" panose="05000000000000000000" pitchFamily="2" charset="2"/>
              <a:buChar char="p"/>
            </a:pPr>
            <a:r>
              <a:rPr lang="en-US" altLang="zh-TW" sz="2400" i="1" dirty="0">
                <a:solidFill>
                  <a:prstClr val="black"/>
                </a:solidFill>
              </a:rPr>
              <a:t>In vitro </a:t>
            </a:r>
            <a:r>
              <a:rPr lang="en-US" altLang="zh-TW" sz="2400" dirty="0">
                <a:solidFill>
                  <a:prstClr val="black"/>
                </a:solidFill>
              </a:rPr>
              <a:t>and </a:t>
            </a:r>
            <a:r>
              <a:rPr lang="en-US" altLang="zh-TW" sz="2400" i="1" dirty="0">
                <a:solidFill>
                  <a:prstClr val="black"/>
                </a:solidFill>
              </a:rPr>
              <a:t>in vivo </a:t>
            </a:r>
            <a:r>
              <a:rPr lang="en-US" altLang="zh-TW" sz="2400" dirty="0">
                <a:solidFill>
                  <a:prstClr val="black"/>
                </a:solidFill>
              </a:rPr>
              <a:t>tumor inhibition </a:t>
            </a:r>
          </a:p>
          <a:p>
            <a:pPr marL="285497" indent="-285497" defTabSz="913538">
              <a:buFont typeface="Wingdings" panose="05000000000000000000" pitchFamily="2" charset="2"/>
              <a:buChar char="p"/>
            </a:pPr>
            <a:r>
              <a:rPr lang="en-US" altLang="zh-TW" sz="2400" dirty="0">
                <a:solidFill>
                  <a:prstClr val="black"/>
                </a:solidFill>
              </a:rPr>
              <a:t>RT resistance down regulation</a:t>
            </a:r>
            <a:endParaRPr lang="zh-TW" altLang="en-US" sz="2400" dirty="0">
              <a:solidFill>
                <a:prstClr val="black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664F7A9-9CF4-857A-D5EE-336E011E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80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0AC50A-EA4A-1305-9ABA-D48173FA8178}"/>
              </a:ext>
            </a:extLst>
          </p:cNvPr>
          <p:cNvSpPr txBox="1"/>
          <p:nvPr/>
        </p:nvSpPr>
        <p:spPr>
          <a:xfrm>
            <a:off x="1101519" y="244401"/>
            <a:ext cx="658412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Results: multi-gene silencing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7FD940E-6EF7-9F82-97CF-55AB0842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12A83807-5F35-09D1-FA3B-F1C90D6C0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927" y="1102709"/>
            <a:ext cx="7353300" cy="56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89811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F6D20-54CF-6626-6496-476ED9255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522932B3-1FE4-FECA-D612-DC82DE63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A1C23FB5-5413-A6F0-9062-A2763B3A3461}"/>
              </a:ext>
            </a:extLst>
          </p:cNvPr>
          <p:cNvSpPr txBox="1"/>
          <p:nvPr/>
        </p:nvSpPr>
        <p:spPr>
          <a:xfrm>
            <a:off x="1101530" y="244401"/>
            <a:ext cx="10626079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Results: Dual gene silencing pathway model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25FDFD6-3C83-F734-EB76-17344288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FD4E43F-B287-5E0A-8371-AFE24B104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619" y="2920915"/>
            <a:ext cx="4468404" cy="380056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946F30A-E5AB-75B3-B9BB-8B0BB168A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61" y="1057151"/>
            <a:ext cx="4929779" cy="5715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7C62556-6E38-3F9A-4B92-B83DEA9EB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580" y="1059096"/>
            <a:ext cx="4251993" cy="186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480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12EB3-7607-8175-6FAE-ABF375C23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1E672B2A-0FE1-9ED2-3727-F683C05F8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0B5AC73-B2BF-EA60-43EA-A93C413A6BCD}"/>
              </a:ext>
            </a:extLst>
          </p:cNvPr>
          <p:cNvSpPr txBox="1"/>
          <p:nvPr/>
        </p:nvSpPr>
        <p:spPr>
          <a:xfrm>
            <a:off x="1101519" y="244401"/>
            <a:ext cx="658412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Results: Synergic therapy with RT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D13774B-1741-3F25-722E-64A9F102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9FE5760-4765-8AC1-02CC-8F326D06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74" y="1057151"/>
            <a:ext cx="9070975" cy="557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4590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字方塊 23">
            <a:extLst>
              <a:ext uri="{FF2B5EF4-FFF2-40B4-BE49-F238E27FC236}">
                <a16:creationId xmlns:a16="http://schemas.microsoft.com/office/drawing/2014/main" id="{63B9F2E9-AE5D-A124-1204-366357CD15F4}"/>
              </a:ext>
            </a:extLst>
          </p:cNvPr>
          <p:cNvSpPr txBox="1"/>
          <p:nvPr/>
        </p:nvSpPr>
        <p:spPr>
          <a:xfrm>
            <a:off x="880657" y="2658008"/>
            <a:ext cx="10430791" cy="3631761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algn="ctr" defTabSz="913538">
              <a:lnSpc>
                <a:spcPct val="150000"/>
              </a:lnSpc>
            </a:pPr>
            <a:r>
              <a:rPr lang="en-US" altLang="zh-TW" sz="2400" b="1" dirty="0">
                <a:solidFill>
                  <a:srgbClr val="5B9BD5">
                    <a:lumMod val="50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Bioengineered Bacteriophage-Like Nanoparticles as RNAi Therapeutics to Enhance Radiotherapy against Glioblastomas</a:t>
            </a:r>
          </a:p>
          <a:p>
            <a:pPr algn="ctr" defTabSz="913538"/>
            <a:r>
              <a:rPr lang="en-US" altLang="zh-TW" sz="1600" b="1" u="sng" dirty="0">
                <a:solidFill>
                  <a:prstClr val="black"/>
                </a:solidFill>
                <a:latin typeface="Taipei Sans TC Beta" pitchFamily="2" charset="-120"/>
                <a:ea typeface="Taipei Sans TC Beta" pitchFamily="2" charset="-120"/>
              </a:rPr>
              <a:t>Hao-Han Pang</a:t>
            </a:r>
            <a:r>
              <a:rPr lang="en-US" altLang="zh-TW" sz="1600" dirty="0">
                <a:solidFill>
                  <a:prstClr val="black"/>
                </a:solidFill>
                <a:latin typeface="Taipei Sans TC Beta" pitchFamily="2" charset="-120"/>
                <a:ea typeface="Taipei Sans TC Beta" pitchFamily="2" charset="-120"/>
              </a:rPr>
              <a:t>, </a:t>
            </a:r>
            <a:r>
              <a:rPr lang="en-US" altLang="zh-TW" sz="1600" dirty="0" err="1">
                <a:solidFill>
                  <a:prstClr val="black"/>
                </a:solidFill>
                <a:latin typeface="Taipei Sans TC Beta" pitchFamily="2" charset="-120"/>
                <a:ea typeface="Taipei Sans TC Beta" pitchFamily="2" charset="-120"/>
              </a:rPr>
              <a:t>Chiung</a:t>
            </a:r>
            <a:r>
              <a:rPr lang="en-US" altLang="zh-TW" sz="1600" dirty="0">
                <a:solidFill>
                  <a:prstClr val="black"/>
                </a:solidFill>
                <a:latin typeface="Taipei Sans TC Beta" pitchFamily="2" charset="-120"/>
                <a:ea typeface="Taipei Sans TC Beta" pitchFamily="2" charset="-120"/>
              </a:rPr>
              <a:t>-Yin Huang, Pin-Yuan Chen, Nan-Si Li, Ying-Pei Hsu, Jan-Kai Wu, Hsiu-Fang Fan, </a:t>
            </a:r>
          </a:p>
          <a:p>
            <a:pPr algn="ctr" defTabSz="913538"/>
            <a:r>
              <a:rPr lang="en-US" altLang="zh-TW" sz="1600" dirty="0">
                <a:solidFill>
                  <a:prstClr val="black"/>
                </a:solidFill>
                <a:latin typeface="Taipei Sans TC Beta" pitchFamily="2" charset="-120"/>
                <a:ea typeface="Taipei Sans TC Beta" pitchFamily="2" charset="-120"/>
              </a:rPr>
              <a:t>Kuo-Chen Wei*, Hung-Wei Yang*</a:t>
            </a:r>
          </a:p>
          <a:p>
            <a:pPr algn="ctr" defTabSz="913538">
              <a:lnSpc>
                <a:spcPct val="250000"/>
              </a:lnSpc>
            </a:pPr>
            <a:r>
              <a:rPr lang="en-US" altLang="zh-TW" sz="2000" dirty="0">
                <a:solidFill>
                  <a:prstClr val="black"/>
                </a:solidFill>
                <a:latin typeface="Taipei Sans TC Beta" pitchFamily="2" charset="-120"/>
                <a:ea typeface="Taipei Sans TC Beta" pitchFamily="2" charset="-120"/>
              </a:rPr>
              <a:t>2024/10/19</a:t>
            </a:r>
          </a:p>
          <a:p>
            <a:pPr algn="ctr" defTabSz="913538"/>
            <a:r>
              <a:rPr lang="en-US" altLang="zh-TW" sz="2000" b="1" dirty="0">
                <a:solidFill>
                  <a:srgbClr val="5B9BD5">
                    <a:lumMod val="50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Presenter: Hao-Han Pang, PhD</a:t>
            </a:r>
          </a:p>
          <a:p>
            <a:pPr algn="ctr" defTabSz="913538"/>
            <a:endParaRPr lang="en-US" altLang="zh-TW" sz="2000" b="1" dirty="0">
              <a:solidFill>
                <a:prstClr val="black"/>
              </a:solidFill>
              <a:latin typeface="Taipei Sans TC Beta" pitchFamily="2" charset="-120"/>
              <a:ea typeface="Taipei Sans TC Beta" pitchFamily="2" charset="-120"/>
            </a:endParaRPr>
          </a:p>
          <a:p>
            <a:pPr algn="ctr" defTabSz="913538"/>
            <a:r>
              <a:rPr lang="en-US" altLang="zh-TW" sz="2000" dirty="0">
                <a:solidFill>
                  <a:prstClr val="black"/>
                </a:solidFill>
                <a:latin typeface="Taipei Sans TC Beta" pitchFamily="2" charset="-120"/>
                <a:ea typeface="Taipei Sans TC Beta" pitchFamily="2" charset="-120"/>
              </a:rPr>
              <a:t>Postdoctoral researcher</a:t>
            </a:r>
          </a:p>
          <a:p>
            <a:pPr algn="ctr" defTabSz="913538"/>
            <a:r>
              <a:rPr lang="en-US" altLang="zh-TW" sz="1600" dirty="0">
                <a:solidFill>
                  <a:prstClr val="black"/>
                </a:solidFill>
                <a:latin typeface="Taipei Sans TC Beta" pitchFamily="2" charset="-120"/>
                <a:ea typeface="Taipei Sans TC Beta" pitchFamily="2" charset="-120"/>
              </a:rPr>
              <a:t>Nationwide Children’s Hospital, Columbus, OH, USA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449" y="228431"/>
            <a:ext cx="2097207" cy="2353260"/>
          </a:xfrm>
          <a:prstGeom prst="rect">
            <a:avLst/>
          </a:prstGeom>
        </p:spPr>
      </p:pic>
      <p:sp>
        <p:nvSpPr>
          <p:cNvPr id="53" name="投影片編號版面配置區 52">
            <a:extLst>
              <a:ext uri="{FF2B5EF4-FFF2-40B4-BE49-F238E27FC236}">
                <a16:creationId xmlns:a16="http://schemas.microsoft.com/office/drawing/2014/main" id="{A59FAE1B-296A-4AB7-84D2-4B05A9BC9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7760" y="6582472"/>
            <a:ext cx="2743200" cy="365125"/>
          </a:xfrm>
        </p:spPr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TW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78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192" y="2269332"/>
            <a:ext cx="2187616" cy="2454709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0AC50A-EA4A-1305-9ABA-D48173FA8178}"/>
              </a:ext>
            </a:extLst>
          </p:cNvPr>
          <p:cNvSpPr txBox="1"/>
          <p:nvPr/>
        </p:nvSpPr>
        <p:spPr>
          <a:xfrm>
            <a:off x="4794115" y="209393"/>
            <a:ext cx="658412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Conclusions 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1E69608E-AD6D-13F9-1599-9BA3D723A4D3}"/>
              </a:ext>
            </a:extLst>
          </p:cNvPr>
          <p:cNvGrpSpPr/>
          <p:nvPr/>
        </p:nvGrpSpPr>
        <p:grpSpPr>
          <a:xfrm>
            <a:off x="1333657" y="3561423"/>
            <a:ext cx="5790600" cy="2940405"/>
            <a:chOff x="1333658" y="3561259"/>
            <a:chExt cx="5790600" cy="2940404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08BCEF23-1192-7D11-F161-84DB97E5ED11}"/>
                </a:ext>
              </a:extLst>
            </p:cNvPr>
            <p:cNvGrpSpPr/>
            <p:nvPr/>
          </p:nvGrpSpPr>
          <p:grpSpPr>
            <a:xfrm>
              <a:off x="1333658" y="3561259"/>
              <a:ext cx="2512905" cy="2940404"/>
              <a:chOff x="3325367" y="2150997"/>
              <a:chExt cx="2512905" cy="2940404"/>
            </a:xfrm>
          </p:grpSpPr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C1E25E56-DD38-A461-58D5-0191AC6D71B0}"/>
                  </a:ext>
                </a:extLst>
              </p:cNvPr>
              <p:cNvSpPr txBox="1"/>
              <p:nvPr/>
            </p:nvSpPr>
            <p:spPr>
              <a:xfrm>
                <a:off x="3325367" y="3849780"/>
                <a:ext cx="2512905" cy="12416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3538"/>
                <a:r>
                  <a:rPr lang="en-US" altLang="zh-TW" sz="1867" dirty="0">
                    <a:solidFill>
                      <a:prstClr val="black"/>
                    </a:solidFill>
                  </a:rPr>
                  <a:t>Modular scaffold design that can replace with any functions of siRNAs or aptamers</a:t>
                </a:r>
              </a:p>
            </p:txBody>
          </p:sp>
          <p:pic>
            <p:nvPicPr>
              <p:cNvPr id="35" name="圖片 34">
                <a:extLst>
                  <a:ext uri="{FF2B5EF4-FFF2-40B4-BE49-F238E27FC236}">
                    <a16:creationId xmlns:a16="http://schemas.microsoft.com/office/drawing/2014/main" id="{D5C6CF52-8955-0244-51AE-BDF3BFC2FA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76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44275" b="39505"/>
              <a:stretch/>
            </p:blipFill>
            <p:spPr>
              <a:xfrm rot="8678653">
                <a:off x="3798434" y="2150997"/>
                <a:ext cx="1566773" cy="1700903"/>
              </a:xfrm>
              <a:prstGeom prst="rect">
                <a:avLst/>
              </a:prstGeom>
            </p:spPr>
          </p:pic>
          <p:pic>
            <p:nvPicPr>
              <p:cNvPr id="44" name="圖形 43" descr="拼圖塊 外框">
                <a:extLst>
                  <a:ext uri="{FF2B5EF4-FFF2-40B4-BE49-F238E27FC236}">
                    <a16:creationId xmlns:a16="http://schemas.microsoft.com/office/drawing/2014/main" id="{5DA9AA2C-BC77-0FAB-8202-2B1B3918AE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4124619" y="2553888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8" name="左大括弧 7">
              <a:extLst>
                <a:ext uri="{FF2B5EF4-FFF2-40B4-BE49-F238E27FC236}">
                  <a16:creationId xmlns:a16="http://schemas.microsoft.com/office/drawing/2014/main" id="{7B4CE1BB-EC4F-DDFB-9CA4-0B5FA80E2DC4}"/>
                </a:ext>
              </a:extLst>
            </p:cNvPr>
            <p:cNvSpPr/>
            <p:nvPr/>
          </p:nvSpPr>
          <p:spPr>
            <a:xfrm rot="16200000">
              <a:off x="5892310" y="3755841"/>
              <a:ext cx="276281" cy="2187615"/>
            </a:xfrm>
            <a:prstGeom prst="leftBrace">
              <a:avLst>
                <a:gd name="adj1" fmla="val 0"/>
                <a:gd name="adj2" fmla="val 50840"/>
              </a:avLst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3538"/>
              <a:endParaRPr lang="zh-TW" altLang="en-US" sz="1867">
                <a:solidFill>
                  <a:prstClr val="black"/>
                </a:solidFill>
              </a:endParaRP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D1BE941D-6B72-E85E-1CA8-5245AFCBAACA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>
              <a:off x="4252976" y="4987789"/>
              <a:ext cx="179585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A90B2D2A-032A-916A-4DD0-6D35770B56FD}"/>
                </a:ext>
              </a:extLst>
            </p:cNvPr>
            <p:cNvCxnSpPr/>
            <p:nvPr/>
          </p:nvCxnSpPr>
          <p:spPr>
            <a:xfrm flipV="1">
              <a:off x="4252976" y="4421350"/>
              <a:ext cx="0" cy="566439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12F76093-F327-5D36-B8E1-20C7D18A1309}"/>
                </a:ext>
              </a:extLst>
            </p:cNvPr>
            <p:cNvCxnSpPr/>
            <p:nvPr/>
          </p:nvCxnSpPr>
          <p:spPr>
            <a:xfrm flipH="1">
              <a:off x="3344672" y="4421350"/>
              <a:ext cx="908304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11E73B2C-18BD-7CBF-66E9-CF4FFF084D64}"/>
              </a:ext>
            </a:extLst>
          </p:cNvPr>
          <p:cNvGrpSpPr/>
          <p:nvPr/>
        </p:nvGrpSpPr>
        <p:grpSpPr>
          <a:xfrm>
            <a:off x="6030451" y="421014"/>
            <a:ext cx="4702472" cy="2471699"/>
            <a:chOff x="6030450" y="421013"/>
            <a:chExt cx="4702472" cy="2471699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FBE1401E-ADA9-30BD-B140-AEE7E60E4EE3}"/>
                </a:ext>
              </a:extLst>
            </p:cNvPr>
            <p:cNvGrpSpPr/>
            <p:nvPr/>
          </p:nvGrpSpPr>
          <p:grpSpPr>
            <a:xfrm>
              <a:off x="8220017" y="421013"/>
              <a:ext cx="2512905" cy="2365760"/>
              <a:chOff x="6103142" y="2120293"/>
              <a:chExt cx="2512905" cy="2365760"/>
            </a:xfrm>
          </p:grpSpPr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02516125-B6B6-896C-92CC-E30A68D2B0B4}"/>
                  </a:ext>
                </a:extLst>
              </p:cNvPr>
              <p:cNvSpPr txBox="1"/>
              <p:nvPr/>
            </p:nvSpPr>
            <p:spPr>
              <a:xfrm>
                <a:off x="6103142" y="3819076"/>
                <a:ext cx="2512905" cy="6669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3538"/>
                <a:r>
                  <a:rPr lang="en-US" altLang="zh-TW" sz="1867" dirty="0">
                    <a:solidFill>
                      <a:prstClr val="black"/>
                    </a:solidFill>
                  </a:rPr>
                  <a:t>Real-time traceable RNA  delivery</a:t>
                </a:r>
              </a:p>
            </p:txBody>
          </p:sp>
          <p:pic>
            <p:nvPicPr>
              <p:cNvPr id="39" name="圖片 38">
                <a:extLst>
                  <a:ext uri="{FF2B5EF4-FFF2-40B4-BE49-F238E27FC236}">
                    <a16:creationId xmlns:a16="http://schemas.microsoft.com/office/drawing/2014/main" id="{D934DA65-E5E0-F41F-94E7-21BECA2603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76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44275" b="39505"/>
              <a:stretch/>
            </p:blipFill>
            <p:spPr>
              <a:xfrm rot="8678653">
                <a:off x="6576209" y="2120293"/>
                <a:ext cx="1566773" cy="1700903"/>
              </a:xfrm>
              <a:prstGeom prst="rect">
                <a:avLst/>
              </a:prstGeom>
            </p:spPr>
          </p:pic>
        </p:grpSp>
        <p:pic>
          <p:nvPicPr>
            <p:cNvPr id="57" name="圖形 56" descr="開燈 以實心填滿">
              <a:extLst>
                <a:ext uri="{FF2B5EF4-FFF2-40B4-BE49-F238E27FC236}">
                  <a16:creationId xmlns:a16="http://schemas.microsoft.com/office/drawing/2014/main" id="{9B016C8D-0A77-A6FC-3448-609187547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000797" y="830063"/>
              <a:ext cx="914400" cy="914400"/>
            </a:xfrm>
            <a:prstGeom prst="rect">
              <a:avLst/>
            </a:prstGeom>
          </p:spPr>
        </p:pic>
        <p:cxnSp>
          <p:nvCxnSpPr>
            <p:cNvPr id="58" name="直線接點 57">
              <a:extLst>
                <a:ext uri="{FF2B5EF4-FFF2-40B4-BE49-F238E27FC236}">
                  <a16:creationId xmlns:a16="http://schemas.microsoft.com/office/drawing/2014/main" id="{DBEFAB84-BA5A-6C66-DC89-1D250621F6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7432" y="1354047"/>
              <a:ext cx="0" cy="1538665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直線接點 59">
              <a:extLst>
                <a:ext uri="{FF2B5EF4-FFF2-40B4-BE49-F238E27FC236}">
                  <a16:creationId xmlns:a16="http://schemas.microsoft.com/office/drawing/2014/main" id="{7E0D4C76-D542-7DD8-0BA0-F6711ECC6E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30450" y="2892712"/>
              <a:ext cx="1366982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直線接點 62">
              <a:extLst>
                <a:ext uri="{FF2B5EF4-FFF2-40B4-BE49-F238E27FC236}">
                  <a16:creationId xmlns:a16="http://schemas.microsoft.com/office/drawing/2014/main" id="{E22E9A8B-AD58-88A6-424C-4C662CEA06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97432" y="1354047"/>
              <a:ext cx="128475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9" name="群組 78">
            <a:extLst>
              <a:ext uri="{FF2B5EF4-FFF2-40B4-BE49-F238E27FC236}">
                <a16:creationId xmlns:a16="http://schemas.microsoft.com/office/drawing/2014/main" id="{4AFF5A28-A1C6-64B4-79A5-1257116B7408}"/>
              </a:ext>
            </a:extLst>
          </p:cNvPr>
          <p:cNvGrpSpPr/>
          <p:nvPr/>
        </p:nvGrpSpPr>
        <p:grpSpPr>
          <a:xfrm>
            <a:off x="1276541" y="575471"/>
            <a:ext cx="5089715" cy="3569975"/>
            <a:chOff x="1276542" y="575306"/>
            <a:chExt cx="5089714" cy="3569974"/>
          </a:xfrm>
        </p:grpSpPr>
        <p:grpSp>
          <p:nvGrpSpPr>
            <p:cNvPr id="2" name="群組 1">
              <a:extLst>
                <a:ext uri="{FF2B5EF4-FFF2-40B4-BE49-F238E27FC236}">
                  <a16:creationId xmlns:a16="http://schemas.microsoft.com/office/drawing/2014/main" id="{9E3A0F2E-E48D-5D18-2601-453644286A81}"/>
                </a:ext>
              </a:extLst>
            </p:cNvPr>
            <p:cNvGrpSpPr/>
            <p:nvPr/>
          </p:nvGrpSpPr>
          <p:grpSpPr>
            <a:xfrm>
              <a:off x="1276542" y="575306"/>
              <a:ext cx="2667366" cy="2365762"/>
              <a:chOff x="428180" y="2150997"/>
              <a:chExt cx="2667366" cy="2365762"/>
            </a:xfrm>
          </p:grpSpPr>
          <p:sp>
            <p:nvSpPr>
              <p:cNvPr id="32" name="文字方塊 31">
                <a:extLst>
                  <a:ext uri="{FF2B5EF4-FFF2-40B4-BE49-F238E27FC236}">
                    <a16:creationId xmlns:a16="http://schemas.microsoft.com/office/drawing/2014/main" id="{CF89B64E-AA67-1AFB-1EBB-DACA9BB0823E}"/>
                  </a:ext>
                </a:extLst>
              </p:cNvPr>
              <p:cNvSpPr txBox="1"/>
              <p:nvPr/>
            </p:nvSpPr>
            <p:spPr>
              <a:xfrm>
                <a:off x="428180" y="3849782"/>
                <a:ext cx="2667366" cy="6669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3538"/>
                <a:r>
                  <a:rPr lang="en-US" altLang="zh-TW" sz="1867" dirty="0">
                    <a:solidFill>
                      <a:prstClr val="black"/>
                    </a:solidFill>
                  </a:rPr>
                  <a:t>Multi RNAi delivery simultaneously</a:t>
                </a:r>
              </a:p>
            </p:txBody>
          </p:sp>
          <p:pic>
            <p:nvPicPr>
              <p:cNvPr id="34" name="圖片 33">
                <a:extLst>
                  <a:ext uri="{FF2B5EF4-FFF2-40B4-BE49-F238E27FC236}">
                    <a16:creationId xmlns:a16="http://schemas.microsoft.com/office/drawing/2014/main" id="{AF2F1DF4-1C72-CA93-699D-AE61D9AF22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76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44275" b="39505"/>
              <a:stretch/>
            </p:blipFill>
            <p:spPr>
              <a:xfrm rot="8678653">
                <a:off x="978476" y="2150997"/>
                <a:ext cx="1566773" cy="1700903"/>
              </a:xfrm>
              <a:prstGeom prst="rect">
                <a:avLst/>
              </a:prstGeom>
            </p:spPr>
          </p:pic>
          <p:pic>
            <p:nvPicPr>
              <p:cNvPr id="40" name="圖形 39" descr="DNA 以實心填滿">
                <a:extLst>
                  <a:ext uri="{FF2B5EF4-FFF2-40B4-BE49-F238E27FC236}">
                    <a16:creationId xmlns:a16="http://schemas.microsoft.com/office/drawing/2014/main" id="{AB4C1D13-4132-A4D2-A5D5-5E54BE9B87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p:blipFill>
            <p:spPr>
              <a:xfrm rot="2377855">
                <a:off x="1308535" y="2913383"/>
                <a:ext cx="376516" cy="376516"/>
              </a:xfrm>
              <a:prstGeom prst="rect">
                <a:avLst/>
              </a:prstGeom>
            </p:spPr>
          </p:pic>
          <p:pic>
            <p:nvPicPr>
              <p:cNvPr id="42" name="圖形 41" descr="DNA 以實心填滿">
                <a:extLst>
                  <a:ext uri="{FF2B5EF4-FFF2-40B4-BE49-F238E27FC236}">
                    <a16:creationId xmlns:a16="http://schemas.microsoft.com/office/drawing/2014/main" id="{8EB67365-3EF7-847C-B426-1092025B7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p:blipFill>
            <p:spPr>
              <a:xfrm rot="2377855">
                <a:off x="1739214" y="3025540"/>
                <a:ext cx="376516" cy="376516"/>
              </a:xfrm>
              <a:prstGeom prst="rect">
                <a:avLst/>
              </a:prstGeom>
            </p:spPr>
          </p:pic>
          <p:pic>
            <p:nvPicPr>
              <p:cNvPr id="43" name="圖形 42" descr="DNA 以實心填滿">
                <a:extLst>
                  <a:ext uri="{FF2B5EF4-FFF2-40B4-BE49-F238E27FC236}">
                    <a16:creationId xmlns:a16="http://schemas.microsoft.com/office/drawing/2014/main" id="{69057E5E-1BEF-267C-A213-59B2E390B8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p:blipFill>
            <p:spPr>
              <a:xfrm rot="19873042">
                <a:off x="1553491" y="2605549"/>
                <a:ext cx="376516" cy="376516"/>
              </a:xfrm>
              <a:prstGeom prst="rect">
                <a:avLst/>
              </a:prstGeom>
            </p:spPr>
          </p:pic>
        </p:grpSp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8498A033-CBE2-9904-FE95-FB2DCB590B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1376" y="3847098"/>
              <a:ext cx="1172395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086F0612-567E-1714-36B7-49AF5D0B54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1376" y="1366171"/>
              <a:ext cx="0" cy="2779109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B4C5254F-1EAF-BD36-5A9C-126B591183D7}"/>
                </a:ext>
              </a:extLst>
            </p:cNvPr>
            <p:cNvCxnSpPr/>
            <p:nvPr/>
          </p:nvCxnSpPr>
          <p:spPr>
            <a:xfrm flipH="1">
              <a:off x="3243072" y="1366171"/>
              <a:ext cx="908304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8" name="直線接點 67">
              <a:extLst>
                <a:ext uri="{FF2B5EF4-FFF2-40B4-BE49-F238E27FC236}">
                  <a16:creationId xmlns:a16="http://schemas.microsoft.com/office/drawing/2014/main" id="{F1BE89B8-6FB3-E17C-7BB1-92A2814A64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6256" y="3854911"/>
              <a:ext cx="0" cy="290369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F48A1D58-3331-DEBC-65DD-FCA2E460C3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1376" y="4145280"/>
              <a:ext cx="221488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2753F482-D0AA-9D1F-623F-63A3B25F936E}"/>
              </a:ext>
            </a:extLst>
          </p:cNvPr>
          <p:cNvGrpSpPr/>
          <p:nvPr/>
        </p:nvGrpSpPr>
        <p:grpSpPr>
          <a:xfrm>
            <a:off x="6048827" y="3457902"/>
            <a:ext cx="4800280" cy="3197024"/>
            <a:chOff x="6048826" y="3457850"/>
            <a:chExt cx="4800280" cy="3197025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8E42E685-778D-0E31-34E5-56DC0DDFD24D}"/>
                </a:ext>
              </a:extLst>
            </p:cNvPr>
            <p:cNvGrpSpPr/>
            <p:nvPr/>
          </p:nvGrpSpPr>
          <p:grpSpPr>
            <a:xfrm>
              <a:off x="8336201" y="3457850"/>
              <a:ext cx="2512905" cy="3197025"/>
              <a:chOff x="8845868" y="2150996"/>
              <a:chExt cx="2512905" cy="3197025"/>
            </a:xfrm>
          </p:grpSpPr>
          <p:pic>
            <p:nvPicPr>
              <p:cNvPr id="31" name="圖片 30">
                <a:extLst>
                  <a:ext uri="{FF2B5EF4-FFF2-40B4-BE49-F238E27FC236}">
                    <a16:creationId xmlns:a16="http://schemas.microsoft.com/office/drawing/2014/main" id="{790B737E-3721-1009-9DA5-B5AD74F8E4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76000"/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rcRect l="44275" b="39505"/>
              <a:stretch/>
            </p:blipFill>
            <p:spPr>
              <a:xfrm rot="8678653">
                <a:off x="9328176" y="2150996"/>
                <a:ext cx="1566773" cy="1700903"/>
              </a:xfrm>
              <a:prstGeom prst="rect">
                <a:avLst/>
              </a:prstGeom>
            </p:spPr>
          </p:pic>
          <p:sp>
            <p:nvSpPr>
              <p:cNvPr id="41" name="文字方塊 40">
                <a:extLst>
                  <a:ext uri="{FF2B5EF4-FFF2-40B4-BE49-F238E27FC236}">
                    <a16:creationId xmlns:a16="http://schemas.microsoft.com/office/drawing/2014/main" id="{0A9BFB7C-ED71-EF8D-CD74-DD2311B5EEE3}"/>
                  </a:ext>
                </a:extLst>
              </p:cNvPr>
              <p:cNvSpPr txBox="1"/>
              <p:nvPr/>
            </p:nvSpPr>
            <p:spPr>
              <a:xfrm>
                <a:off x="8845868" y="3819076"/>
                <a:ext cx="2512905" cy="152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3538"/>
                <a:r>
                  <a:rPr lang="en-US" altLang="zh-TW" sz="1867" dirty="0">
                    <a:solidFill>
                      <a:prstClr val="black"/>
                    </a:solidFill>
                  </a:rPr>
                  <a:t>Enhance the efficiency of RT and prolong the survival time within CED injection combination therapy</a:t>
                </a:r>
              </a:p>
            </p:txBody>
          </p:sp>
          <p:pic>
            <p:nvPicPr>
              <p:cNvPr id="46" name="圖形 45" descr="指數圖表 以實心填滿">
                <a:extLst>
                  <a:ext uri="{FF2B5EF4-FFF2-40B4-BE49-F238E27FC236}">
                    <a16:creationId xmlns:a16="http://schemas.microsoft.com/office/drawing/2014/main" id="{F0128E1B-DCB0-6DF7-015A-21BA4F8B2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p:blipFill>
            <p:spPr>
              <a:xfrm>
                <a:off x="9599449" y="2628395"/>
                <a:ext cx="914400" cy="914400"/>
              </a:xfrm>
              <a:prstGeom prst="rect">
                <a:avLst/>
              </a:prstGeom>
            </p:spPr>
          </p:pic>
        </p:grp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52FE5952-0C93-530A-E363-27A9A26410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48826" y="4987789"/>
              <a:ext cx="1795850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75973FC7-47FB-9927-0E9F-03F1B5141E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4676" y="4421350"/>
              <a:ext cx="0" cy="566439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id="{94869A5A-1763-31EA-C837-2E45270E5E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44696" y="4425640"/>
              <a:ext cx="837486" cy="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87" name="投影片編號版面配置區 86">
            <a:extLst>
              <a:ext uri="{FF2B5EF4-FFF2-40B4-BE49-F238E27FC236}">
                <a16:creationId xmlns:a16="http://schemas.microsoft.com/office/drawing/2014/main" id="{1876BB6B-E85C-CFAC-EA01-6EC3B685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5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B7377FB-ED6E-1034-C2D6-6D38342E6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28" y="1542737"/>
            <a:ext cx="9143987" cy="423698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D66086C-EEFC-B7CD-7749-9D78B8F6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4112" y="1698806"/>
            <a:ext cx="2246073" cy="2652689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01E9AC82-0C9E-E10B-5603-486DE7D20485}"/>
              </a:ext>
            </a:extLst>
          </p:cNvPr>
          <p:cNvSpPr txBox="1"/>
          <p:nvPr/>
        </p:nvSpPr>
        <p:spPr>
          <a:xfrm>
            <a:off x="9423463" y="4474621"/>
            <a:ext cx="2376703" cy="830995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algn="ctr" defTabSz="913538"/>
            <a:r>
              <a:rPr lang="en-US" altLang="zh-TW" sz="1600" dirty="0">
                <a:solidFill>
                  <a:prstClr val="black"/>
                </a:solidFill>
              </a:rPr>
              <a:t>2024</a:t>
            </a:r>
          </a:p>
          <a:p>
            <a:pPr algn="ctr" defTabSz="913538"/>
            <a:r>
              <a:rPr lang="en-US" altLang="zh-TW" sz="1600" dirty="0">
                <a:solidFill>
                  <a:prstClr val="black"/>
                </a:solidFill>
              </a:rPr>
              <a:t>Target discovery for pediatric brain tumor</a:t>
            </a:r>
            <a:endParaRPr lang="zh-TW" altLang="en-US" sz="1600" dirty="0">
              <a:solidFill>
                <a:prstClr val="black"/>
              </a:solidFill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ADFC07E-C64E-92C1-B729-0CBA347D1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E74ADA3-A445-725A-624D-8F175399DDD7}"/>
              </a:ext>
            </a:extLst>
          </p:cNvPr>
          <p:cNvSpPr txBox="1"/>
          <p:nvPr/>
        </p:nvSpPr>
        <p:spPr>
          <a:xfrm>
            <a:off x="1101465" y="244401"/>
            <a:ext cx="9073051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The journey with brain tumor therapy studies</a:t>
            </a:r>
          </a:p>
        </p:txBody>
      </p:sp>
    </p:spTree>
    <p:extLst>
      <p:ext uri="{BB962C8B-B14F-4D97-AF65-F5344CB8AC3E}">
        <p14:creationId xmlns:p14="http://schemas.microsoft.com/office/powerpoint/2010/main" val="4235847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9A0AA83-D416-8378-4E3C-B7BDF9D9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2ED05DF-CC80-A515-63F9-B31592DDD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31D30BA-5DC8-A0EF-7A20-E53A71771A59}"/>
              </a:ext>
            </a:extLst>
          </p:cNvPr>
          <p:cNvSpPr txBox="1"/>
          <p:nvPr/>
        </p:nvSpPr>
        <p:spPr>
          <a:xfrm>
            <a:off x="1101519" y="244401"/>
            <a:ext cx="658412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Current Stage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DFEABD5-FB1B-36B1-293A-F7E11689FD01}"/>
              </a:ext>
            </a:extLst>
          </p:cNvPr>
          <p:cNvSpPr txBox="1"/>
          <p:nvPr/>
        </p:nvSpPr>
        <p:spPr>
          <a:xfrm flipH="1">
            <a:off x="571469" y="1774185"/>
            <a:ext cx="6216683" cy="3662539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prstClr val="black"/>
                </a:solidFill>
              </a:rPr>
              <a:t>Apply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patent</a:t>
            </a:r>
            <a:r>
              <a:rPr lang="en-US" altLang="zh-TW" sz="2400" dirty="0">
                <a:solidFill>
                  <a:prstClr val="black"/>
                </a:solidFill>
              </a:rPr>
              <a:t> (international)</a:t>
            </a:r>
          </a:p>
          <a:p>
            <a:pPr marL="285497" indent="-285497" defTabSz="91353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prstClr val="black"/>
                </a:solidFill>
              </a:rPr>
              <a:t>Pharmaceutical company apply for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collaboration and authorization </a:t>
            </a:r>
            <a:r>
              <a:rPr lang="en-US" altLang="zh-TW" sz="2400" dirty="0">
                <a:solidFill>
                  <a:prstClr val="black"/>
                </a:solidFill>
              </a:rPr>
              <a:t>of the technology. Planning to enter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pre-clinical trial</a:t>
            </a:r>
            <a:r>
              <a:rPr lang="en-US" altLang="zh-TW" sz="2400" dirty="0">
                <a:solidFill>
                  <a:prstClr val="black"/>
                </a:solidFill>
              </a:rPr>
              <a:t>.</a:t>
            </a:r>
          </a:p>
          <a:p>
            <a:pPr marL="285497" indent="-285497" defTabSz="91353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prstClr val="black"/>
                </a:solidFill>
              </a:rPr>
              <a:t>Currently doing research , for potential therapy target of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diffuse intrinsic pontine glioma</a:t>
            </a:r>
            <a:r>
              <a:rPr lang="en-US" altLang="zh-TW" sz="2400" b="1" dirty="0">
                <a:solidFill>
                  <a:prstClr val="black"/>
                </a:solidFill>
              </a:rPr>
              <a:t> </a:t>
            </a:r>
            <a:r>
              <a:rPr lang="en-US" altLang="zh-TW" sz="2400" dirty="0">
                <a:solidFill>
                  <a:prstClr val="black"/>
                </a:solidFill>
              </a:rPr>
              <a:t>(DIPG) at Center for Childhood Cancer,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Nationwide Children’s Hospital, USA</a:t>
            </a:r>
            <a:r>
              <a:rPr lang="en-US" altLang="zh-TW" sz="2400" dirty="0">
                <a:solidFill>
                  <a:srgbClr val="4472C4">
                    <a:lumMod val="50000"/>
                  </a:srgbClr>
                </a:solidFill>
              </a:rPr>
              <a:t>.</a:t>
            </a:r>
            <a:endParaRPr lang="zh-TW" altLang="en-US" sz="24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03E72937-614E-25B1-D176-7E7735EC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37" y="970917"/>
            <a:ext cx="3697369" cy="491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109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653DE-E7BC-F82A-F140-9CE80EB2B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B9850BB-498A-2769-40AE-06AD5984F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7B0A782-FD4B-CFDE-D07A-6BAED320B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58D2909-188E-1F0D-9457-1CBDBBD58952}"/>
              </a:ext>
            </a:extLst>
          </p:cNvPr>
          <p:cNvSpPr txBox="1"/>
          <p:nvPr/>
        </p:nvSpPr>
        <p:spPr>
          <a:xfrm>
            <a:off x="1101519" y="244401"/>
            <a:ext cx="658412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Current Stage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F1D8335-4E1E-894F-D9AF-C72530AD8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149" y="464159"/>
            <a:ext cx="4949379" cy="180446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74D054E-D56D-1DBC-86DD-B4356702E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213" y="2268782"/>
            <a:ext cx="4773567" cy="4036935"/>
          </a:xfrm>
          <a:prstGeom prst="rect">
            <a:avLst/>
          </a:prstGeom>
        </p:spPr>
      </p:pic>
      <p:pic>
        <p:nvPicPr>
          <p:cNvPr id="7170" name="Picture 2" descr="Nationwide Children's Hospital to Acquire Mercy Health – Children's Hospital">
            <a:extLst>
              <a:ext uri="{FF2B5EF4-FFF2-40B4-BE49-F238E27FC236}">
                <a16:creationId xmlns:a16="http://schemas.microsoft.com/office/drawing/2014/main" id="{594FD545-0BCC-EF79-FB53-B7A221C2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615" y="1709176"/>
            <a:ext cx="1661663" cy="65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6E0EB9D-BBEB-C1C8-B83A-F117D6940C6B}"/>
              </a:ext>
            </a:extLst>
          </p:cNvPr>
          <p:cNvSpPr txBox="1"/>
          <p:nvPr/>
        </p:nvSpPr>
        <p:spPr>
          <a:xfrm flipH="1">
            <a:off x="571469" y="1774185"/>
            <a:ext cx="6216683" cy="3662539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marL="285497" indent="-285497" defTabSz="91353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prstClr val="black"/>
                </a:solidFill>
              </a:rPr>
              <a:t>Apply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patent</a:t>
            </a:r>
            <a:r>
              <a:rPr lang="en-US" altLang="zh-TW" sz="2400" dirty="0">
                <a:solidFill>
                  <a:prstClr val="black"/>
                </a:solidFill>
              </a:rPr>
              <a:t> (international)</a:t>
            </a:r>
          </a:p>
          <a:p>
            <a:pPr marL="285497" indent="-285497" defTabSz="91353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prstClr val="black"/>
                </a:solidFill>
              </a:rPr>
              <a:t>Pharmaceutical company apply for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collaboration and authorization </a:t>
            </a:r>
            <a:r>
              <a:rPr lang="en-US" altLang="zh-TW" sz="2400" dirty="0">
                <a:solidFill>
                  <a:prstClr val="black"/>
                </a:solidFill>
              </a:rPr>
              <a:t>of the technology. Planning to enter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pre-clinical trial</a:t>
            </a:r>
            <a:r>
              <a:rPr lang="en-US" altLang="zh-TW" sz="2400" dirty="0">
                <a:solidFill>
                  <a:prstClr val="black"/>
                </a:solidFill>
              </a:rPr>
              <a:t>.</a:t>
            </a:r>
          </a:p>
          <a:p>
            <a:pPr marL="285497" indent="-285497" defTabSz="913538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altLang="zh-TW" sz="2400" dirty="0">
                <a:solidFill>
                  <a:prstClr val="black"/>
                </a:solidFill>
              </a:rPr>
              <a:t>Currently doing research , for potential therapy target of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diffuse intrinsic pontine glioma</a:t>
            </a:r>
            <a:r>
              <a:rPr lang="en-US" altLang="zh-TW" sz="2400" b="1" dirty="0">
                <a:solidFill>
                  <a:prstClr val="black"/>
                </a:solidFill>
              </a:rPr>
              <a:t> </a:t>
            </a:r>
            <a:r>
              <a:rPr lang="en-US" altLang="zh-TW" sz="2400" dirty="0">
                <a:solidFill>
                  <a:prstClr val="black"/>
                </a:solidFill>
              </a:rPr>
              <a:t>(DIPG) at Center for Childhood Cancer, </a:t>
            </a:r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Nationwide Children’s Hospital, USA</a:t>
            </a:r>
            <a:r>
              <a:rPr lang="en-US" altLang="zh-TW" sz="2400" dirty="0">
                <a:solidFill>
                  <a:srgbClr val="4472C4">
                    <a:lumMod val="50000"/>
                  </a:srgbClr>
                </a:solidFill>
              </a:rPr>
              <a:t>.</a:t>
            </a:r>
            <a:endParaRPr lang="zh-TW" altLang="en-US" sz="24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152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 descr="握手 外框">
            <a:extLst>
              <a:ext uri="{FF2B5EF4-FFF2-40B4-BE49-F238E27FC236}">
                <a16:creationId xmlns:a16="http://schemas.microsoft.com/office/drawing/2014/main" id="{B3DE1154-88DB-B5EF-3D9B-0A098B9A0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00760" y="2776721"/>
            <a:ext cx="1627000" cy="1627000"/>
          </a:xfrm>
          <a:prstGeom prst="rect">
            <a:avLst/>
          </a:prstGeom>
        </p:spPr>
      </p:pic>
      <p:pic>
        <p:nvPicPr>
          <p:cNvPr id="6" name="圖形 5" descr="科學家男性 以實心填滿">
            <a:extLst>
              <a:ext uri="{FF2B5EF4-FFF2-40B4-BE49-F238E27FC236}">
                <a16:creationId xmlns:a16="http://schemas.microsoft.com/office/drawing/2014/main" id="{01A9680F-6FFE-49BD-D61C-6380BEFDE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37773" y="2746881"/>
            <a:ext cx="1686683" cy="168668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83331E1-D148-551A-257E-5252A363DEB0}"/>
              </a:ext>
            </a:extLst>
          </p:cNvPr>
          <p:cNvSpPr txBox="1"/>
          <p:nvPr/>
        </p:nvSpPr>
        <p:spPr>
          <a:xfrm>
            <a:off x="3366297" y="1912241"/>
            <a:ext cx="2312473" cy="830995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Development of </a:t>
            </a:r>
          </a:p>
          <a:p>
            <a:pPr defTabSz="913538"/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therapy method</a:t>
            </a:r>
            <a:endParaRPr lang="zh-TW" altLang="en-US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C8ABF51-6252-6523-D14C-492C7687FE27}"/>
              </a:ext>
            </a:extLst>
          </p:cNvPr>
          <p:cNvSpPr txBox="1"/>
          <p:nvPr/>
        </p:nvSpPr>
        <p:spPr>
          <a:xfrm>
            <a:off x="6513201" y="1931633"/>
            <a:ext cx="2144992" cy="830995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algn="ctr" defTabSz="913538"/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Functional and </a:t>
            </a:r>
          </a:p>
          <a:p>
            <a:pPr algn="ctr" defTabSz="913538"/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safety issues</a:t>
            </a:r>
            <a:endParaRPr lang="zh-TW" altLang="en-US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9" name="圖形 8" descr="徽章 (勾號) 以實心填滿">
            <a:extLst>
              <a:ext uri="{FF2B5EF4-FFF2-40B4-BE49-F238E27FC236}">
                <a16:creationId xmlns:a16="http://schemas.microsoft.com/office/drawing/2014/main" id="{391497FA-1905-C64F-5FE0-4613A2A85A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813201" y="2806561"/>
            <a:ext cx="1507755" cy="150775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0322293-5370-B556-3F89-027E87DB3D8E}"/>
              </a:ext>
            </a:extLst>
          </p:cNvPr>
          <p:cNvSpPr txBox="1"/>
          <p:nvPr/>
        </p:nvSpPr>
        <p:spPr>
          <a:xfrm>
            <a:off x="8976802" y="1912241"/>
            <a:ext cx="3074925" cy="830995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algn="ctr" defTabSz="913538"/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Collaboration </a:t>
            </a:r>
          </a:p>
          <a:p>
            <a:pPr algn="ctr" defTabSz="913538"/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and commercialization</a:t>
            </a:r>
            <a:endParaRPr lang="zh-TW" altLang="en-US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1" name="箭號: 燕尾形向右 10">
            <a:extLst>
              <a:ext uri="{FF2B5EF4-FFF2-40B4-BE49-F238E27FC236}">
                <a16:creationId xmlns:a16="http://schemas.microsoft.com/office/drawing/2014/main" id="{CD951E52-74D2-E6E7-BB38-267A1C399783}"/>
              </a:ext>
            </a:extLst>
          </p:cNvPr>
          <p:cNvSpPr/>
          <p:nvPr/>
        </p:nvSpPr>
        <p:spPr>
          <a:xfrm>
            <a:off x="5753013" y="3383009"/>
            <a:ext cx="704971" cy="369331"/>
          </a:xfrm>
          <a:prstGeom prst="notchedRightArrow">
            <a:avLst>
              <a:gd name="adj1" fmla="val 26095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67" tIns="45719" rIns="91367" bIns="45719" rtlCol="0" anchor="ctr"/>
          <a:lstStyle/>
          <a:p>
            <a:pPr algn="ctr" defTabSz="913538"/>
            <a:endParaRPr lang="zh-TW" altLang="en-US" sz="1867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2" name="箭號: 燕尾形向右 11">
            <a:extLst>
              <a:ext uri="{FF2B5EF4-FFF2-40B4-BE49-F238E27FC236}">
                <a16:creationId xmlns:a16="http://schemas.microsoft.com/office/drawing/2014/main" id="{CDF7892C-CB41-EAB9-01AC-A2780CD6B64F}"/>
              </a:ext>
            </a:extLst>
          </p:cNvPr>
          <p:cNvSpPr/>
          <p:nvPr/>
        </p:nvSpPr>
        <p:spPr>
          <a:xfrm>
            <a:off x="8738925" y="3383009"/>
            <a:ext cx="704971" cy="369331"/>
          </a:xfrm>
          <a:prstGeom prst="notchedRightArrow">
            <a:avLst>
              <a:gd name="adj1" fmla="val 26095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67" tIns="45719" rIns="91367" bIns="45719" rtlCol="0" anchor="ctr"/>
          <a:lstStyle/>
          <a:p>
            <a:pPr algn="ctr" defTabSz="913538"/>
            <a:endParaRPr lang="zh-TW" altLang="en-US" sz="1867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3" name="圖形 12" descr="靶心 外框">
            <a:extLst>
              <a:ext uri="{FF2B5EF4-FFF2-40B4-BE49-F238E27FC236}">
                <a16:creationId xmlns:a16="http://schemas.microsoft.com/office/drawing/2014/main" id="{420D744A-D8C1-392A-E27F-8F10648278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99300" y="2924987"/>
            <a:ext cx="1478736" cy="147873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9313653F-67F0-0B28-0C01-91CE7811E2FB}"/>
              </a:ext>
            </a:extLst>
          </p:cNvPr>
          <p:cNvSpPr txBox="1"/>
          <p:nvPr/>
        </p:nvSpPr>
        <p:spPr>
          <a:xfrm>
            <a:off x="273791" y="1931633"/>
            <a:ext cx="2498101" cy="830995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algn="ctr" defTabSz="913538"/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Find the </a:t>
            </a:r>
          </a:p>
          <a:p>
            <a:pPr algn="ctr" defTabSz="913538"/>
            <a:r>
              <a:rPr lang="en-US" altLang="zh-TW" sz="2400" b="1" dirty="0">
                <a:solidFill>
                  <a:srgbClr val="4472C4">
                    <a:lumMod val="50000"/>
                  </a:srgbClr>
                </a:solidFill>
              </a:rPr>
              <a:t>therapeutic target</a:t>
            </a:r>
            <a:endParaRPr lang="zh-TW" altLang="en-US" sz="2400" b="1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5" name="箭號: 燕尾形向右 14">
            <a:extLst>
              <a:ext uri="{FF2B5EF4-FFF2-40B4-BE49-F238E27FC236}">
                <a16:creationId xmlns:a16="http://schemas.microsoft.com/office/drawing/2014/main" id="{48EC25EF-D605-FA48-39C1-F10766376FF6}"/>
              </a:ext>
            </a:extLst>
          </p:cNvPr>
          <p:cNvSpPr/>
          <p:nvPr/>
        </p:nvSpPr>
        <p:spPr>
          <a:xfrm>
            <a:off x="2537941" y="3375773"/>
            <a:ext cx="704971" cy="369331"/>
          </a:xfrm>
          <a:prstGeom prst="notchedRightArrow">
            <a:avLst>
              <a:gd name="adj1" fmla="val 26095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67" tIns="45719" rIns="91367" bIns="45719" rtlCol="0" anchor="ctr"/>
          <a:lstStyle/>
          <a:p>
            <a:pPr algn="ctr" defTabSz="913538"/>
            <a:endParaRPr lang="zh-TW" altLang="en-US" sz="1867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369C6F1-CAED-8A29-3947-66E1F207EE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8C993817-511A-2F2F-D7E6-C84F46BF30D6}"/>
              </a:ext>
            </a:extLst>
          </p:cNvPr>
          <p:cNvSpPr txBox="1"/>
          <p:nvPr/>
        </p:nvSpPr>
        <p:spPr>
          <a:xfrm>
            <a:off x="1101465" y="244401"/>
            <a:ext cx="9073051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Future scope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E7433A8-64E0-BEB0-8927-2360109FB921}"/>
              </a:ext>
            </a:extLst>
          </p:cNvPr>
          <p:cNvSpPr txBox="1"/>
          <p:nvPr/>
        </p:nvSpPr>
        <p:spPr>
          <a:xfrm>
            <a:off x="2692893" y="5195889"/>
            <a:ext cx="6806319" cy="769439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algn="ctr" defTabSz="913538"/>
            <a:r>
              <a:rPr lang="en-US" altLang="zh-TW" sz="4400" b="1" dirty="0">
                <a:solidFill>
                  <a:srgbClr val="00B050"/>
                </a:solidFill>
              </a:rPr>
              <a:t>Find why, develop cure.</a:t>
            </a:r>
            <a:endParaRPr lang="zh-TW" altLang="en-US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6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607" y="40824"/>
            <a:ext cx="2187616" cy="2454709"/>
          </a:xfrm>
          <a:prstGeom prst="rect">
            <a:avLst/>
          </a:prstGeom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44B9BC02-00E4-F836-AF97-7AE66FDBBBCF}"/>
              </a:ext>
            </a:extLst>
          </p:cNvPr>
          <p:cNvSpPr txBox="1"/>
          <p:nvPr/>
        </p:nvSpPr>
        <p:spPr>
          <a:xfrm>
            <a:off x="4539182" y="865257"/>
            <a:ext cx="6584127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Thank you for your attention!</a:t>
            </a: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AD4C8E7-8CC8-8E88-6638-415C18DB3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9629" y="6356352"/>
            <a:ext cx="2743200" cy="365125"/>
          </a:xfrm>
        </p:spPr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F319255-2926-9149-387E-9A318F9343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032260" y="2929728"/>
            <a:ext cx="2399433" cy="2399433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70B79436-3D1B-709B-57A6-73241034C186}"/>
              </a:ext>
            </a:extLst>
          </p:cNvPr>
          <p:cNvSpPr txBox="1"/>
          <p:nvPr/>
        </p:nvSpPr>
        <p:spPr>
          <a:xfrm>
            <a:off x="4290224" y="5254745"/>
            <a:ext cx="3863333" cy="1200327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algn="ctr" defTabSz="913538"/>
            <a:r>
              <a:rPr lang="en-US" altLang="zh-TW" sz="2400" dirty="0">
                <a:solidFill>
                  <a:srgbClr val="5B9BD5">
                    <a:lumMod val="50000"/>
                  </a:srgbClr>
                </a:solidFill>
              </a:rPr>
              <a:t>Lab of</a:t>
            </a:r>
          </a:p>
          <a:p>
            <a:pPr algn="ctr" defTabSz="913538"/>
            <a:r>
              <a:rPr lang="en-US" altLang="zh-TW" sz="2400" b="1" dirty="0">
                <a:solidFill>
                  <a:srgbClr val="5B9BD5">
                    <a:lumMod val="50000"/>
                  </a:srgbClr>
                </a:solidFill>
              </a:rPr>
              <a:t>N</a:t>
            </a:r>
            <a:r>
              <a:rPr lang="en-US" altLang="zh-TW" sz="2400" dirty="0">
                <a:solidFill>
                  <a:srgbClr val="5B9BD5">
                    <a:lumMod val="50000"/>
                  </a:srgbClr>
                </a:solidFill>
              </a:rPr>
              <a:t>ano-</a:t>
            </a:r>
            <a:r>
              <a:rPr lang="en-US" altLang="zh-TW" sz="2400" b="1" dirty="0">
                <a:solidFill>
                  <a:srgbClr val="5B9BD5">
                    <a:lumMod val="50000"/>
                  </a:srgbClr>
                </a:solidFill>
              </a:rPr>
              <a:t>B</a:t>
            </a:r>
            <a:r>
              <a:rPr lang="en-US" altLang="zh-TW" sz="2400" dirty="0">
                <a:solidFill>
                  <a:srgbClr val="5B9BD5">
                    <a:lumMod val="50000"/>
                  </a:srgbClr>
                </a:solidFill>
              </a:rPr>
              <a:t>iomaterials</a:t>
            </a:r>
          </a:p>
          <a:p>
            <a:pPr algn="ctr" defTabSz="913538"/>
            <a:r>
              <a:rPr lang="en-US" altLang="zh-TW" sz="2400" b="1" dirty="0">
                <a:solidFill>
                  <a:srgbClr val="5B9BD5">
                    <a:lumMod val="50000"/>
                  </a:srgbClr>
                </a:solidFill>
              </a:rPr>
              <a:t>A</a:t>
            </a:r>
            <a:r>
              <a:rPr lang="en-US" altLang="zh-TW" sz="2400" dirty="0">
                <a:solidFill>
                  <a:srgbClr val="5B9BD5">
                    <a:lumMod val="50000"/>
                  </a:srgbClr>
                </a:solidFill>
              </a:rPr>
              <a:t>pplications</a:t>
            </a:r>
            <a:endParaRPr lang="zh-TW" altLang="en-US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75332BE-FC7E-3A33-F500-B509FD99AAC6}"/>
              </a:ext>
            </a:extLst>
          </p:cNvPr>
          <p:cNvSpPr txBox="1"/>
          <p:nvPr/>
        </p:nvSpPr>
        <p:spPr>
          <a:xfrm>
            <a:off x="715269" y="3208309"/>
            <a:ext cx="3945947" cy="1938990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defTabSz="913538"/>
            <a:r>
              <a:rPr lang="en-US" altLang="zh-TW" sz="2400" b="1" dirty="0">
                <a:solidFill>
                  <a:srgbClr val="5B9BD5">
                    <a:lumMod val="50000"/>
                  </a:srgbClr>
                </a:solidFill>
              </a:rPr>
              <a:t>Acknowledgement:</a:t>
            </a:r>
          </a:p>
          <a:p>
            <a:pPr defTabSz="913538"/>
            <a:r>
              <a:rPr lang="en-US" altLang="zh-TW" sz="2400" dirty="0">
                <a:solidFill>
                  <a:srgbClr val="212121"/>
                </a:solidFill>
                <a:latin typeface="BlinkMacSystemFont"/>
              </a:rPr>
              <a:t>Department of Neurosurgery, Chang Gung Memorial Hospital, </a:t>
            </a:r>
            <a:r>
              <a:rPr lang="en-US" altLang="zh-TW" sz="2400" dirty="0" err="1">
                <a:solidFill>
                  <a:srgbClr val="212121"/>
                </a:solidFill>
                <a:latin typeface="BlinkMacSystemFont"/>
              </a:rPr>
              <a:t>Linkou</a:t>
            </a:r>
            <a:r>
              <a:rPr lang="en-US" altLang="zh-TW" sz="2400" dirty="0">
                <a:solidFill>
                  <a:srgbClr val="212121"/>
                </a:solidFill>
                <a:latin typeface="BlinkMacSystemFont"/>
              </a:rPr>
              <a:t> for </a:t>
            </a:r>
            <a:r>
              <a:rPr lang="en-US" altLang="zh-TW" sz="2400" i="1" dirty="0">
                <a:solidFill>
                  <a:srgbClr val="212121"/>
                </a:solidFill>
                <a:latin typeface="BlinkMacSystemFont"/>
              </a:rPr>
              <a:t>in vivo</a:t>
            </a:r>
            <a:r>
              <a:rPr lang="en-US" altLang="zh-TW" sz="2400" dirty="0">
                <a:solidFill>
                  <a:srgbClr val="212121"/>
                </a:solidFill>
                <a:latin typeface="BlinkMacSystemFont"/>
              </a:rPr>
              <a:t> animal model experiments support</a:t>
            </a:r>
            <a:endParaRPr lang="zh-TW" altLang="en-US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0EC2BD-03B6-4FD9-D3A5-767461DEC2A7}"/>
              </a:ext>
            </a:extLst>
          </p:cNvPr>
          <p:cNvSpPr txBox="1"/>
          <p:nvPr/>
        </p:nvSpPr>
        <p:spPr>
          <a:xfrm>
            <a:off x="6557397" y="2452734"/>
            <a:ext cx="5372951" cy="461663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defTabSz="913538"/>
            <a:r>
              <a:rPr lang="en-US" altLang="zh-TW" sz="2400" dirty="0">
                <a:solidFill>
                  <a:srgbClr val="5B9BD5">
                    <a:lumMod val="50000"/>
                  </a:srgbClr>
                </a:solidFill>
              </a:rPr>
              <a:t>For more our studies:</a:t>
            </a:r>
            <a:endParaRPr lang="zh-TW" altLang="en-US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4C6DAD9-B1B9-3D24-FB9B-4B7CD4FDBF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0005" y="3077305"/>
            <a:ext cx="2020439" cy="202477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98C3562-EA2B-BA3B-FE07-C4A8D00A2ACC}"/>
              </a:ext>
            </a:extLst>
          </p:cNvPr>
          <p:cNvSpPr txBox="1"/>
          <p:nvPr/>
        </p:nvSpPr>
        <p:spPr>
          <a:xfrm>
            <a:off x="7978488" y="5244232"/>
            <a:ext cx="3863333" cy="1200327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algn="ctr" defTabSz="913538"/>
            <a:r>
              <a:rPr lang="en-US" altLang="zh-TW" sz="2400" dirty="0">
                <a:solidFill>
                  <a:srgbClr val="5B9BD5">
                    <a:lumMod val="50000"/>
                  </a:srgbClr>
                </a:solidFill>
              </a:rPr>
              <a:t>Nationwide Children’s Hospital</a:t>
            </a:r>
          </a:p>
          <a:p>
            <a:pPr algn="ctr" defTabSz="913538"/>
            <a:r>
              <a:rPr lang="en-US" altLang="zh-TW" sz="2400" dirty="0" err="1">
                <a:solidFill>
                  <a:srgbClr val="5B9BD5">
                    <a:lumMod val="50000"/>
                  </a:srgbClr>
                </a:solidFill>
              </a:rPr>
              <a:t>Drissi</a:t>
            </a:r>
            <a:r>
              <a:rPr lang="en-US" altLang="zh-TW" sz="2400" dirty="0">
                <a:solidFill>
                  <a:srgbClr val="5B9BD5">
                    <a:lumMod val="50000"/>
                  </a:srgbClr>
                </a:solidFill>
              </a:rPr>
              <a:t> Lab</a:t>
            </a:r>
            <a:endParaRPr lang="zh-TW" altLang="en-US" sz="2400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305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C8B084-D6EC-9337-3F43-A794317E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物件 4">
            <a:extLst>
              <a:ext uri="{FF2B5EF4-FFF2-40B4-BE49-F238E27FC236}">
                <a16:creationId xmlns:a16="http://schemas.microsoft.com/office/drawing/2014/main" id="{C738FBA7-A31D-CE80-162F-7E1307F1BCA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225833" y="1586916"/>
          <a:ext cx="5740339" cy="4392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5" name="物件 4">
                        <a:extLst>
                          <a:ext uri="{FF2B5EF4-FFF2-40B4-BE49-F238E27FC236}">
                            <a16:creationId xmlns:a16="http://schemas.microsoft.com/office/drawing/2014/main" id="{C738FBA7-A31D-CE80-162F-7E1307F1BC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25833" y="1586916"/>
                        <a:ext cx="5740339" cy="4392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字方塊 5">
            <a:extLst>
              <a:ext uri="{FF2B5EF4-FFF2-40B4-BE49-F238E27FC236}">
                <a16:creationId xmlns:a16="http://schemas.microsoft.com/office/drawing/2014/main" id="{E3823036-3C3E-C852-0741-5A9E4C3EA678}"/>
              </a:ext>
            </a:extLst>
          </p:cNvPr>
          <p:cNvSpPr txBox="1"/>
          <p:nvPr/>
        </p:nvSpPr>
        <p:spPr>
          <a:xfrm>
            <a:off x="4144939" y="293955"/>
            <a:ext cx="3902075" cy="584773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3200" dirty="0">
                <a:solidFill>
                  <a:prstClr val="black"/>
                </a:solidFill>
              </a:rPr>
              <a:t>Dicer processing assay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7957084-1158-005A-D1E5-F88591B9C4C9}"/>
              </a:ext>
            </a:extLst>
          </p:cNvPr>
          <p:cNvSpPr txBox="1"/>
          <p:nvPr/>
        </p:nvSpPr>
        <p:spPr>
          <a:xfrm>
            <a:off x="11" y="51"/>
            <a:ext cx="1790279" cy="400108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2000" dirty="0">
                <a:solidFill>
                  <a:prstClr val="black"/>
                </a:solidFill>
              </a:rPr>
              <a:t>Supporting info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6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B57524-72A3-CF1B-8080-57EF453A5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E389BB8-1294-EFE2-AFDD-9BD0E2DFD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4" y="1442415"/>
            <a:ext cx="9145917" cy="3973172"/>
          </a:xfrm>
          <a:prstGeom prst="rect">
            <a:avLst/>
          </a:prstGeom>
          <a:noFill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F2DB362-65BF-17AB-7DE7-4FC7D2E129C2}"/>
              </a:ext>
            </a:extLst>
          </p:cNvPr>
          <p:cNvSpPr txBox="1"/>
          <p:nvPr/>
        </p:nvSpPr>
        <p:spPr>
          <a:xfrm>
            <a:off x="4839039" y="501703"/>
            <a:ext cx="2513874" cy="584773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3200" dirty="0">
                <a:solidFill>
                  <a:prstClr val="black"/>
                </a:solidFill>
              </a:rPr>
              <a:t>Stability assay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61258CED-CA7D-1DCC-BBCC-105411FA3B91}"/>
              </a:ext>
            </a:extLst>
          </p:cNvPr>
          <p:cNvSpPr txBox="1"/>
          <p:nvPr/>
        </p:nvSpPr>
        <p:spPr>
          <a:xfrm>
            <a:off x="11" y="51"/>
            <a:ext cx="1790279" cy="400108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2000" dirty="0">
                <a:solidFill>
                  <a:prstClr val="black"/>
                </a:solidFill>
              </a:rPr>
              <a:t>Supporting info</a:t>
            </a:r>
            <a:endParaRPr lang="zh-TW" alt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>
            <a:extLst>
              <a:ext uri="{FF2B5EF4-FFF2-40B4-BE49-F238E27FC236}">
                <a16:creationId xmlns:a16="http://schemas.microsoft.com/office/drawing/2014/main" id="{07B9D29E-4A70-4FF2-813C-818359AC29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rcRect l="23048" t="16519" r="35334" b="11016"/>
          <a:stretch/>
        </p:blipFill>
        <p:spPr>
          <a:xfrm>
            <a:off x="6383449" y="2438569"/>
            <a:ext cx="5320937" cy="521135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41F2AB4-2EE3-4F6A-8470-34EFF08A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ED839-8830-4B21-9E6E-2BFEAF040725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8B77F53A-0EEE-478E-B391-7E54744928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000"/>
          </a:blip>
          <a:srcRect l="23472" t="16667" r="35534" b="11481"/>
          <a:stretch/>
        </p:blipFill>
        <p:spPr>
          <a:xfrm>
            <a:off x="1856973" y="4135615"/>
            <a:ext cx="2920756" cy="287963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550E11FD-61A6-6526-36D6-C88A969B3644}"/>
              </a:ext>
            </a:extLst>
          </p:cNvPr>
          <p:cNvSpPr txBox="1"/>
          <p:nvPr/>
        </p:nvSpPr>
        <p:spPr>
          <a:xfrm>
            <a:off x="1637262" y="317804"/>
            <a:ext cx="9492343" cy="3211070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15000"/>
              </a:lnSpc>
              <a:spcAft>
                <a:spcPts val="400"/>
              </a:spcAft>
              <a:tabLst>
                <a:tab pos="1979325" algn="l"/>
                <a:tab pos="4643792" algn="l"/>
                <a:tab pos="6295127" algn="r"/>
              </a:tabLst>
            </a:pPr>
            <a:r>
              <a:rPr lang="en-US" altLang="zh-TW" sz="2400" b="1" cap="all" dirty="0">
                <a:solidFill>
                  <a:srgbClr val="000000"/>
                </a:solidFill>
                <a:ea typeface="標楷體" panose="03000509000000000000" pitchFamily="65" charset="-120"/>
              </a:rPr>
              <a:t>	</a:t>
            </a:r>
            <a:endParaRPr lang="zh-TW" altLang="zh-TW" sz="2000" b="1" cap="all" dirty="0">
              <a:solidFill>
                <a:srgbClr val="000000"/>
              </a:solidFill>
            </a:endParaRPr>
          </a:p>
          <a:p>
            <a:pPr defTabSz="913538">
              <a:lnSpc>
                <a:spcPct val="115000"/>
              </a:lnSpc>
            </a:pPr>
            <a:r>
              <a:rPr lang="en-US" altLang="zh-TW" sz="933" dirty="0">
                <a:solidFill>
                  <a:srgbClr val="000000"/>
                </a:solidFill>
                <a:ea typeface="標楷體" panose="03000509000000000000" pitchFamily="65" charset="-120"/>
              </a:rPr>
              <a:t> </a:t>
            </a:r>
            <a:endParaRPr lang="zh-TW" altLang="zh-TW" sz="2000" dirty="0">
              <a:solidFill>
                <a:prstClr val="black"/>
              </a:solidFill>
            </a:endParaRPr>
          </a:p>
          <a:p>
            <a:pPr defTabSz="913538">
              <a:lnSpc>
                <a:spcPct val="115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08/2017 – 07/2021   </a:t>
            </a:r>
            <a:r>
              <a:rPr lang="en-US" altLang="zh-TW" sz="2000" b="1" dirty="0">
                <a:solidFill>
                  <a:prstClr val="black"/>
                </a:solidFill>
                <a:ea typeface="標楷體" panose="03000509000000000000" pitchFamily="65" charset="-120"/>
              </a:rPr>
              <a:t>PhD</a:t>
            </a:r>
            <a:r>
              <a:rPr lang="en-US" altLang="zh-TW" sz="2000" dirty="0">
                <a:solidFill>
                  <a:prstClr val="black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000" b="1" dirty="0">
                <a:solidFill>
                  <a:prstClr val="black"/>
                </a:solidFill>
                <a:ea typeface="標楷體" panose="03000509000000000000" pitchFamily="65" charset="-120"/>
              </a:rPr>
              <a:t>in Biomedical Sciences</a:t>
            </a:r>
            <a:endParaRPr lang="zh-TW" altLang="zh-TW" sz="2000" dirty="0">
              <a:solidFill>
                <a:prstClr val="black"/>
              </a:solidFill>
            </a:endParaRPr>
          </a:p>
          <a:p>
            <a:pPr marL="913538" indent="456747" algn="just" defTabSz="913538">
              <a:lnSpc>
                <a:spcPct val="115000"/>
              </a:lnSpc>
            </a:pPr>
            <a:r>
              <a:rPr lang="en-US" altLang="zh-TW" sz="2000" dirty="0">
                <a:solidFill>
                  <a:prstClr val="black"/>
                </a:solidFill>
                <a:ea typeface="標楷體" panose="03000509000000000000" pitchFamily="65" charset="-120"/>
              </a:rPr>
              <a:t>              Institute of Biomedical Sciences, NSYSU, Taiwan, R.O.C</a:t>
            </a:r>
            <a:endParaRPr lang="zh-TW" altLang="zh-TW" sz="2000" dirty="0">
              <a:solidFill>
                <a:prstClr val="black"/>
              </a:solidFill>
            </a:endParaRPr>
          </a:p>
          <a:p>
            <a:pPr defTabSz="913538">
              <a:lnSpc>
                <a:spcPct val="115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08/2015 – 07/2017   </a:t>
            </a:r>
            <a:r>
              <a:rPr lang="en-US" altLang="zh-TW" sz="2000" b="1" dirty="0">
                <a:solidFill>
                  <a:prstClr val="black"/>
                </a:solidFill>
                <a:ea typeface="標楷體" panose="03000509000000000000" pitchFamily="65" charset="-120"/>
              </a:rPr>
              <a:t>M.S. in Medical Science and Technology</a:t>
            </a:r>
            <a:endParaRPr lang="zh-TW" altLang="zh-TW" sz="2000" dirty="0">
              <a:solidFill>
                <a:prstClr val="black"/>
              </a:solidFill>
            </a:endParaRPr>
          </a:p>
          <a:p>
            <a:pPr algn="just" defTabSz="913538">
              <a:lnSpc>
                <a:spcPct val="115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		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     </a:t>
            </a:r>
            <a:r>
              <a:rPr lang="en-US" altLang="zh-TW" sz="2000" dirty="0">
                <a:solidFill>
                  <a:prstClr val="black"/>
                </a:solidFill>
                <a:ea typeface="標楷體" panose="03000509000000000000" pitchFamily="65" charset="-120"/>
              </a:rPr>
              <a:t>Institute of Medical Sciences and technology, NSYSU, Taiwan, R.O.C</a:t>
            </a:r>
            <a:endParaRPr lang="zh-TW" altLang="zh-TW" sz="2000" dirty="0">
              <a:solidFill>
                <a:prstClr val="black"/>
              </a:solidFill>
            </a:endParaRPr>
          </a:p>
          <a:p>
            <a:pPr defTabSz="913538">
              <a:lnSpc>
                <a:spcPct val="115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08/2011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– 07/2015   </a:t>
            </a:r>
            <a:r>
              <a:rPr lang="en-US" altLang="zh-TW" sz="2000" b="1" dirty="0">
                <a:solidFill>
                  <a:prstClr val="black"/>
                </a:solidFill>
                <a:ea typeface="標楷體" panose="03000509000000000000" pitchFamily="65" charset="-120"/>
              </a:rPr>
              <a:t>B.S. in Chemistry</a:t>
            </a:r>
            <a:endParaRPr lang="zh-TW" altLang="zh-TW" sz="2000" dirty="0">
              <a:solidFill>
                <a:prstClr val="black"/>
              </a:solidFill>
            </a:endParaRPr>
          </a:p>
          <a:p>
            <a:pPr algn="just" defTabSz="913538">
              <a:lnSpc>
                <a:spcPct val="115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		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     </a:t>
            </a:r>
            <a:r>
              <a:rPr lang="en-US" altLang="zh-TW" sz="2000" dirty="0">
                <a:solidFill>
                  <a:prstClr val="black"/>
                </a:solidFill>
                <a:ea typeface="標楷體" panose="03000509000000000000" pitchFamily="65" charset="-120"/>
              </a:rPr>
              <a:t>Department of Chemistry NSYSU, Taiwan, R.O.C</a:t>
            </a:r>
            <a:endParaRPr lang="zh-TW" altLang="zh-TW" sz="2000" dirty="0">
              <a:solidFill>
                <a:prstClr val="black"/>
              </a:solidFill>
            </a:endParaRPr>
          </a:p>
          <a:p>
            <a:pPr algn="just" defTabSz="913538">
              <a:lnSpc>
                <a:spcPct val="115000"/>
              </a:lnSpc>
            </a:pPr>
            <a:r>
              <a:rPr lang="en-US" altLang="zh-TW" sz="2000" dirty="0">
                <a:solidFill>
                  <a:prstClr val="black"/>
                </a:solidFill>
                <a:ea typeface="標楷體" panose="03000509000000000000" pitchFamily="65" charset="-120"/>
              </a:rPr>
              <a:t> </a:t>
            </a:r>
            <a:endParaRPr lang="zh-TW" altLang="zh-TW" sz="2000" dirty="0">
              <a:solidFill>
                <a:prstClr val="black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C608ED3-B1C0-18DA-3B94-9F85ABBD54F7}"/>
              </a:ext>
            </a:extLst>
          </p:cNvPr>
          <p:cNvSpPr txBox="1"/>
          <p:nvPr/>
        </p:nvSpPr>
        <p:spPr>
          <a:xfrm>
            <a:off x="1637211" y="3337679"/>
            <a:ext cx="11861800" cy="3785650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08/2021 – 07/2023 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 </a:t>
            </a:r>
            <a:r>
              <a:rPr lang="en-US" altLang="zh-TW" sz="2000" b="1" dirty="0">
                <a:solidFill>
                  <a:srgbClr val="000000"/>
                </a:solidFill>
                <a:ea typeface="標楷體" panose="03000509000000000000" pitchFamily="65" charset="-120"/>
              </a:rPr>
              <a:t>Postdoctoral Researcher</a:t>
            </a:r>
            <a:r>
              <a:rPr lang="zh-TW" altLang="en-US" sz="2000" b="1" dirty="0">
                <a:solidFill>
                  <a:srgbClr val="000000"/>
                </a:solidFill>
                <a:ea typeface="標楷體" panose="03000509000000000000" pitchFamily="65" charset="-120"/>
              </a:rPr>
              <a:t> </a:t>
            </a:r>
            <a:r>
              <a:rPr lang="en-US" altLang="zh-TW" sz="2000" b="1" dirty="0">
                <a:solidFill>
                  <a:srgbClr val="000000"/>
                </a:solidFill>
                <a:ea typeface="標楷體" panose="03000509000000000000" pitchFamily="65" charset="-120"/>
              </a:rPr>
              <a:t>(Taiwan)</a:t>
            </a:r>
          </a:p>
          <a:p>
            <a:pPr defTabSz="913538">
              <a:lnSpc>
                <a:spcPct val="150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		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     </a:t>
            </a: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Lab of Nano Biomaterials Applications, prof. Hung-Wei Yang</a:t>
            </a:r>
          </a:p>
          <a:p>
            <a:pPr defTabSz="913538">
              <a:lnSpc>
                <a:spcPct val="150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		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             </a:t>
            </a: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Department of Biomedical Engineering, NCKU, Taiwan (since 08/2022)</a:t>
            </a:r>
          </a:p>
          <a:p>
            <a:pPr defTabSz="913538">
              <a:lnSpc>
                <a:spcPct val="150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		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             </a:t>
            </a: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Institute of Medical Sciences and technology, NSYSU, Taiwan</a:t>
            </a:r>
          </a:p>
          <a:p>
            <a:pPr defTabSz="913538">
              <a:lnSpc>
                <a:spcPct val="150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09/2023 – current     </a:t>
            </a:r>
            <a:r>
              <a:rPr lang="en-US" altLang="zh-TW" sz="2000" b="1" dirty="0">
                <a:solidFill>
                  <a:srgbClr val="000000"/>
                </a:solidFill>
                <a:ea typeface="標楷體" panose="03000509000000000000" pitchFamily="65" charset="-120"/>
              </a:rPr>
              <a:t>Postdoctoral Researcher (USA)</a:t>
            </a:r>
          </a:p>
          <a:p>
            <a:pPr defTabSz="913538">
              <a:lnSpc>
                <a:spcPct val="150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		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     </a:t>
            </a: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Center for Childhood Cancer Research (CCCR)</a:t>
            </a:r>
          </a:p>
          <a:p>
            <a:pPr defTabSz="913538">
              <a:lnSpc>
                <a:spcPct val="150000"/>
              </a:lnSpc>
            </a:pP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		</a:t>
            </a:r>
            <a:r>
              <a:rPr lang="zh-TW" altLang="en-US" sz="2000" dirty="0">
                <a:solidFill>
                  <a:srgbClr val="000000"/>
                </a:solidFill>
                <a:ea typeface="標楷體" panose="03000509000000000000" pitchFamily="65" charset="-120"/>
              </a:rPr>
              <a:t>      </a:t>
            </a:r>
            <a:r>
              <a:rPr lang="en-US" altLang="zh-TW" sz="2000" dirty="0">
                <a:solidFill>
                  <a:srgbClr val="000000"/>
                </a:solidFill>
                <a:ea typeface="標楷體" panose="03000509000000000000" pitchFamily="65" charset="-120"/>
              </a:rPr>
              <a:t>Nationwide Children’s Hospital, Columbus, OH, USA. </a:t>
            </a:r>
          </a:p>
          <a:p>
            <a:pPr defTabSz="913538">
              <a:lnSpc>
                <a:spcPct val="150000"/>
              </a:lnSpc>
            </a:pPr>
            <a:endParaRPr lang="en-US" altLang="zh-TW" sz="2000" dirty="0">
              <a:solidFill>
                <a:srgbClr val="000000"/>
              </a:solidFill>
              <a:ea typeface="標楷體" panose="03000509000000000000" pitchFamily="65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B9698E7-D55F-04E3-06EC-C9A85970659A}"/>
              </a:ext>
            </a:extLst>
          </p:cNvPr>
          <p:cNvCxnSpPr/>
          <p:nvPr/>
        </p:nvCxnSpPr>
        <p:spPr>
          <a:xfrm>
            <a:off x="838200" y="3291839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形 11" descr="畢業帽 以實心填滿">
            <a:extLst>
              <a:ext uri="{FF2B5EF4-FFF2-40B4-BE49-F238E27FC236}">
                <a16:creationId xmlns:a16="http://schemas.microsoft.com/office/drawing/2014/main" id="{53DFDDD4-D4D5-F06D-AAB0-A35C191FF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1000" y="1524003"/>
            <a:ext cx="914400" cy="914400"/>
          </a:xfrm>
          <a:prstGeom prst="rect">
            <a:avLst/>
          </a:prstGeom>
        </p:spPr>
      </p:pic>
      <p:pic>
        <p:nvPicPr>
          <p:cNvPr id="14" name="圖形 13" descr="科學家男性 以實心填滿">
            <a:extLst>
              <a:ext uri="{FF2B5EF4-FFF2-40B4-BE49-F238E27FC236}">
                <a16:creationId xmlns:a16="http://schemas.microsoft.com/office/drawing/2014/main" id="{32873A1A-AD77-6AE4-4FB3-4E4C20C8E7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81000" y="4230479"/>
            <a:ext cx="914400" cy="914400"/>
          </a:xfrm>
          <a:prstGeom prst="rect">
            <a:avLst/>
          </a:prstGeom>
        </p:spPr>
      </p:pic>
      <p:pic>
        <p:nvPicPr>
          <p:cNvPr id="16" name="圖形 15" descr="顯微鏡 以實心填滿">
            <a:extLst>
              <a:ext uri="{FF2B5EF4-FFF2-40B4-BE49-F238E27FC236}">
                <a16:creationId xmlns:a16="http://schemas.microsoft.com/office/drawing/2014/main" id="{27E2A49E-FC32-F598-CC1E-27C968F8B7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01332" y="4750112"/>
            <a:ext cx="588265" cy="588265"/>
          </a:xfrm>
          <a:prstGeom prst="rect">
            <a:avLst/>
          </a:prstGeom>
        </p:spPr>
      </p:pic>
      <p:pic>
        <p:nvPicPr>
          <p:cNvPr id="17" name="Picture 2" descr="國立成功大學National Cheng Kung University | Tainan">
            <a:extLst>
              <a:ext uri="{FF2B5EF4-FFF2-40B4-BE49-F238E27FC236}">
                <a16:creationId xmlns:a16="http://schemas.microsoft.com/office/drawing/2014/main" id="{DC131135-1868-33FE-4F52-000FA8A87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38" y="3900375"/>
            <a:ext cx="1405092" cy="140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國立中山大學- 維基百科，自由的百科全書">
            <a:extLst>
              <a:ext uri="{FF2B5EF4-FFF2-40B4-BE49-F238E27FC236}">
                <a16:creationId xmlns:a16="http://schemas.microsoft.com/office/drawing/2014/main" id="{4B6A8892-A389-F07B-D943-599BD4596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253" y="1098268"/>
            <a:ext cx="1043424" cy="71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FEE03DB3-0429-9108-86F0-4782F12DA5D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736872" y="5744080"/>
            <a:ext cx="1942921" cy="79483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B6050AC-1EC6-9F7D-BF03-07E8888865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217" y="140017"/>
            <a:ext cx="964305" cy="108204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ECD56E06-7807-4725-2EFC-B145A79F499E}"/>
              </a:ext>
            </a:extLst>
          </p:cNvPr>
          <p:cNvSpPr txBox="1"/>
          <p:nvPr/>
        </p:nvSpPr>
        <p:spPr>
          <a:xfrm>
            <a:off x="1101465" y="255977"/>
            <a:ext cx="7743904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Personal Information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38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65896B-80B9-6A75-1807-17C3AD52F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052" y="1222057"/>
            <a:ext cx="7380749" cy="4351339"/>
          </a:xfrm>
        </p:spPr>
        <p:txBody>
          <a:bodyPr>
            <a:noAutofit/>
          </a:bodyPr>
          <a:lstStyle/>
          <a:p>
            <a:r>
              <a:rPr lang="en-US" altLang="zh-TW" sz="3200" b="1" dirty="0">
                <a:solidFill>
                  <a:schemeClr val="accent5">
                    <a:lumMod val="50000"/>
                  </a:schemeClr>
                </a:solidFill>
              </a:rPr>
              <a:t>Introduction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2800" dirty="0"/>
              <a:t>Target tumor: GBM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2800" dirty="0"/>
              <a:t>Challenges of GBM therapy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2800" dirty="0"/>
              <a:t>Goal of this study</a:t>
            </a:r>
          </a:p>
          <a:p>
            <a:r>
              <a:rPr lang="en-US" altLang="zh-TW" sz="3200" b="1" dirty="0">
                <a:solidFill>
                  <a:schemeClr val="accent5">
                    <a:lumMod val="50000"/>
                  </a:schemeClr>
                </a:solidFill>
              </a:rPr>
              <a:t>Method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2800" dirty="0"/>
              <a:t>Design of multifunctional RNA scaffold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2800" dirty="0"/>
              <a:t>Method scheme</a:t>
            </a:r>
          </a:p>
          <a:p>
            <a:r>
              <a:rPr lang="en-US" altLang="zh-TW" sz="3200" b="1" dirty="0">
                <a:solidFill>
                  <a:schemeClr val="accent5">
                    <a:lumMod val="50000"/>
                  </a:schemeClr>
                </a:solidFill>
              </a:rPr>
              <a:t>Results and discussion</a:t>
            </a:r>
          </a:p>
          <a:p>
            <a:r>
              <a:rPr lang="en-US" altLang="zh-TW" sz="3200" b="1" dirty="0">
                <a:solidFill>
                  <a:schemeClr val="accent5">
                    <a:lumMod val="50000"/>
                  </a:schemeClr>
                </a:solidFill>
              </a:rPr>
              <a:t>Conclusion</a:t>
            </a:r>
          </a:p>
          <a:p>
            <a:r>
              <a:rPr lang="en-US" altLang="zh-TW" sz="3200" b="1" dirty="0">
                <a:solidFill>
                  <a:schemeClr val="accent5">
                    <a:lumMod val="50000"/>
                  </a:schemeClr>
                </a:solidFill>
              </a:rPr>
              <a:t>Current stage and future scope</a:t>
            </a:r>
            <a:endParaRPr lang="zh-TW" alt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5C9341-09BA-22E1-9E13-3304BCF38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12B41C-58B2-6688-6A62-AEE77EEE3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40017"/>
            <a:ext cx="964305" cy="108204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F56A3AB-CA08-B2E6-D5B5-F3ED9381CFC2}"/>
              </a:ext>
            </a:extLst>
          </p:cNvPr>
          <p:cNvSpPr txBox="1"/>
          <p:nvPr/>
        </p:nvSpPr>
        <p:spPr>
          <a:xfrm>
            <a:off x="1101465" y="255977"/>
            <a:ext cx="7743904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Outline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5893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0AC50A-EA4A-1305-9ABA-D48173FA8178}"/>
              </a:ext>
            </a:extLst>
          </p:cNvPr>
          <p:cNvSpPr txBox="1"/>
          <p:nvPr/>
        </p:nvSpPr>
        <p:spPr>
          <a:xfrm>
            <a:off x="1101465" y="255977"/>
            <a:ext cx="7743904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Introduction: Target tumor  GBM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F21FDF7-902C-B82F-E835-C6F18673E8F0}"/>
              </a:ext>
            </a:extLst>
          </p:cNvPr>
          <p:cNvGrpSpPr/>
          <p:nvPr/>
        </p:nvGrpSpPr>
        <p:grpSpPr>
          <a:xfrm>
            <a:off x="1361202" y="1131248"/>
            <a:ext cx="4134035" cy="2473142"/>
            <a:chOff x="688640" y="1235714"/>
            <a:chExt cx="4134035" cy="2473142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B3CB93EF-A240-B0F1-A186-19B089294A4C}"/>
                </a:ext>
              </a:extLst>
            </p:cNvPr>
            <p:cNvGrpSpPr/>
            <p:nvPr/>
          </p:nvGrpSpPr>
          <p:grpSpPr>
            <a:xfrm>
              <a:off x="1989533" y="1235714"/>
              <a:ext cx="1566773" cy="1700903"/>
              <a:chOff x="2144326" y="1267587"/>
              <a:chExt cx="1566773" cy="1700903"/>
            </a:xfrm>
          </p:grpSpPr>
          <p:pic>
            <p:nvPicPr>
              <p:cNvPr id="38" name="圖片 37">
                <a:extLst>
                  <a:ext uri="{FF2B5EF4-FFF2-40B4-BE49-F238E27FC236}">
                    <a16:creationId xmlns:a16="http://schemas.microsoft.com/office/drawing/2014/main" id="{041048CF-1B7D-1F7B-996D-0D6FBE6CF8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76000"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44275" b="39505"/>
              <a:stretch/>
            </p:blipFill>
            <p:spPr>
              <a:xfrm rot="13160556">
                <a:off x="2144326" y="1267587"/>
                <a:ext cx="1566773" cy="1700903"/>
              </a:xfrm>
              <a:prstGeom prst="rect">
                <a:avLst/>
              </a:prstGeom>
            </p:spPr>
          </p:pic>
          <p:pic>
            <p:nvPicPr>
              <p:cNvPr id="39" name="圖形 38" descr="頭顱中的腦">
                <a:extLst>
                  <a:ext uri="{FF2B5EF4-FFF2-40B4-BE49-F238E27FC236}">
                    <a16:creationId xmlns:a16="http://schemas.microsoft.com/office/drawing/2014/main" id="{A85EBB62-EC8C-9650-B0E3-3EF19591B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2459003" y="1611996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D8866290-F781-EC82-475D-311DA8256F12}"/>
                </a:ext>
              </a:extLst>
            </p:cNvPr>
            <p:cNvSpPr txBox="1"/>
            <p:nvPr/>
          </p:nvSpPr>
          <p:spPr>
            <a:xfrm>
              <a:off x="1402352" y="2617783"/>
              <a:ext cx="2741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38"/>
              <a:r>
                <a:rPr lang="en-US" altLang="zh-TW" sz="2400" dirty="0">
                  <a:solidFill>
                    <a:srgbClr val="123B4A"/>
                  </a:solidFill>
                </a:rPr>
                <a:t>Tumor occurs in CNS</a:t>
              </a:r>
              <a:endParaRPr lang="zh-TW" altLang="en-US" sz="2400" dirty="0">
                <a:solidFill>
                  <a:srgbClr val="123B4A"/>
                </a:solidFill>
              </a:endParaRPr>
            </a:p>
          </p:txBody>
        </p:sp>
        <p:sp>
          <p:nvSpPr>
            <p:cNvPr id="32" name="爆炸: 十四角 31">
              <a:extLst>
                <a:ext uri="{FF2B5EF4-FFF2-40B4-BE49-F238E27FC236}">
                  <a16:creationId xmlns:a16="http://schemas.microsoft.com/office/drawing/2014/main" id="{AC51C24A-A322-B8D7-BA22-3DF0D9C7077E}"/>
                </a:ext>
              </a:extLst>
            </p:cNvPr>
            <p:cNvSpPr/>
            <p:nvPr/>
          </p:nvSpPr>
          <p:spPr>
            <a:xfrm>
              <a:off x="2663192" y="1745604"/>
              <a:ext cx="219455" cy="219455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38"/>
              <a:endParaRPr lang="zh-TW" altLang="en-US" sz="1867">
                <a:solidFill>
                  <a:prstClr val="white"/>
                </a:solidFill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61F1B2DE-23E8-2535-1047-21F19D39F599}"/>
                </a:ext>
              </a:extLst>
            </p:cNvPr>
            <p:cNvSpPr txBox="1"/>
            <p:nvPr/>
          </p:nvSpPr>
          <p:spPr>
            <a:xfrm>
              <a:off x="688640" y="3041879"/>
              <a:ext cx="4134035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38"/>
              <a:r>
                <a:rPr lang="en-US" altLang="zh-TW" sz="1867" dirty="0">
                  <a:solidFill>
                    <a:srgbClr val="123B4A"/>
                  </a:solidFill>
                </a:rPr>
                <a:t>Glioblastoma (GBM) is the most lethal among all </a:t>
              </a:r>
              <a:r>
                <a:rPr lang="en-US" altLang="zh-TW" sz="1867" dirty="0" err="1">
                  <a:solidFill>
                    <a:srgbClr val="123B4A"/>
                  </a:solidFill>
                </a:rPr>
                <a:t>astroglial</a:t>
              </a:r>
              <a:r>
                <a:rPr lang="en-US" altLang="zh-TW" sz="1867" dirty="0">
                  <a:solidFill>
                    <a:srgbClr val="123B4A"/>
                  </a:solidFill>
                </a:rPr>
                <a:t> tumors .</a:t>
              </a:r>
              <a:endParaRPr lang="zh-TW" altLang="en-US" sz="1867" dirty="0">
                <a:solidFill>
                  <a:srgbClr val="123B4A"/>
                </a:solidFill>
              </a:endParaRPr>
            </a:p>
          </p:txBody>
        </p: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893581F3-AB65-D946-6A5A-7DBD93E5CFEA}"/>
                </a:ext>
              </a:extLst>
            </p:cNvPr>
            <p:cNvCxnSpPr>
              <a:cxnSpLocks/>
            </p:cNvCxnSpPr>
            <p:nvPr/>
          </p:nvCxnSpPr>
          <p:spPr>
            <a:xfrm>
              <a:off x="1472637" y="2996950"/>
              <a:ext cx="2600565" cy="0"/>
            </a:xfrm>
            <a:prstGeom prst="line">
              <a:avLst/>
            </a:prstGeom>
            <a:ln w="19050" cap="rnd">
              <a:gradFill>
                <a:gsLst>
                  <a:gs pos="2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  <a:gs pos="90000">
                    <a:schemeClr val="accent5">
                      <a:lumMod val="75000"/>
                    </a:schemeClr>
                  </a:gs>
                </a:gsLst>
                <a:lin ang="4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0668A1D7-9C65-6B79-249B-3052D3B8F44F}"/>
              </a:ext>
            </a:extLst>
          </p:cNvPr>
          <p:cNvGrpSpPr/>
          <p:nvPr/>
        </p:nvGrpSpPr>
        <p:grpSpPr>
          <a:xfrm>
            <a:off x="1217653" y="3784360"/>
            <a:ext cx="4455799" cy="2931665"/>
            <a:chOff x="141190" y="4279918"/>
            <a:chExt cx="4455798" cy="2931663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58D707DD-B623-A88E-67F2-1E2CC9DA72EA}"/>
                </a:ext>
              </a:extLst>
            </p:cNvPr>
            <p:cNvGrpSpPr/>
            <p:nvPr/>
          </p:nvGrpSpPr>
          <p:grpSpPr>
            <a:xfrm>
              <a:off x="1602141" y="4279918"/>
              <a:ext cx="1533897" cy="1665213"/>
              <a:chOff x="3982047" y="2748618"/>
              <a:chExt cx="1533897" cy="1665213"/>
            </a:xfrm>
          </p:grpSpPr>
          <p:pic>
            <p:nvPicPr>
              <p:cNvPr id="45" name="圖片 44">
                <a:extLst>
                  <a:ext uri="{FF2B5EF4-FFF2-40B4-BE49-F238E27FC236}">
                    <a16:creationId xmlns:a16="http://schemas.microsoft.com/office/drawing/2014/main" id="{BB6981BA-440A-DBC8-386C-A53D36B87B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 amt="76000"/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rcRect l="44275" b="39505"/>
              <a:stretch/>
            </p:blipFill>
            <p:spPr>
              <a:xfrm rot="13160556">
                <a:off x="3982047" y="2748618"/>
                <a:ext cx="1533897" cy="1665213"/>
              </a:xfrm>
              <a:prstGeom prst="rect">
                <a:avLst/>
              </a:prstGeom>
            </p:spPr>
          </p:pic>
          <p:pic>
            <p:nvPicPr>
              <p:cNvPr id="46" name="圖形 45" descr="下降趨勢">
                <a:extLst>
                  <a:ext uri="{FF2B5EF4-FFF2-40B4-BE49-F238E27FC236}">
                    <a16:creationId xmlns:a16="http://schemas.microsoft.com/office/drawing/2014/main" id="{BDD7B34B-E7C0-BF90-46F4-091078714D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p:blipFill>
            <p:spPr>
              <a:xfrm>
                <a:off x="4293197" y="3142359"/>
                <a:ext cx="895213" cy="895213"/>
              </a:xfrm>
              <a:prstGeom prst="rect">
                <a:avLst/>
              </a:prstGeom>
            </p:spPr>
          </p:pic>
        </p:grp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B8CAFC84-112E-69AD-E266-52309E8481CC}"/>
                </a:ext>
              </a:extLst>
            </p:cNvPr>
            <p:cNvSpPr/>
            <p:nvPr/>
          </p:nvSpPr>
          <p:spPr>
            <a:xfrm>
              <a:off x="141190" y="6257282"/>
              <a:ext cx="4455798" cy="9542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38"/>
              <a:r>
                <a:rPr lang="en-US" altLang="zh-TW" sz="1867" dirty="0">
                  <a:solidFill>
                    <a:srgbClr val="123B4A"/>
                  </a:solidFill>
                </a:rPr>
                <a:t>Median survival of GBM patients is less than 15 months, and less than 5% of patients with GBM survive longer than 3 years. </a:t>
              </a:r>
              <a:endParaRPr lang="zh-TW" altLang="en-US" sz="1867" dirty="0">
                <a:solidFill>
                  <a:srgbClr val="123B4A"/>
                </a:solidFill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AEDCDCC3-849D-DAC3-13A3-CD782753B419}"/>
                </a:ext>
              </a:extLst>
            </p:cNvPr>
            <p:cNvSpPr txBox="1"/>
            <p:nvPr/>
          </p:nvSpPr>
          <p:spPr>
            <a:xfrm>
              <a:off x="911767" y="5785248"/>
              <a:ext cx="2914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38"/>
              <a:r>
                <a:rPr lang="en-US" altLang="zh-TW" sz="2400" dirty="0">
                  <a:solidFill>
                    <a:srgbClr val="123B4A"/>
                  </a:solidFill>
                </a:rPr>
                <a:t>Extreme poor survival</a:t>
              </a:r>
              <a:endParaRPr lang="zh-TW" altLang="en-US" sz="2400" dirty="0">
                <a:solidFill>
                  <a:srgbClr val="123B4A"/>
                </a:solidFill>
              </a:endParaRP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51ABB5EB-498F-C4EB-1FD1-28D85CA68890}"/>
                </a:ext>
              </a:extLst>
            </p:cNvPr>
            <p:cNvCxnSpPr>
              <a:cxnSpLocks/>
            </p:cNvCxnSpPr>
            <p:nvPr/>
          </p:nvCxnSpPr>
          <p:spPr>
            <a:xfrm>
              <a:off x="981721" y="6207326"/>
              <a:ext cx="2774736" cy="0"/>
            </a:xfrm>
            <a:prstGeom prst="line">
              <a:avLst/>
            </a:prstGeom>
            <a:ln w="19050" cap="rnd">
              <a:gradFill>
                <a:gsLst>
                  <a:gs pos="2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  <a:gs pos="90000">
                    <a:schemeClr val="accent5">
                      <a:lumMod val="75000"/>
                    </a:schemeClr>
                  </a:gs>
                </a:gsLst>
                <a:lin ang="4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79BD29AA-9701-1506-F3B9-45FC7FD0AEC5}"/>
              </a:ext>
            </a:extLst>
          </p:cNvPr>
          <p:cNvGrpSpPr/>
          <p:nvPr/>
        </p:nvGrpSpPr>
        <p:grpSpPr>
          <a:xfrm>
            <a:off x="6326912" y="1047939"/>
            <a:ext cx="4134036" cy="2807211"/>
            <a:chOff x="5746765" y="1187324"/>
            <a:chExt cx="4134035" cy="2807211"/>
          </a:xfrm>
        </p:grpSpPr>
        <p:pic>
          <p:nvPicPr>
            <p:cNvPr id="48" name="圖片 47">
              <a:extLst>
                <a:ext uri="{FF2B5EF4-FFF2-40B4-BE49-F238E27FC236}">
                  <a16:creationId xmlns:a16="http://schemas.microsoft.com/office/drawing/2014/main" id="{967DC1A6-DC7D-08CF-3BED-A7D4E1D596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6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44275" b="39505"/>
            <a:stretch/>
          </p:blipFill>
          <p:spPr>
            <a:xfrm rot="13160556">
              <a:off x="7030397" y="1187324"/>
              <a:ext cx="1566773" cy="1700903"/>
            </a:xfrm>
            <a:prstGeom prst="rect">
              <a:avLst/>
            </a:prstGeom>
          </p:spPr>
        </p:pic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65B8F105-9765-6248-F30A-6E3D971721BD}"/>
                </a:ext>
              </a:extLst>
            </p:cNvPr>
            <p:cNvSpPr txBox="1"/>
            <p:nvPr/>
          </p:nvSpPr>
          <p:spPr>
            <a:xfrm>
              <a:off x="6354794" y="2622111"/>
              <a:ext cx="29179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38"/>
              <a:r>
                <a:rPr lang="en-US" altLang="zh-TW" sz="2400" dirty="0">
                  <a:solidFill>
                    <a:srgbClr val="123B4A"/>
                  </a:solidFill>
                </a:rPr>
                <a:t>Main therapy method</a:t>
              </a:r>
              <a:endParaRPr lang="zh-TW" altLang="en-US" sz="2400" dirty="0">
                <a:solidFill>
                  <a:srgbClr val="123B4A"/>
                </a:solidFill>
              </a:endParaRPr>
            </a:p>
          </p:txBody>
        </p:sp>
        <p:pic>
          <p:nvPicPr>
            <p:cNvPr id="50" name="圖形 49" descr="腦">
              <a:extLst>
                <a:ext uri="{FF2B5EF4-FFF2-40B4-BE49-F238E27FC236}">
                  <a16:creationId xmlns:a16="http://schemas.microsoft.com/office/drawing/2014/main" id="{6BCE8EC9-8224-DA7A-AE73-9DECD2D64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356583" y="1575827"/>
              <a:ext cx="914400" cy="914400"/>
            </a:xfrm>
            <a:prstGeom prst="rect">
              <a:avLst/>
            </a:prstGeom>
          </p:spPr>
        </p:pic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4BD5D216-A9B5-9781-94F0-4A3392EE5383}"/>
                </a:ext>
              </a:extLst>
            </p:cNvPr>
            <p:cNvSpPr/>
            <p:nvPr/>
          </p:nvSpPr>
          <p:spPr>
            <a:xfrm>
              <a:off x="5746765" y="3040235"/>
              <a:ext cx="4134035" cy="9543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38"/>
              <a:r>
                <a:rPr lang="en-US" altLang="zh-TW" sz="1867" dirty="0">
                  <a:solidFill>
                    <a:srgbClr val="123B4A"/>
                  </a:solidFill>
                </a:rPr>
                <a:t>S</a:t>
              </a:r>
              <a:r>
                <a:rPr lang="zh-TW" altLang="en-US" sz="1867" dirty="0">
                  <a:solidFill>
                    <a:srgbClr val="123B4A"/>
                  </a:solidFill>
                </a:rPr>
                <a:t>urgery </a:t>
              </a:r>
              <a:r>
                <a:rPr lang="en-US" altLang="zh-TW" sz="1867" dirty="0">
                  <a:solidFill>
                    <a:srgbClr val="123B4A"/>
                  </a:solidFill>
                </a:rPr>
                <a:t>is the most common therapy method for GMB. </a:t>
              </a:r>
            </a:p>
            <a:p>
              <a:pPr algn="ctr" defTabSz="913538"/>
              <a:r>
                <a:rPr lang="en-US" altLang="zh-TW" sz="1867" dirty="0">
                  <a:solidFill>
                    <a:srgbClr val="123B4A"/>
                  </a:solidFill>
                </a:rPr>
                <a:t>However, the recurrence rate still high.</a:t>
              </a:r>
              <a:endParaRPr lang="zh-TW" altLang="en-US" sz="1867" dirty="0">
                <a:solidFill>
                  <a:srgbClr val="123B4A"/>
                </a:solidFill>
              </a:endParaRPr>
            </a:p>
          </p:txBody>
        </p: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02BFE6A9-5CC9-4D18-32D4-71F63BDE2DC3}"/>
                </a:ext>
              </a:extLst>
            </p:cNvPr>
            <p:cNvCxnSpPr>
              <a:cxnSpLocks/>
            </p:cNvCxnSpPr>
            <p:nvPr/>
          </p:nvCxnSpPr>
          <p:spPr>
            <a:xfrm>
              <a:off x="6374779" y="3039464"/>
              <a:ext cx="2878009" cy="0"/>
            </a:xfrm>
            <a:prstGeom prst="line">
              <a:avLst/>
            </a:prstGeom>
            <a:ln w="19050" cap="rnd">
              <a:gradFill>
                <a:gsLst>
                  <a:gs pos="2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  <a:gs pos="90000">
                    <a:schemeClr val="accent6">
                      <a:lumMod val="75000"/>
                    </a:schemeClr>
                  </a:gs>
                </a:gsLst>
                <a:lin ang="4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群組 53">
            <a:extLst>
              <a:ext uri="{FF2B5EF4-FFF2-40B4-BE49-F238E27FC236}">
                <a16:creationId xmlns:a16="http://schemas.microsoft.com/office/drawing/2014/main" id="{B3937478-D189-81C3-FC94-E33515E09801}"/>
              </a:ext>
            </a:extLst>
          </p:cNvPr>
          <p:cNvGrpSpPr/>
          <p:nvPr/>
        </p:nvGrpSpPr>
        <p:grpSpPr>
          <a:xfrm>
            <a:off x="6096022" y="3812179"/>
            <a:ext cx="4766924" cy="2567960"/>
            <a:chOff x="6089148" y="3944790"/>
            <a:chExt cx="4766924" cy="2567959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79691096-B1DE-4878-2341-A812CE9E1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76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44275" b="39505"/>
            <a:stretch/>
          </p:blipFill>
          <p:spPr>
            <a:xfrm rot="13160556">
              <a:off x="7634169" y="3944790"/>
              <a:ext cx="1533897" cy="1665213"/>
            </a:xfrm>
            <a:prstGeom prst="rect">
              <a:avLst/>
            </a:prstGeom>
          </p:spPr>
        </p:pic>
        <p:pic>
          <p:nvPicPr>
            <p:cNvPr id="56" name="圖形 55" descr="DNA">
              <a:extLst>
                <a:ext uri="{FF2B5EF4-FFF2-40B4-BE49-F238E27FC236}">
                  <a16:creationId xmlns:a16="http://schemas.microsoft.com/office/drawing/2014/main" id="{CF87741B-28FC-A942-805C-24607CF80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rot="19800000">
              <a:off x="8289316" y="4384462"/>
              <a:ext cx="504317" cy="504317"/>
            </a:xfrm>
            <a:prstGeom prst="rect">
              <a:avLst/>
            </a:prstGeom>
          </p:spPr>
        </p:pic>
        <p:pic>
          <p:nvPicPr>
            <p:cNvPr id="57" name="圖形 56" descr="醫藥">
              <a:extLst>
                <a:ext uri="{FF2B5EF4-FFF2-40B4-BE49-F238E27FC236}">
                  <a16:creationId xmlns:a16="http://schemas.microsoft.com/office/drawing/2014/main" id="{35CFB1C0-9459-443F-E14C-77B1EFB08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7943474" y="4439592"/>
              <a:ext cx="526692" cy="526692"/>
            </a:xfrm>
            <a:prstGeom prst="rect">
              <a:avLst/>
            </a:prstGeom>
          </p:spPr>
        </p:pic>
        <p:pic>
          <p:nvPicPr>
            <p:cNvPr id="58" name="圖形 57" descr="放射性">
              <a:extLst>
                <a:ext uri="{FF2B5EF4-FFF2-40B4-BE49-F238E27FC236}">
                  <a16:creationId xmlns:a16="http://schemas.microsoft.com/office/drawing/2014/main" id="{6AC6C9D7-2467-6A67-D0E0-B992BFFD2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 rot="3575162">
              <a:off x="8214746" y="4738264"/>
              <a:ext cx="526692" cy="526692"/>
            </a:xfrm>
            <a:prstGeom prst="rect">
              <a:avLst/>
            </a:prstGeom>
          </p:spPr>
        </p:pic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AC69BC84-1731-858D-D6F4-FC13AA28869F}"/>
                </a:ext>
              </a:extLst>
            </p:cNvPr>
            <p:cNvSpPr txBox="1"/>
            <p:nvPr/>
          </p:nvSpPr>
          <p:spPr>
            <a:xfrm>
              <a:off x="6639801" y="5330096"/>
              <a:ext cx="35838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538"/>
              <a:r>
                <a:rPr lang="en-US" altLang="zh-TW" sz="2400" dirty="0">
                  <a:solidFill>
                    <a:srgbClr val="123B4A"/>
                  </a:solidFill>
                </a:rPr>
                <a:t>Adjuvant therapy methods </a:t>
              </a:r>
              <a:endParaRPr lang="zh-TW" altLang="en-US" sz="2400" dirty="0">
                <a:solidFill>
                  <a:srgbClr val="123B4A"/>
                </a:solidFill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8880B73-8BF8-2B2D-0A21-FE3781F1A0B7}"/>
                </a:ext>
              </a:extLst>
            </p:cNvPr>
            <p:cNvSpPr/>
            <p:nvPr/>
          </p:nvSpPr>
          <p:spPr>
            <a:xfrm>
              <a:off x="6089148" y="5845772"/>
              <a:ext cx="4766924" cy="666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538"/>
              <a:r>
                <a:rPr lang="en-US" altLang="zh-TW" sz="1867" dirty="0">
                  <a:solidFill>
                    <a:srgbClr val="123B4A"/>
                  </a:solidFill>
                </a:rPr>
                <a:t>Chemotherapy and radiotherapy are most common. Gene therapy could also be an option. </a:t>
              </a:r>
              <a:endParaRPr lang="zh-TW" altLang="en-US" sz="1867" dirty="0">
                <a:solidFill>
                  <a:srgbClr val="123B4A"/>
                </a:solidFill>
              </a:endParaRPr>
            </a:p>
          </p:txBody>
        </p: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2CF8FBA6-A3E1-543E-EF47-F0A607E46527}"/>
                </a:ext>
              </a:extLst>
            </p:cNvPr>
            <p:cNvCxnSpPr>
              <a:cxnSpLocks/>
            </p:cNvCxnSpPr>
            <p:nvPr/>
          </p:nvCxnSpPr>
          <p:spPr>
            <a:xfrm>
              <a:off x="6673105" y="5794711"/>
              <a:ext cx="3599010" cy="0"/>
            </a:xfrm>
            <a:prstGeom prst="line">
              <a:avLst/>
            </a:prstGeom>
            <a:ln w="19050" cap="rnd">
              <a:gradFill>
                <a:gsLst>
                  <a:gs pos="2000">
                    <a:schemeClr val="bg1"/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  <a:gs pos="90000">
                    <a:schemeClr val="accent6">
                      <a:lumMod val="75000"/>
                    </a:schemeClr>
                  </a:gs>
                </a:gsLst>
                <a:lin ang="48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BFA7147-5A63-1200-44E2-0020B8A23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57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D0AC50A-EA4A-1305-9ABA-D48173FA8178}"/>
              </a:ext>
            </a:extLst>
          </p:cNvPr>
          <p:cNvSpPr txBox="1"/>
          <p:nvPr/>
        </p:nvSpPr>
        <p:spPr>
          <a:xfrm>
            <a:off x="1101561" y="255977"/>
            <a:ext cx="8743575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Introduction: Challenges of GBM therapy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07A2E680-169F-DDBC-BF40-2DAE2AC21835}"/>
              </a:ext>
            </a:extLst>
          </p:cNvPr>
          <p:cNvGrpSpPr/>
          <p:nvPr/>
        </p:nvGrpSpPr>
        <p:grpSpPr>
          <a:xfrm>
            <a:off x="7984089" y="1698745"/>
            <a:ext cx="3306032" cy="4817662"/>
            <a:chOff x="7984089" y="1698705"/>
            <a:chExt cx="3306032" cy="4817662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D7B49C41-25FB-ECF7-0CC6-3C012C9F2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29000"/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rcRect l="23472" t="16667" r="35534" b="11481"/>
            <a:stretch/>
          </p:blipFill>
          <p:spPr>
            <a:xfrm>
              <a:off x="7984089" y="1698705"/>
              <a:ext cx="3306032" cy="3259489"/>
            </a:xfrm>
            <a:prstGeom prst="rect">
              <a:avLst/>
            </a:prstGeom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749B352E-55E5-BE9A-F68D-21B2408434E8}"/>
                </a:ext>
              </a:extLst>
            </p:cNvPr>
            <p:cNvSpPr txBox="1"/>
            <p:nvPr/>
          </p:nvSpPr>
          <p:spPr>
            <a:xfrm>
              <a:off x="8696176" y="2312760"/>
              <a:ext cx="18818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538"/>
              <a:r>
                <a:rPr lang="en-US" altLang="zh-TW" sz="2400" b="1" dirty="0">
                  <a:solidFill>
                    <a:srgbClr val="FFC000">
                      <a:lumMod val="50000"/>
                    </a:srgbClr>
                  </a:solidFill>
                </a:rPr>
                <a:t>RNAi therapy</a:t>
              </a:r>
              <a:endParaRPr lang="zh-TW" altLang="en-US" sz="2400" b="1" dirty="0">
                <a:solidFill>
                  <a:srgbClr val="FFC000">
                    <a:lumMod val="50000"/>
                  </a:srgbClr>
                </a:solidFill>
              </a:endParaRPr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F07F73B0-6629-4530-A1EF-19E9230C655C}"/>
                </a:ext>
              </a:extLst>
            </p:cNvPr>
            <p:cNvSpPr txBox="1"/>
            <p:nvPr/>
          </p:nvSpPr>
          <p:spPr>
            <a:xfrm>
              <a:off x="8309798" y="2679998"/>
              <a:ext cx="2654615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97" indent="-285497" defTabSz="913538">
                <a:buFont typeface="Arial" panose="020B0604020202020204" pitchFamily="34" charset="0"/>
                <a:buChar char="•"/>
              </a:pPr>
              <a:r>
                <a:rPr lang="en-US" altLang="zh-TW" sz="1867" b="1" dirty="0">
                  <a:solidFill>
                    <a:prstClr val="black"/>
                  </a:solidFill>
                </a:rPr>
                <a:t>Special RNAi scaffold with carrier packaging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  <p:sp>
          <p:nvSpPr>
            <p:cNvPr id="63" name="文字方塊 62">
              <a:extLst>
                <a:ext uri="{FF2B5EF4-FFF2-40B4-BE49-F238E27FC236}">
                  <a16:creationId xmlns:a16="http://schemas.microsoft.com/office/drawing/2014/main" id="{2CCC7FAF-9AAD-84DD-8B6A-148D5EB5AED7}"/>
                </a:ext>
              </a:extLst>
            </p:cNvPr>
            <p:cNvSpPr txBox="1"/>
            <p:nvPr/>
          </p:nvSpPr>
          <p:spPr>
            <a:xfrm>
              <a:off x="8309798" y="3326330"/>
              <a:ext cx="2654615" cy="124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97" indent="-285497" defTabSz="913538">
                <a:buFont typeface="Arial" panose="020B0604020202020204" pitchFamily="34" charset="0"/>
                <a:buChar char="•"/>
              </a:pPr>
              <a:r>
                <a:rPr lang="en-US" altLang="zh-TW" sz="1867" b="1" dirty="0">
                  <a:solidFill>
                    <a:prstClr val="black"/>
                  </a:solidFill>
                </a:rPr>
                <a:t>Specific gene target</a:t>
              </a:r>
              <a:r>
                <a:rPr lang="zh-TW" altLang="en-US" sz="1867" b="1" dirty="0">
                  <a:solidFill>
                    <a:prstClr val="black"/>
                  </a:solidFill>
                </a:rPr>
                <a:t> </a:t>
              </a:r>
              <a:r>
                <a:rPr lang="en-US" altLang="zh-TW" sz="1867" b="1" dirty="0">
                  <a:solidFill>
                    <a:prstClr val="black"/>
                  </a:solidFill>
                </a:rPr>
                <a:t>for reducing resistance and gene therapy</a:t>
              </a:r>
            </a:p>
          </p:txBody>
        </p:sp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1338090F-F56A-C3B9-9FD9-A3516C73B92B}"/>
                </a:ext>
              </a:extLst>
            </p:cNvPr>
            <p:cNvSpPr txBox="1"/>
            <p:nvPr/>
          </p:nvSpPr>
          <p:spPr>
            <a:xfrm>
              <a:off x="8610600" y="5130988"/>
              <a:ext cx="2654539" cy="138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97" indent="-285497" defTabSz="913538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en-US" altLang="zh-TW" sz="1867" dirty="0">
                  <a:solidFill>
                    <a:prstClr val="black"/>
                  </a:solidFill>
                </a:rPr>
                <a:t>Carrier selection</a:t>
              </a:r>
            </a:p>
            <a:p>
              <a:pPr marL="285497" indent="-285497" defTabSz="913538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en-US" altLang="zh-TW" sz="1867" dirty="0">
                  <a:solidFill>
                    <a:prstClr val="black"/>
                  </a:solidFill>
                </a:rPr>
                <a:t>RNA synthesis and stability</a:t>
              </a:r>
              <a:endParaRPr lang="zh-TW" altLang="en-US" sz="1867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D45DF89B-97AC-6085-CBA5-5CF3161129E5}"/>
              </a:ext>
            </a:extLst>
          </p:cNvPr>
          <p:cNvGrpSpPr/>
          <p:nvPr/>
        </p:nvGrpSpPr>
        <p:grpSpPr>
          <a:xfrm>
            <a:off x="811243" y="1696701"/>
            <a:ext cx="3306032" cy="4392739"/>
            <a:chOff x="811243" y="1696585"/>
            <a:chExt cx="3306032" cy="4392737"/>
          </a:xfrm>
        </p:grpSpPr>
        <p:sp>
          <p:nvSpPr>
            <p:cNvPr id="64" name="文字方塊 63">
              <a:extLst>
                <a:ext uri="{FF2B5EF4-FFF2-40B4-BE49-F238E27FC236}">
                  <a16:creationId xmlns:a16="http://schemas.microsoft.com/office/drawing/2014/main" id="{82763929-3289-69F4-42F2-9F9D2B8890F1}"/>
                </a:ext>
              </a:extLst>
            </p:cNvPr>
            <p:cNvSpPr txBox="1"/>
            <p:nvPr/>
          </p:nvSpPr>
          <p:spPr>
            <a:xfrm>
              <a:off x="1278128" y="5134958"/>
              <a:ext cx="2128916" cy="954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497" indent="-285497" defTabSz="913538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en-US" altLang="zh-TW" sz="1867" dirty="0" err="1">
                  <a:solidFill>
                    <a:prstClr val="black"/>
                  </a:solidFill>
                </a:rPr>
                <a:t>Gliadel</a:t>
              </a:r>
              <a:endParaRPr lang="en-US" altLang="zh-TW" sz="1867" dirty="0">
                <a:solidFill>
                  <a:prstClr val="black"/>
                </a:solidFill>
              </a:endParaRPr>
            </a:p>
            <a:p>
              <a:pPr marL="285497" indent="-285497" defTabSz="913538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en-US" altLang="zh-TW" sz="1867" dirty="0">
                  <a:solidFill>
                    <a:prstClr val="black"/>
                  </a:solidFill>
                </a:rPr>
                <a:t>Focus ultrasound</a:t>
              </a:r>
              <a:endParaRPr lang="zh-TW" altLang="en-US" sz="1867" dirty="0">
                <a:solidFill>
                  <a:prstClr val="black"/>
                </a:solidFill>
              </a:endParaRPr>
            </a:p>
          </p:txBody>
        </p:sp>
        <p:pic>
          <p:nvPicPr>
            <p:cNvPr id="70" name="圖片 69">
              <a:extLst>
                <a:ext uri="{FF2B5EF4-FFF2-40B4-BE49-F238E27FC236}">
                  <a16:creationId xmlns:a16="http://schemas.microsoft.com/office/drawing/2014/main" id="{FA3AC083-04E6-29FA-26A4-4ACB9B99CC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29000"/>
            </a:blip>
            <a:srcRect l="23472" t="16667" r="35534" b="11481"/>
            <a:stretch/>
          </p:blipFill>
          <p:spPr>
            <a:xfrm>
              <a:off x="811243" y="1696585"/>
              <a:ext cx="3306032" cy="3259489"/>
            </a:xfrm>
            <a:prstGeom prst="rect">
              <a:avLst/>
            </a:prstGeom>
          </p:spPr>
        </p:pic>
        <p:sp>
          <p:nvSpPr>
            <p:cNvPr id="71" name="文字方塊 70">
              <a:extLst>
                <a:ext uri="{FF2B5EF4-FFF2-40B4-BE49-F238E27FC236}">
                  <a16:creationId xmlns:a16="http://schemas.microsoft.com/office/drawing/2014/main" id="{322F6562-04D5-5710-7CB8-0615E2240858}"/>
                </a:ext>
              </a:extLst>
            </p:cNvPr>
            <p:cNvSpPr txBox="1"/>
            <p:nvPr/>
          </p:nvSpPr>
          <p:spPr>
            <a:xfrm>
              <a:off x="1625630" y="2237803"/>
              <a:ext cx="16911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38"/>
              <a:r>
                <a:rPr lang="en-US" altLang="zh-TW" sz="2400" b="1" dirty="0">
                  <a:solidFill>
                    <a:srgbClr val="002060"/>
                  </a:solidFill>
                </a:rPr>
                <a:t>Blood-Brain</a:t>
              </a:r>
            </a:p>
            <a:p>
              <a:pPr algn="ctr" defTabSz="913538"/>
              <a:r>
                <a:rPr lang="en-US" altLang="zh-TW" sz="2400" b="1" dirty="0">
                  <a:solidFill>
                    <a:srgbClr val="002060"/>
                  </a:solidFill>
                </a:rPr>
                <a:t>Barrier</a:t>
              </a:r>
              <a:endParaRPr lang="zh-TW" altLang="en-US" sz="2400" b="1" dirty="0">
                <a:solidFill>
                  <a:srgbClr val="002060"/>
                </a:solidFill>
              </a:endParaRPr>
            </a:p>
          </p:txBody>
        </p:sp>
        <p:sp>
          <p:nvSpPr>
            <p:cNvPr id="72" name="文字方塊 71">
              <a:extLst>
                <a:ext uri="{FF2B5EF4-FFF2-40B4-BE49-F238E27FC236}">
                  <a16:creationId xmlns:a16="http://schemas.microsoft.com/office/drawing/2014/main" id="{A76E3302-D4D1-341A-EB5D-3D78270F9F7C}"/>
                </a:ext>
              </a:extLst>
            </p:cNvPr>
            <p:cNvSpPr txBox="1"/>
            <p:nvPr/>
          </p:nvSpPr>
          <p:spPr>
            <a:xfrm>
              <a:off x="1143907" y="3073783"/>
              <a:ext cx="2675541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497" indent="-285497" defTabSz="913538">
                <a:buFont typeface="Arial" panose="020B0604020202020204" pitchFamily="34" charset="0"/>
                <a:buChar char="•"/>
              </a:pPr>
              <a:r>
                <a:rPr lang="en-US" altLang="zh-TW" sz="1867" b="1" dirty="0">
                  <a:solidFill>
                    <a:prstClr val="black"/>
                  </a:solidFill>
                </a:rPr>
                <a:t>Poor drug penetration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文字方塊 72">
              <a:extLst>
                <a:ext uri="{FF2B5EF4-FFF2-40B4-BE49-F238E27FC236}">
                  <a16:creationId xmlns:a16="http://schemas.microsoft.com/office/drawing/2014/main" id="{02F12DAB-98E7-E32D-0FED-2BA899ACDF37}"/>
                </a:ext>
              </a:extLst>
            </p:cNvPr>
            <p:cNvSpPr txBox="1"/>
            <p:nvPr/>
          </p:nvSpPr>
          <p:spPr>
            <a:xfrm>
              <a:off x="1143907" y="3379155"/>
              <a:ext cx="2654615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97" indent="-285497" defTabSz="913538">
                <a:buFont typeface="Arial" panose="020B0604020202020204" pitchFamily="34" charset="0"/>
                <a:buChar char="•"/>
              </a:pPr>
              <a:r>
                <a:rPr lang="en-US" altLang="zh-TW" sz="1867" b="1" dirty="0">
                  <a:solidFill>
                    <a:prstClr val="black"/>
                  </a:solidFill>
                </a:rPr>
                <a:t>Delivery carriers need to be developed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4E0823AF-7D7E-2535-A875-51EB13169022}"/>
              </a:ext>
            </a:extLst>
          </p:cNvPr>
          <p:cNvGrpSpPr/>
          <p:nvPr/>
        </p:nvGrpSpPr>
        <p:grpSpPr>
          <a:xfrm>
            <a:off x="4384235" y="1698706"/>
            <a:ext cx="3436420" cy="4825186"/>
            <a:chOff x="4442984" y="1698705"/>
            <a:chExt cx="3436420" cy="4825185"/>
          </a:xfrm>
        </p:grpSpPr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C80549A3-14B7-F970-C8D9-5B6861A73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29000"/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3472" t="16667" r="35534" b="11481"/>
            <a:stretch/>
          </p:blipFill>
          <p:spPr>
            <a:xfrm>
              <a:off x="4442984" y="1698705"/>
              <a:ext cx="3306032" cy="3259489"/>
            </a:xfrm>
            <a:prstGeom prst="rect">
              <a:avLst/>
            </a:prstGeom>
          </p:spPr>
        </p:pic>
        <p:sp>
          <p:nvSpPr>
            <p:cNvPr id="67" name="文字方塊 66">
              <a:extLst>
                <a:ext uri="{FF2B5EF4-FFF2-40B4-BE49-F238E27FC236}">
                  <a16:creationId xmlns:a16="http://schemas.microsoft.com/office/drawing/2014/main" id="{6A6E8A1E-AC92-D603-4150-0D0C9B3629E5}"/>
                </a:ext>
              </a:extLst>
            </p:cNvPr>
            <p:cNvSpPr txBox="1"/>
            <p:nvPr/>
          </p:nvSpPr>
          <p:spPr>
            <a:xfrm>
              <a:off x="5329473" y="2312760"/>
              <a:ext cx="15330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3538"/>
              <a:r>
                <a:rPr lang="en-US" altLang="zh-TW" sz="2400" b="1" dirty="0">
                  <a:solidFill>
                    <a:srgbClr val="70AD47">
                      <a:lumMod val="50000"/>
                    </a:srgbClr>
                  </a:solidFill>
                </a:rPr>
                <a:t>Resistance</a:t>
              </a:r>
              <a:endParaRPr lang="zh-TW" altLang="en-US" sz="2400" b="1" dirty="0">
                <a:solidFill>
                  <a:srgbClr val="70AD47">
                    <a:lumMod val="50000"/>
                  </a:srgbClr>
                </a:solidFill>
              </a:endParaRPr>
            </a:p>
          </p:txBody>
        </p:sp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338BD45D-C38D-B83D-FCEC-158CAA6A1CFD}"/>
                </a:ext>
              </a:extLst>
            </p:cNvPr>
            <p:cNvSpPr txBox="1"/>
            <p:nvPr/>
          </p:nvSpPr>
          <p:spPr>
            <a:xfrm>
              <a:off x="4834757" y="2739476"/>
              <a:ext cx="2449964" cy="954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97" indent="-285497" defTabSz="913538">
                <a:buFont typeface="Arial" panose="020B0604020202020204" pitchFamily="34" charset="0"/>
                <a:buChar char="•"/>
              </a:pPr>
              <a:r>
                <a:rPr lang="en-US" altLang="zh-TW" sz="1867" b="1" dirty="0">
                  <a:solidFill>
                    <a:prstClr val="black"/>
                  </a:solidFill>
                </a:rPr>
                <a:t>Cause low chemo- and radio- therapy efficiency</a:t>
              </a:r>
              <a:endParaRPr lang="zh-TW" altLang="en-US" sz="1867" b="1" dirty="0">
                <a:solidFill>
                  <a:prstClr val="black"/>
                </a:solidFill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B22EA993-3EDA-512A-5965-6153512DB3FD}"/>
                </a:ext>
              </a:extLst>
            </p:cNvPr>
            <p:cNvSpPr txBox="1"/>
            <p:nvPr/>
          </p:nvSpPr>
          <p:spPr>
            <a:xfrm>
              <a:off x="4834756" y="3627289"/>
              <a:ext cx="3044647" cy="66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97" indent="-285497" defTabSz="913538">
                <a:buFont typeface="Arial" panose="020B0604020202020204" pitchFamily="34" charset="0"/>
                <a:buChar char="•"/>
              </a:pPr>
              <a:r>
                <a:rPr lang="en-US" altLang="zh-TW" sz="1867" b="1" dirty="0">
                  <a:solidFill>
                    <a:prstClr val="black"/>
                  </a:solidFill>
                </a:rPr>
                <a:t>Resistance </a:t>
              </a:r>
            </a:p>
            <a:p>
              <a:pPr defTabSz="913538"/>
              <a:r>
                <a:rPr lang="en-US" altLang="zh-TW" sz="1867" b="1" dirty="0">
                  <a:solidFill>
                    <a:prstClr val="black"/>
                  </a:solidFill>
                </a:rPr>
                <a:t>      downregulation</a:t>
              </a:r>
            </a:p>
          </p:txBody>
        </p:sp>
        <p:sp>
          <p:nvSpPr>
            <p:cNvPr id="74" name="文字方塊 73">
              <a:extLst>
                <a:ext uri="{FF2B5EF4-FFF2-40B4-BE49-F238E27FC236}">
                  <a16:creationId xmlns:a16="http://schemas.microsoft.com/office/drawing/2014/main" id="{87480DE7-36F6-82D9-275C-DFC6928DD5D2}"/>
                </a:ext>
              </a:extLst>
            </p:cNvPr>
            <p:cNvSpPr txBox="1"/>
            <p:nvPr/>
          </p:nvSpPr>
          <p:spPr>
            <a:xfrm>
              <a:off x="5019059" y="5138511"/>
              <a:ext cx="2860345" cy="1385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497" indent="-285497" defTabSz="913538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en-US" altLang="zh-TW" sz="1867" dirty="0">
                  <a:solidFill>
                    <a:prstClr val="black"/>
                  </a:solidFill>
                </a:rPr>
                <a:t>Ratio sensitizer side effect and delivery</a:t>
              </a:r>
            </a:p>
            <a:p>
              <a:pPr marL="285497" indent="-285497" defTabSz="913538">
                <a:lnSpc>
                  <a:spcPct val="150000"/>
                </a:lnSpc>
                <a:buFont typeface="Wingdings" panose="05000000000000000000" pitchFamily="2" charset="2"/>
                <a:buChar char="n"/>
              </a:pPr>
              <a:r>
                <a:rPr lang="en-US" altLang="zh-TW" sz="1867" dirty="0">
                  <a:solidFill>
                    <a:prstClr val="black"/>
                  </a:solidFill>
                </a:rPr>
                <a:t>High-cost detection</a:t>
              </a:r>
              <a:endParaRPr lang="zh-TW" altLang="en-US" sz="1867" dirty="0">
                <a:solidFill>
                  <a:prstClr val="black"/>
                </a:solidFill>
              </a:endParaRPr>
            </a:p>
          </p:txBody>
        </p:sp>
      </p:grp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E2E19C-C35D-78FE-90E2-B2083DA8B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4A3028BD-C7E8-C71C-F2F8-931848969B5E}"/>
              </a:ext>
            </a:extLst>
          </p:cNvPr>
          <p:cNvSpPr txBox="1"/>
          <p:nvPr/>
        </p:nvSpPr>
        <p:spPr>
          <a:xfrm>
            <a:off x="1030473" y="1404986"/>
            <a:ext cx="2881480" cy="461663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algn="ctr" defTabSz="913538"/>
            <a:r>
              <a:rPr lang="en-US" altLang="zh-TW" sz="2400" b="1" i="1" dirty="0">
                <a:solidFill>
                  <a:srgbClr val="002060"/>
                </a:solidFill>
              </a:rPr>
              <a:t>Biological barrier</a:t>
            </a:r>
            <a:endParaRPr lang="zh-TW" altLang="en-US" sz="2400" b="1" i="1" dirty="0">
              <a:solidFill>
                <a:srgbClr val="002060"/>
              </a:solidFill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3D58BC1E-748C-0C5B-E68F-3A1A550780F3}"/>
              </a:ext>
            </a:extLst>
          </p:cNvPr>
          <p:cNvSpPr txBox="1"/>
          <p:nvPr/>
        </p:nvSpPr>
        <p:spPr>
          <a:xfrm>
            <a:off x="5268724" y="1432024"/>
            <a:ext cx="1582594" cy="461663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algn="ctr" defTabSz="913538"/>
            <a:r>
              <a:rPr lang="en-US" altLang="zh-TW" sz="2400" b="1" dirty="0">
                <a:solidFill>
                  <a:srgbClr val="70AD47">
                    <a:lumMod val="50000"/>
                  </a:srgbClr>
                </a:solidFill>
              </a:rPr>
              <a:t>Tumor cell </a:t>
            </a:r>
            <a:endParaRPr lang="zh-TW" altLang="en-US" sz="2400" b="1" dirty="0">
              <a:solidFill>
                <a:srgbClr val="70AD47">
                  <a:lumMod val="50000"/>
                </a:srgbClr>
              </a:solidFill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112E7E78-2378-638D-4868-CF06CEF4E489}"/>
              </a:ext>
            </a:extLst>
          </p:cNvPr>
          <p:cNvSpPr txBox="1"/>
          <p:nvPr/>
        </p:nvSpPr>
        <p:spPr>
          <a:xfrm>
            <a:off x="8375569" y="1429898"/>
            <a:ext cx="2523236" cy="461663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algn="ctr" defTabSz="913538"/>
            <a:r>
              <a:rPr lang="en-US" altLang="zh-TW" sz="2400" b="1" dirty="0">
                <a:solidFill>
                  <a:srgbClr val="FFC000">
                    <a:lumMod val="50000"/>
                  </a:srgbClr>
                </a:solidFill>
              </a:rPr>
              <a:t>Delivery challenge</a:t>
            </a:r>
            <a:endParaRPr lang="zh-TW" altLang="en-US" sz="2400" b="1" dirty="0">
              <a:solidFill>
                <a:srgbClr val="FFC000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36118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1" y="137160"/>
            <a:ext cx="964305" cy="108204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991F20F-FDCE-52F4-4DE3-1ED0ADC88A28}"/>
              </a:ext>
            </a:extLst>
          </p:cNvPr>
          <p:cNvSpPr txBox="1"/>
          <p:nvPr/>
        </p:nvSpPr>
        <p:spPr>
          <a:xfrm>
            <a:off x="1101551" y="255977"/>
            <a:ext cx="8621655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Introduction: Goal of this study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E4797C3-5CA5-7B3C-2C0A-E308FD74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090154C-B69B-C3FE-A29C-FB1F4055B483}"/>
              </a:ext>
            </a:extLst>
          </p:cNvPr>
          <p:cNvSpPr txBox="1"/>
          <p:nvPr/>
        </p:nvSpPr>
        <p:spPr>
          <a:xfrm>
            <a:off x="502580" y="2043240"/>
            <a:ext cx="11186845" cy="3539428"/>
          </a:xfrm>
          <a:prstGeom prst="rect">
            <a:avLst/>
          </a:prstGeom>
          <a:noFill/>
        </p:spPr>
        <p:txBody>
          <a:bodyPr wrap="square" lIns="91367" tIns="45719" rIns="91367" bIns="45719" rtlCol="0">
            <a:spAutoFit/>
          </a:bodyPr>
          <a:lstStyle/>
          <a:p>
            <a:pPr algn="ctr" defTabSz="913538"/>
            <a:r>
              <a:rPr lang="en-US" altLang="zh-TW" sz="3200" dirty="0">
                <a:solidFill>
                  <a:prstClr val="black"/>
                </a:solidFill>
              </a:rPr>
              <a:t>Q1:</a:t>
            </a:r>
          </a:p>
          <a:p>
            <a:pPr algn="ctr" defTabSz="913538"/>
            <a:r>
              <a:rPr lang="en-US" altLang="zh-TW" sz="3200" dirty="0">
                <a:solidFill>
                  <a:prstClr val="black"/>
                </a:solidFill>
              </a:rPr>
              <a:t>Is it possible to deliver siRNAs or RNA fragments with specific function simultaneously and is traceable </a:t>
            </a:r>
            <a:r>
              <a:rPr lang="en-US" altLang="zh-TW" sz="3200" i="1" dirty="0">
                <a:solidFill>
                  <a:prstClr val="black"/>
                </a:solidFill>
              </a:rPr>
              <a:t>in vitro </a:t>
            </a:r>
            <a:r>
              <a:rPr lang="en-US" altLang="zh-TW" sz="3200" dirty="0">
                <a:solidFill>
                  <a:prstClr val="black"/>
                </a:solidFill>
              </a:rPr>
              <a:t>or </a:t>
            </a:r>
            <a:r>
              <a:rPr lang="en-US" altLang="zh-TW" sz="3200" i="1" dirty="0">
                <a:solidFill>
                  <a:prstClr val="black"/>
                </a:solidFill>
              </a:rPr>
              <a:t>in vivo</a:t>
            </a:r>
            <a:r>
              <a:rPr lang="en-US" altLang="zh-TW" sz="3200" dirty="0">
                <a:solidFill>
                  <a:prstClr val="black"/>
                </a:solidFill>
              </a:rPr>
              <a:t>?</a:t>
            </a:r>
          </a:p>
          <a:p>
            <a:pPr algn="ctr" defTabSz="913538"/>
            <a:endParaRPr lang="en-US" altLang="zh-TW" sz="3200" dirty="0">
              <a:solidFill>
                <a:prstClr val="black"/>
              </a:solidFill>
            </a:endParaRPr>
          </a:p>
          <a:p>
            <a:pPr algn="ctr" defTabSz="913538"/>
            <a:r>
              <a:rPr lang="en-US" altLang="zh-TW" sz="3200" dirty="0">
                <a:solidFill>
                  <a:prstClr val="black"/>
                </a:solidFill>
              </a:rPr>
              <a:t>Q2:</a:t>
            </a:r>
          </a:p>
          <a:p>
            <a:pPr algn="ctr" defTabSz="913538"/>
            <a:r>
              <a:rPr lang="en-US" altLang="zh-TW" sz="3200" dirty="0">
                <a:solidFill>
                  <a:prstClr val="black"/>
                </a:solidFill>
              </a:rPr>
              <a:t>A gene therapy cocktail that can down regulate more than one gene and reduce the tumor progression and resistance.</a:t>
            </a:r>
            <a:endParaRPr lang="zh-TW" alt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87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2C143BE-0E0A-48DD-1165-9CAA1E04AA59}"/>
              </a:ext>
            </a:extLst>
          </p:cNvPr>
          <p:cNvSpPr txBox="1"/>
          <p:nvPr/>
        </p:nvSpPr>
        <p:spPr>
          <a:xfrm>
            <a:off x="1101477" y="255977"/>
            <a:ext cx="10145655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Method: Design of multifunctional- RNA scaffolds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D10A9A6-7E70-598B-8925-088DB237A829}"/>
              </a:ext>
            </a:extLst>
          </p:cNvPr>
          <p:cNvGrpSpPr/>
          <p:nvPr/>
        </p:nvGrpSpPr>
        <p:grpSpPr>
          <a:xfrm>
            <a:off x="457989" y="1777589"/>
            <a:ext cx="3191615" cy="2897579"/>
            <a:chOff x="938741" y="1436298"/>
            <a:chExt cx="3191615" cy="2897578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855AE406-9E4D-1A82-D33B-5B6C56774A67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90" r="39169" b="65897"/>
            <a:stretch/>
          </p:blipFill>
          <p:spPr>
            <a:xfrm>
              <a:off x="938741" y="1436298"/>
              <a:ext cx="3191615" cy="2897578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3BE9D30-2475-38D3-2704-1FEB957D1812}"/>
                </a:ext>
              </a:extLst>
            </p:cNvPr>
            <p:cNvSpPr/>
            <p:nvPr/>
          </p:nvSpPr>
          <p:spPr>
            <a:xfrm>
              <a:off x="1030939" y="1495656"/>
              <a:ext cx="704850" cy="4743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538"/>
              <a:endParaRPr lang="zh-TW" altLang="en-US" sz="1867">
                <a:solidFill>
                  <a:prstClr val="white"/>
                </a:solidFill>
              </a:endParaRPr>
            </a:p>
          </p:txBody>
        </p:sp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19072B6E-6682-A557-6E53-792428685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20"/>
          <a:stretch/>
        </p:blipFill>
        <p:spPr>
          <a:xfrm>
            <a:off x="8404762" y="1777589"/>
            <a:ext cx="3329319" cy="2897579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A87BDB19-E534-3C23-191E-FE833ED46A2F}"/>
              </a:ext>
            </a:extLst>
          </p:cNvPr>
          <p:cNvSpPr txBox="1"/>
          <p:nvPr/>
        </p:nvSpPr>
        <p:spPr>
          <a:xfrm>
            <a:off x="378737" y="1378744"/>
            <a:ext cx="4025635" cy="379654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1867" b="1" dirty="0">
                <a:solidFill>
                  <a:srgbClr val="7030A0"/>
                </a:solidFill>
              </a:rPr>
              <a:t>Stage 1</a:t>
            </a:r>
            <a:r>
              <a:rPr lang="en-US" altLang="zh-TW" sz="1867" dirty="0">
                <a:solidFill>
                  <a:prstClr val="black"/>
                </a:solidFill>
              </a:rPr>
              <a:t>: RNAi scaffold traceable version</a:t>
            </a:r>
            <a:endParaRPr lang="zh-TW" altLang="en-US" sz="1867" dirty="0">
              <a:solidFill>
                <a:prstClr val="black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84ED21E-B96D-FFC2-0EE0-64363A365885}"/>
              </a:ext>
            </a:extLst>
          </p:cNvPr>
          <p:cNvSpPr txBox="1"/>
          <p:nvPr/>
        </p:nvSpPr>
        <p:spPr>
          <a:xfrm>
            <a:off x="8109689" y="1378744"/>
            <a:ext cx="3868989" cy="379654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1867" b="1" dirty="0">
                <a:solidFill>
                  <a:srgbClr val="7030A0"/>
                </a:solidFill>
              </a:rPr>
              <a:t>Stage 2</a:t>
            </a:r>
            <a:r>
              <a:rPr lang="en-US" altLang="zh-TW" sz="1867" dirty="0">
                <a:solidFill>
                  <a:prstClr val="black"/>
                </a:solidFill>
              </a:rPr>
              <a:t>: RNAi scaffold therapy version</a:t>
            </a:r>
            <a:endParaRPr lang="zh-TW" altLang="en-US" sz="1867" dirty="0">
              <a:solidFill>
                <a:prstClr val="black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664F7A9-9CF4-857A-D5EE-336E011E8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D7FF7AEA-8B14-1707-ED13-682E2E9921F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41" y="2595432"/>
            <a:ext cx="4185603" cy="2064005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CB72E57-84E0-C5A6-8E6F-CD463D19B783}"/>
              </a:ext>
            </a:extLst>
          </p:cNvPr>
          <p:cNvSpPr txBox="1"/>
          <p:nvPr/>
        </p:nvSpPr>
        <p:spPr>
          <a:xfrm>
            <a:off x="3868758" y="4814488"/>
            <a:ext cx="5027511" cy="379654"/>
          </a:xfrm>
          <a:prstGeom prst="rect">
            <a:avLst/>
          </a:prstGeom>
          <a:noFill/>
        </p:spPr>
        <p:txBody>
          <a:bodyPr wrap="none" lIns="91367" tIns="45719" rIns="91367" bIns="45719" rtlCol="0">
            <a:spAutoFit/>
          </a:bodyPr>
          <a:lstStyle/>
          <a:p>
            <a:pPr defTabSz="913538"/>
            <a:r>
              <a:rPr lang="en-US" altLang="zh-TW" sz="1867" dirty="0">
                <a:solidFill>
                  <a:prstClr val="black"/>
                </a:solidFill>
              </a:rPr>
              <a:t>The three-way junction domain from Phi-29 </a:t>
            </a:r>
            <a:r>
              <a:rPr lang="en-US" altLang="zh-TW" sz="1867" dirty="0" err="1">
                <a:solidFill>
                  <a:prstClr val="black"/>
                </a:solidFill>
              </a:rPr>
              <a:t>pRNA</a:t>
            </a:r>
            <a:endParaRPr lang="zh-TW" altLang="en-US" sz="1867" dirty="0">
              <a:solidFill>
                <a:prstClr val="black"/>
              </a:solidFill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8E29BC67-2A89-9AD8-10C8-3FE3FE2F72A4}"/>
              </a:ext>
            </a:extLst>
          </p:cNvPr>
          <p:cNvCxnSpPr>
            <a:endCxn id="13" idx="1"/>
          </p:cNvCxnSpPr>
          <p:nvPr/>
        </p:nvCxnSpPr>
        <p:spPr>
          <a:xfrm>
            <a:off x="2543209" y="3226546"/>
            <a:ext cx="1665063" cy="4010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BAC40DE9-DDC4-F7E1-167C-98E4503902B1}"/>
              </a:ext>
            </a:extLst>
          </p:cNvPr>
          <p:cNvCxnSpPr>
            <a:stCxn id="13" idx="3"/>
          </p:cNvCxnSpPr>
          <p:nvPr/>
        </p:nvCxnSpPr>
        <p:spPr>
          <a:xfrm flipV="1">
            <a:off x="8393844" y="3080592"/>
            <a:ext cx="1493109" cy="546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0077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97320694-558B-A1D6-E5CD-CEDB41E96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17" y="137160"/>
            <a:ext cx="964305" cy="108204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62C143BE-0E0A-48DD-1165-9CAA1E04AA59}"/>
              </a:ext>
            </a:extLst>
          </p:cNvPr>
          <p:cNvSpPr txBox="1"/>
          <p:nvPr/>
        </p:nvSpPr>
        <p:spPr>
          <a:xfrm>
            <a:off x="1101465" y="255977"/>
            <a:ext cx="2593643" cy="830995"/>
          </a:xfrm>
          <a:prstGeom prst="rect">
            <a:avLst/>
          </a:prstGeom>
          <a:noFill/>
        </p:spPr>
        <p:txBody>
          <a:bodyPr wrap="square" lIns="91367" tIns="45719" rIns="91367" bIns="45719">
            <a:spAutoFit/>
          </a:bodyPr>
          <a:lstStyle/>
          <a:p>
            <a:pPr defTabSz="913538">
              <a:lnSpc>
                <a:spcPct val="150000"/>
              </a:lnSpc>
            </a:pPr>
            <a:r>
              <a:rPr lang="en-US" altLang="zh-TW" sz="3200" dirty="0">
                <a:solidFill>
                  <a:srgbClr val="4472C4">
                    <a:lumMod val="75000"/>
                  </a:srgbClr>
                </a:solidFill>
                <a:latin typeface="Taipei Sans TC Beta" pitchFamily="2" charset="-120"/>
                <a:ea typeface="Taipei Sans TC Beta" pitchFamily="2" charset="-120"/>
              </a:rPr>
              <a:t>Method</a:t>
            </a:r>
            <a:endParaRPr lang="en-US" altLang="zh-TW" sz="2400" dirty="0">
              <a:solidFill>
                <a:srgbClr val="4472C4">
                  <a:lumMod val="75000"/>
                </a:srgbClr>
              </a:solidFill>
              <a:latin typeface="Taipei Sans TC Beta" pitchFamily="2" charset="-120"/>
              <a:ea typeface="Taipei Sans TC Beta" pitchFamily="2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91157D-8213-F4CB-0B37-AF8BAE81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035B-647B-4C77-90E6-4B9232C5C537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4DCC97-42F6-5FED-842B-C48B9CC9B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38201"/>
            <a:ext cx="6156325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1021</Words>
  <Application>Microsoft Office PowerPoint</Application>
  <PresentationFormat>寬螢幕</PresentationFormat>
  <Paragraphs>184</Paragraphs>
  <Slides>27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8" baseType="lpstr">
      <vt:lpstr>BlinkMacSystemFont</vt:lpstr>
      <vt:lpstr>Taipei Sans TC Beta</vt:lpstr>
      <vt:lpstr>新細明體</vt:lpstr>
      <vt:lpstr>標楷體</vt:lpstr>
      <vt:lpstr>Arial</vt:lpstr>
      <vt:lpstr>Calibri</vt:lpstr>
      <vt:lpstr>Calibri Light</vt:lpstr>
      <vt:lpstr>Times New Roman</vt:lpstr>
      <vt:lpstr>Wingdings</vt:lpstr>
      <vt:lpstr>Office 佈景主題</vt:lpstr>
      <vt:lpstr>Graph</vt:lpstr>
      <vt:lpstr>龐浩翰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龐浩翰</dc:title>
  <dc:creator>Windows 使用者</dc:creator>
  <cp:lastModifiedBy>Windows 使用者</cp:lastModifiedBy>
  <cp:revision>1</cp:revision>
  <dcterms:created xsi:type="dcterms:W3CDTF">2025-02-10T12:48:19Z</dcterms:created>
  <dcterms:modified xsi:type="dcterms:W3CDTF">2025-02-10T12:48:52Z</dcterms:modified>
</cp:coreProperties>
</file>