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61" r:id="rId4"/>
    <p:sldId id="267" r:id="rId5"/>
    <p:sldId id="263" r:id="rId6"/>
    <p:sldId id="274" r:id="rId7"/>
    <p:sldId id="282" r:id="rId8"/>
    <p:sldId id="281" r:id="rId9"/>
    <p:sldId id="28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9" d="100"/>
          <a:sy n="109" d="100"/>
        </p:scale>
        <p:origin x="-55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9CE66-1E57-49B1-AF54-96474B745BE6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2D6E7-7B40-4F8B-9BA3-C4F8A9AF77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10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彭信逢老師指導的論文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關於</a:t>
            </a:r>
            <a:r>
              <a:rPr lang="en-US" altLang="zh-TW" dirty="0"/>
              <a:t>Primary intracranial germ cell tumor </a:t>
            </a:r>
            <a:r>
              <a:rPr lang="zh-TW" altLang="en-US" dirty="0"/>
              <a:t>可否藉由一些影像的特徵來分辨</a:t>
            </a:r>
            <a:r>
              <a:rPr lang="en-US" altLang="zh-TW" dirty="0"/>
              <a:t>germ cell tumor </a:t>
            </a:r>
            <a:r>
              <a:rPr lang="zh-TW" altLang="en-US" dirty="0"/>
              <a:t>的</a:t>
            </a:r>
            <a:r>
              <a:rPr lang="en-US" altLang="zh-TW" dirty="0"/>
              <a:t>subgroup </a:t>
            </a:r>
            <a:r>
              <a:rPr lang="zh-TW" altLang="en-US" dirty="0"/>
              <a:t>以及判斷它的</a:t>
            </a:r>
            <a:r>
              <a:rPr lang="en-US" altLang="zh-TW" dirty="0"/>
              <a:t>prognosis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49C5-C87C-48F0-BA13-9650BF5B01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8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*</a:t>
            </a:r>
            <a:r>
              <a:rPr lang="zh-TW" altLang="en-US" dirty="0"/>
              <a:t>哪些影像特徵可以幫助分辨</a:t>
            </a:r>
            <a:r>
              <a:rPr lang="en-US" altLang="zh-TW" dirty="0"/>
              <a:t>germinoma </a:t>
            </a:r>
            <a:r>
              <a:rPr lang="zh-TW" altLang="en-US" dirty="0"/>
              <a:t>跟</a:t>
            </a:r>
            <a:r>
              <a:rPr lang="en-US" altLang="zh-TW" dirty="0"/>
              <a:t>NGGCT </a:t>
            </a:r>
            <a:r>
              <a:rPr lang="zh-TW" altLang="en-US" dirty="0"/>
              <a:t>甚至是</a:t>
            </a:r>
            <a:r>
              <a:rPr lang="en-US" altLang="zh-TW" dirty="0"/>
              <a:t>NGGCT</a:t>
            </a:r>
            <a:r>
              <a:rPr lang="zh-TW" altLang="en-US" dirty="0"/>
              <a:t>裡的</a:t>
            </a:r>
            <a:r>
              <a:rPr lang="en-US" altLang="zh-TW" dirty="0"/>
              <a:t>subgroup</a:t>
            </a:r>
          </a:p>
          <a:p>
            <a:r>
              <a:rPr lang="en-US" altLang="zh-TW" dirty="0"/>
              <a:t>*</a:t>
            </a:r>
            <a:r>
              <a:rPr lang="zh-TW" altLang="en-US" dirty="0"/>
              <a:t>在病人初次診斷的影像裡哪些</a:t>
            </a:r>
            <a:r>
              <a:rPr lang="en-US" altLang="zh-TW" dirty="0"/>
              <a:t>image feature</a:t>
            </a:r>
            <a:r>
              <a:rPr lang="zh-TW" altLang="en-US" dirty="0"/>
              <a:t>是跟</a:t>
            </a:r>
            <a:r>
              <a:rPr lang="en-US" altLang="zh-TW" dirty="0"/>
              <a:t>prognosis </a:t>
            </a:r>
            <a:r>
              <a:rPr lang="zh-TW" altLang="en-US" dirty="0"/>
              <a:t>有關的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49C5-C87C-48F0-BA13-9650BF5B01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5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收集了</a:t>
            </a:r>
            <a:r>
              <a:rPr lang="en-US" altLang="zh-TW" dirty="0"/>
              <a:t>2006.01-2023.3</a:t>
            </a:r>
            <a:r>
              <a:rPr lang="zh-TW" altLang="en-US" dirty="0"/>
              <a:t> 在臺大醫院接受腫瘤切片並有合適</a:t>
            </a:r>
            <a:r>
              <a:rPr lang="en-US" altLang="zh-TW" dirty="0" err="1"/>
              <a:t>mri</a:t>
            </a:r>
            <a:r>
              <a:rPr lang="en-US" altLang="zh-TW" dirty="0"/>
              <a:t> </a:t>
            </a:r>
            <a:r>
              <a:rPr lang="zh-TW" altLang="en-US" dirty="0"/>
              <a:t>影像序列可以分析的病患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49C5-C87C-48F0-BA13-9650BF5B01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2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在</a:t>
            </a:r>
            <a:r>
              <a:rPr lang="en-US" altLang="zh-TW" dirty="0" err="1"/>
              <a:t>mri</a:t>
            </a:r>
            <a:r>
              <a:rPr lang="en-US" altLang="zh-TW" dirty="0"/>
              <a:t> </a:t>
            </a:r>
            <a:r>
              <a:rPr lang="zh-TW" altLang="en-US" dirty="0"/>
              <a:t>的</a:t>
            </a:r>
            <a:r>
              <a:rPr lang="en-US" altLang="zh-TW" dirty="0" err="1"/>
              <a:t>adc</a:t>
            </a:r>
            <a:r>
              <a:rPr lang="en-US" altLang="zh-TW" dirty="0"/>
              <a:t> map </a:t>
            </a:r>
            <a:r>
              <a:rPr lang="zh-TW" altLang="en-US" dirty="0"/>
              <a:t>上我們量測腫瘤的</a:t>
            </a:r>
            <a:r>
              <a:rPr lang="en-US" altLang="zh-TW" dirty="0" err="1"/>
              <a:t>adc</a:t>
            </a:r>
            <a:r>
              <a:rPr lang="en-US" altLang="zh-TW" dirty="0"/>
              <a:t> </a:t>
            </a:r>
            <a:r>
              <a:rPr lang="zh-TW" altLang="en-US" dirty="0"/>
              <a:t>數值 以及對側正常腦部白質的</a:t>
            </a:r>
            <a:r>
              <a:rPr lang="en-US" altLang="zh-TW" dirty="0" err="1"/>
              <a:t>adc</a:t>
            </a:r>
            <a:r>
              <a:rPr lang="en-US" altLang="zh-TW" dirty="0"/>
              <a:t> value, </a:t>
            </a:r>
            <a:r>
              <a:rPr lang="zh-TW" altLang="en-US" dirty="0"/>
              <a:t>相除成為</a:t>
            </a:r>
            <a:r>
              <a:rPr lang="en-US" altLang="zh-TW" dirty="0" err="1"/>
              <a:t>adc</a:t>
            </a:r>
            <a:r>
              <a:rPr lang="en-US" altLang="zh-TW" dirty="0"/>
              <a:t>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* </a:t>
            </a:r>
            <a:r>
              <a:rPr lang="en-US" altLang="zh-TW" dirty="0" err="1"/>
              <a:t>adc</a:t>
            </a:r>
            <a:r>
              <a:rPr lang="en-US" altLang="zh-TW" dirty="0"/>
              <a:t> ration </a:t>
            </a:r>
            <a:r>
              <a:rPr lang="zh-TW" altLang="en-US" dirty="0"/>
              <a:t>有計算兩個地方</a:t>
            </a:r>
            <a:r>
              <a:rPr lang="en-US" altLang="zh-TW" dirty="0"/>
              <a:t>, </a:t>
            </a:r>
            <a:r>
              <a:rPr lang="zh-TW" altLang="en-US" dirty="0"/>
              <a:t>一個是一整塊</a:t>
            </a:r>
            <a:r>
              <a:rPr lang="en-US" altLang="zh-TW" dirty="0"/>
              <a:t>tumor </a:t>
            </a:r>
            <a:r>
              <a:rPr lang="zh-TW" altLang="en-US" dirty="0"/>
              <a:t>的 以及只有實心部分的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49C5-C87C-48F0-BA13-9650BF5B0122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4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D77CB1-D789-47A4-C235-EA072E89B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47D2B053-2B5D-8A0F-BD85-849E545DF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6CA71BC-A862-C0E0-31BB-22CC1972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095ADB8-FC5A-2AD6-0162-E0B37631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27A06D3A-A963-7741-9A71-41C1794E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2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6EB1867-0412-564F-F139-E6AFCF5E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8072FF02-8F61-745F-5C08-1B9BA766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B9C5CD6-88F9-5308-099B-186314D1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4ABF83C-DAF7-BDF6-0881-AA7EB3F3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7AD7055-16D0-65D3-E24A-1263B16D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9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71624A74-8416-3EE4-AB76-BDEFF8244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AA2110F-3CD1-CBD5-8D27-28CAF57BC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3FDB0F6-2F88-1E64-A23B-BC403C42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5798B8D-0F6A-28AE-FAB5-6DF8A4BA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587B048-4A6A-B4E2-A581-3E49F2CA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121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7DC390A-357C-59A7-8383-FD7BE310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CF87547-1E79-9FB5-E9BB-92A97AB58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74A9EB15-6FB8-2DB0-1351-6CD67263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6BD33AB6-69BA-B8A3-990E-1B45CC85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5059E29-DF18-20AE-EB21-9FD55978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1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F6CC824-F5CB-71E6-CCA2-DAF7DE29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063FBC2D-D9D3-3B7E-3A96-07086656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EA9CDF23-235E-1A80-BFFD-0F545152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D2989B44-BDA3-0D5B-1823-EF9171DF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1C845EB-5528-6D51-75C4-65F7C4DC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2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A407607-F94F-4477-93E0-6DD206A8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30FBDE4-6755-310D-1ED2-A6564433B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C3BF3C0E-6AD6-12E3-7609-EC14DBD8F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8429FBB-5562-1A2B-DB0E-8E62560F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296CC567-4EA5-4C53-5779-92AF817D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1B3A128F-729A-C4E4-35F8-2B89C9DA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03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7A2E0BD-125D-0DCC-9203-75500E79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777165F-3C0C-35F9-C2F5-476BA523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288BBA3A-5BE9-A282-0F06-41BFC64E5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199EC55-A922-82D1-52C1-B4CAF69E0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23736222-6C34-3FEC-286E-409C2AD56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C5C731ED-63EF-6BF8-C1D7-FCAF664C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3A28CE98-949B-A4F0-EC18-14D3877A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B64CDA32-248A-62C7-9088-E9A7E9DF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06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4F2C509-7893-C0BD-B4DA-F7F2EED4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64CAB899-AA0B-CE56-76F8-0072A944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9DB5D3B8-6EE4-BB24-26E8-2F2CA494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88491A81-71A0-52F1-FCEA-C1C7CB8B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2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4CBF85BC-DDB5-8D20-2169-178B4672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7381ED9-9362-80E3-A0BE-C9DEE4B9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B60112F5-C4D7-4D24-3B69-6511C01F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09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AC2EC31-3DE7-B745-CB4C-7B147607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5171AA1E-23DE-9A2D-C3BD-92EB9B2D0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7C038C3C-33A7-78F0-599A-B5F6F47D5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4F88FEC6-6CD9-A03B-7982-553F522A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72011F4-D663-BFBF-ECC6-F9812317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20076A94-860D-398C-1A94-608E5A8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1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345F2C6-7D4C-8DAE-0D59-EF81154D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3B5D2FBA-7BD1-2672-BEAE-4087B9B3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20CF8ACA-2485-A709-7E6C-B3ECC688E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E4E010B-76E2-54B5-8445-303AB2FA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46DA12BD-0A18-990F-F702-D38A880B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291EFC8-BD55-3752-CAB9-3EF5D7E3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185930B7-05F1-594E-63AC-0411D0B6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7FF26F6F-5D9C-5EA4-A617-C86EA3DA8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B8A7021-50FA-2C98-661D-BF7A1DA32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F15CD-5AA7-4301-9DAC-B8618CADB089}" type="datetimeFigureOut">
              <a:rPr lang="zh-TW" altLang="en-US" smtClean="0"/>
              <a:t>2025/9/26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AEA1B292-D283-CBFF-CCF4-67F0BFDA6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576EB96-63F6-CA8D-8572-663DF6DEE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FE18F-BAB3-49A5-B805-FC58E70D0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8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AED2FD4-E650-2D3B-7269-EB3605519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35" y="1460770"/>
            <a:ext cx="10406130" cy="393646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EA1429AB-4B16-E936-DC63-CD7B81BB2007}"/>
              </a:ext>
            </a:extLst>
          </p:cNvPr>
          <p:cNvSpPr txBox="1"/>
          <p:nvPr/>
        </p:nvSpPr>
        <p:spPr>
          <a:xfrm>
            <a:off x="7796981" y="5712542"/>
            <a:ext cx="395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臺大醫院 影像醫學部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王郁棻 醫師</a:t>
            </a:r>
          </a:p>
        </p:txBody>
      </p:sp>
    </p:spTree>
    <p:extLst>
      <p:ext uri="{BB962C8B-B14F-4D97-AF65-F5344CB8AC3E}">
        <p14:creationId xmlns:p14="http://schemas.microsoft.com/office/powerpoint/2010/main" val="52877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41B954-ED03-E9CF-93C3-BAC8042C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Purpose of our study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D81D416-4B4B-362C-6D57-2DBA5C634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To identify the image feature that can help </a:t>
            </a:r>
            <a:r>
              <a:rPr lang="en-US" altLang="zh-TW" dirty="0">
                <a:solidFill>
                  <a:srgbClr val="FF0000"/>
                </a:solidFill>
              </a:rPr>
              <a:t>to differentiate germinoma and NGGCTs (</a:t>
            </a:r>
            <a:r>
              <a:rPr lang="en-US" altLang="zh-TW" dirty="0"/>
              <a:t>even between </a:t>
            </a:r>
            <a:r>
              <a:rPr lang="en-US" altLang="zh-TW" dirty="0">
                <a:solidFill>
                  <a:srgbClr val="FF0000"/>
                </a:solidFill>
              </a:rPr>
              <a:t>subgroups)</a:t>
            </a:r>
          </a:p>
          <a:p>
            <a:pPr lvl="1"/>
            <a:r>
              <a:rPr lang="en-US" altLang="zh-TW" dirty="0"/>
              <a:t>To D/D</a:t>
            </a:r>
            <a:r>
              <a:rPr lang="zh-TW" altLang="en-US" dirty="0"/>
              <a:t> </a:t>
            </a:r>
            <a:r>
              <a:rPr lang="en-US" altLang="zh-TW" dirty="0"/>
              <a:t>germinoma from NGGCTs on MRI</a:t>
            </a:r>
          </a:p>
          <a:p>
            <a:pPr lvl="2"/>
            <a:r>
              <a:rPr lang="en-US" altLang="zh-TW" dirty="0"/>
              <a:t>Diagnostic value varies 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prior literatures</a:t>
            </a:r>
          </a:p>
          <a:p>
            <a:pPr lvl="3"/>
            <a:r>
              <a:rPr lang="en-US" altLang="zh-TW" sz="2200" dirty="0">
                <a:solidFill>
                  <a:srgbClr val="000000"/>
                </a:solidFill>
                <a:latin typeface="Charis SIL"/>
              </a:rPr>
              <a:t>intra-tumoral cysts</a:t>
            </a:r>
          </a:p>
          <a:p>
            <a:pPr lvl="3"/>
            <a:r>
              <a:rPr lang="en-US" altLang="zh-TW" sz="2200" dirty="0">
                <a:solidFill>
                  <a:srgbClr val="000000"/>
                </a:solidFill>
                <a:latin typeface="Charis SIL"/>
              </a:rPr>
              <a:t>hemorrhage </a:t>
            </a:r>
          </a:p>
          <a:p>
            <a:pPr lvl="3"/>
            <a:r>
              <a:rPr lang="en-US" altLang="zh-TW" sz="2200" dirty="0">
                <a:solidFill>
                  <a:srgbClr val="000000"/>
                </a:solidFill>
                <a:latin typeface="Charis SIL"/>
              </a:rPr>
              <a:t>calcification </a:t>
            </a:r>
          </a:p>
          <a:p>
            <a:pPr lvl="3"/>
            <a:r>
              <a:rPr lang="en-US" altLang="zh-TW" sz="2200" dirty="0">
                <a:solidFill>
                  <a:srgbClr val="000000"/>
                </a:solidFill>
                <a:latin typeface="Charis SIL"/>
              </a:rPr>
              <a:t>apparent diffusion coefficient (ADC) values </a:t>
            </a:r>
            <a:endParaRPr lang="en-US" altLang="zh-TW" sz="2200" dirty="0"/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/>
              <a:t>To identify imaging features can help in </a:t>
            </a:r>
            <a:r>
              <a:rPr lang="en-US" altLang="zh-TW" dirty="0">
                <a:solidFill>
                  <a:srgbClr val="FF0000"/>
                </a:solidFill>
              </a:rPr>
              <a:t>predicting the prognosis </a:t>
            </a:r>
            <a:r>
              <a:rPr lang="en-US" altLang="zh-TW" dirty="0"/>
              <a:t>at the time of the</a:t>
            </a:r>
            <a:r>
              <a:rPr lang="en-US" altLang="zh-TW" u="sng" dirty="0"/>
              <a:t> </a:t>
            </a:r>
            <a:r>
              <a:rPr lang="en-US" altLang="zh-TW" u="sng" dirty="0">
                <a:solidFill>
                  <a:srgbClr val="FF0000"/>
                </a:solidFill>
              </a:rPr>
              <a:t>initial image diagnosis 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CAF2B89-E604-34C9-D929-67D39EBF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Our study- selection criteria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F1A12F9-8DC0-E217-0E44-94F122C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000000"/>
                </a:solidFill>
              </a:rPr>
              <a:t>R</a:t>
            </a:r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etrospective study </a:t>
            </a: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2006.01 ~ 2023.03</a:t>
            </a:r>
          </a:p>
          <a:p>
            <a:r>
              <a:rPr lang="en-US" altLang="zh-TW" sz="2400" b="0" i="0" u="none" strike="noStrike" baseline="0" dirty="0">
                <a:solidFill>
                  <a:srgbClr val="000000"/>
                </a:solidFill>
              </a:rPr>
              <a:t>Have both pre-treatment MRI and surgical biopsy at our hospital  </a:t>
            </a:r>
          </a:p>
          <a:p>
            <a:r>
              <a:rPr lang="en-US" altLang="zh-TW" sz="2400" dirty="0">
                <a:solidFill>
                  <a:srgbClr val="000000"/>
                </a:solidFill>
                <a:latin typeface="Charis SIL"/>
              </a:rPr>
              <a:t>From the </a:t>
            </a:r>
            <a:r>
              <a:rPr lang="en-US" altLang="zh-TW" sz="2400" dirty="0">
                <a:solidFill>
                  <a:srgbClr val="000000"/>
                </a:solidFill>
              </a:rPr>
              <a:t>hospital’s electronic medical records:</a:t>
            </a:r>
          </a:p>
          <a:p>
            <a:pPr lvl="1"/>
            <a:r>
              <a:rPr lang="en-US" altLang="zh-TW" sz="2000" dirty="0">
                <a:solidFill>
                  <a:srgbClr val="000000"/>
                </a:solidFill>
              </a:rPr>
              <a:t>age, sex, tumor marker levels, and pathology reports </a:t>
            </a:r>
          </a:p>
          <a:p>
            <a:endParaRPr lang="en-US" altLang="zh-TW" sz="2400" b="0" i="0" u="none" strike="noStrike" baseline="0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50550F91-6259-6ED4-8B74-36C7540E8B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65" r="79355" b="29661"/>
          <a:stretch>
            <a:fillRect/>
          </a:stretch>
        </p:blipFill>
        <p:spPr>
          <a:xfrm>
            <a:off x="1465005" y="4798142"/>
            <a:ext cx="3637935" cy="171685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70B8736-E7BC-CFC9-45C2-BC8BF4C274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632" t="6749" b="29784"/>
          <a:stretch>
            <a:fillRect/>
          </a:stretch>
        </p:blipFill>
        <p:spPr>
          <a:xfrm>
            <a:off x="5102941" y="4208206"/>
            <a:ext cx="5043949" cy="22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9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DB2759-1740-0E2B-BCFE-156B117A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Survival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9E651201-410B-9C34-615F-6F56E00D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490"/>
            <a:ext cx="10515600" cy="456447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0" i="0" u="none" strike="noStrike" baseline="0" dirty="0">
                <a:solidFill>
                  <a:srgbClr val="000000"/>
                </a:solidFill>
                <a:latin typeface="Charis SIL"/>
              </a:rPr>
              <a:t>Germinoma: 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In the cohort of 19 patients with germinoma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without any recorded deaths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15 individuals had completed follow-up of over 5 years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4 patients are yet to complete 5 years of follow-up. </a:t>
            </a:r>
          </a:p>
          <a:p>
            <a:endParaRPr lang="en-US" altLang="zh-TW" sz="1800" dirty="0">
              <a:solidFill>
                <a:srgbClr val="000000"/>
              </a:solidFill>
              <a:latin typeface="Charis SIL"/>
            </a:endParaRPr>
          </a:p>
          <a:p>
            <a:r>
              <a:rPr lang="en-US" altLang="zh-TW" sz="2400" dirty="0">
                <a:solidFill>
                  <a:srgbClr val="000000"/>
                </a:solidFill>
                <a:latin typeface="Charis SIL"/>
              </a:rPr>
              <a:t>NGGCTs: 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comprised 32 patients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28 patients were still alive, </a:t>
            </a:r>
          </a:p>
          <a:p>
            <a:pPr lvl="1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17 of them having survived for more than 5 years. </a:t>
            </a:r>
          </a:p>
          <a:p>
            <a:pPr lvl="1"/>
            <a:r>
              <a:rPr lang="en-US" altLang="zh-TW" sz="1800" dirty="0">
                <a:solidFill>
                  <a:srgbClr val="000000"/>
                </a:solidFill>
                <a:latin typeface="Charis SIL"/>
              </a:rPr>
              <a:t>4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 death </a:t>
            </a:r>
            <a:endParaRPr lang="en-US" altLang="zh-TW" sz="1800" dirty="0">
              <a:solidFill>
                <a:srgbClr val="000000"/>
              </a:solidFill>
              <a:latin typeface="Charis SIL"/>
            </a:endParaRPr>
          </a:p>
          <a:p>
            <a:pPr lvl="2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In 2</a:t>
            </a:r>
            <a:r>
              <a:rPr lang="en-US" altLang="zh-TW" sz="1800" b="0" i="0" u="none" strike="noStrike" baseline="30000" dirty="0">
                <a:solidFill>
                  <a:srgbClr val="000000"/>
                </a:solidFill>
                <a:latin typeface="Charis SIL"/>
              </a:rPr>
              <a:t>nd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 month, </a:t>
            </a:r>
            <a:r>
              <a:rPr lang="en-US" altLang="zh-TW" sz="1800" dirty="0">
                <a:solidFill>
                  <a:srgbClr val="000000"/>
                </a:solidFill>
                <a:latin typeface="Charis SIL"/>
              </a:rPr>
              <a:t>2</a:t>
            </a:r>
            <a:r>
              <a:rPr lang="en-US" altLang="zh-TW" sz="1800" baseline="30000" dirty="0">
                <a:solidFill>
                  <a:srgbClr val="000000"/>
                </a:solidFill>
                <a:latin typeface="Charis SIL"/>
              </a:rPr>
              <a:t>nd</a:t>
            </a:r>
            <a:r>
              <a:rPr lang="en-US" altLang="zh-TW" sz="180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year, 4</a:t>
            </a:r>
            <a:r>
              <a:rPr lang="en-US" altLang="zh-TW" sz="1800" b="0" i="0" u="none" strike="noStrike" baseline="30000" dirty="0">
                <a:solidFill>
                  <a:srgbClr val="000000"/>
                </a:solidFill>
                <a:latin typeface="Charis SIL"/>
              </a:rPr>
              <a:t>th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  year, and </a:t>
            </a:r>
            <a:r>
              <a:rPr lang="en-US" altLang="zh-TW" sz="1800" dirty="0">
                <a:solidFill>
                  <a:srgbClr val="000000"/>
                </a:solidFill>
                <a:latin typeface="Charis SIL"/>
              </a:rPr>
              <a:t>4</a:t>
            </a:r>
            <a:r>
              <a:rPr lang="en-US" altLang="zh-TW" sz="1800" baseline="30000" dirty="0">
                <a:solidFill>
                  <a:srgbClr val="000000"/>
                </a:solidFill>
                <a:latin typeface="Charis SIL"/>
              </a:rPr>
              <a:t>th</a:t>
            </a:r>
            <a:r>
              <a:rPr lang="en-US" altLang="zh-TW" sz="1800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year of follow-up, respectively.</a:t>
            </a:r>
          </a:p>
          <a:p>
            <a:pPr lvl="2"/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Charis SIL"/>
              </a:rPr>
              <a:t> The first three patients had concomitant tumor bleeding at the time of diagnosis. </a:t>
            </a:r>
          </a:p>
          <a:p>
            <a:pPr lvl="2"/>
            <a:endParaRPr lang="en-US" altLang="zh-TW" sz="1800" b="0" i="0" u="none" strike="noStrike" baseline="0" dirty="0">
              <a:solidFill>
                <a:srgbClr val="000000"/>
              </a:solidFill>
              <a:latin typeface="Charis SIL"/>
            </a:endParaRPr>
          </a:p>
          <a:p>
            <a:r>
              <a:rPr lang="en-US" altLang="zh-TW" sz="2600" dirty="0">
                <a:solidFill>
                  <a:srgbClr val="000000"/>
                </a:solidFill>
                <a:latin typeface="Charis SIL"/>
              </a:rPr>
              <a:t>5-year survival rate (P=0.12), overall survival rate (P=0.28)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29377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C6607FD-C595-E75D-2746-20AA8731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09" y="374650"/>
            <a:ext cx="35624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Our study- MRI measurement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52C78A6-DE4F-F601-026F-0F663428F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8803"/>
            <a:ext cx="4226560" cy="4034072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ADC ratio</a:t>
            </a:r>
            <a:r>
              <a:rPr lang="en-US" altLang="zh-TW" dirty="0"/>
              <a:t>: </a:t>
            </a:r>
            <a:br>
              <a:rPr lang="en-US" altLang="zh-TW" dirty="0"/>
            </a:br>
            <a:r>
              <a:rPr lang="en-US" altLang="zh-TW" dirty="0"/>
              <a:t>target ADC/ </a:t>
            </a:r>
            <a:br>
              <a:rPr lang="en-US" altLang="zh-TW" dirty="0"/>
            </a:br>
            <a:r>
              <a:rPr lang="en-US" altLang="zh-TW" dirty="0"/>
              <a:t>contralateral white matter ADC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Target: </a:t>
            </a:r>
          </a:p>
          <a:p>
            <a:pPr lvl="1"/>
            <a:r>
              <a:rPr lang="en-US" altLang="zh-TW" dirty="0"/>
              <a:t>whole tumor</a:t>
            </a:r>
          </a:p>
          <a:p>
            <a:pPr lvl="1"/>
            <a:r>
              <a:rPr lang="en-US" altLang="zh-TW" dirty="0"/>
              <a:t> solid component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3F7AE80-0284-5834-1398-B7A477088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63" t="-3091"/>
          <a:stretch/>
        </p:blipFill>
        <p:spPr>
          <a:xfrm>
            <a:off x="3669268" y="3716444"/>
            <a:ext cx="2900978" cy="31267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83FD0E1-DAFD-DA1A-9F7B-D757F75F8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689" r="56689" b="4143"/>
          <a:stretch/>
        </p:blipFill>
        <p:spPr>
          <a:xfrm>
            <a:off x="5570581" y="780237"/>
            <a:ext cx="3863883" cy="317505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B447B8F1-3F8D-00A5-163F-565E29CAD4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55" r="61703"/>
          <a:stretch/>
        </p:blipFill>
        <p:spPr>
          <a:xfrm>
            <a:off x="9237550" y="780237"/>
            <a:ext cx="3007234" cy="312673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93C86AD2-E79F-209A-98F8-48EBF7D363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90" t="-241"/>
          <a:stretch/>
        </p:blipFill>
        <p:spPr>
          <a:xfrm>
            <a:off x="9162015" y="3871323"/>
            <a:ext cx="2990644" cy="297185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047BB031-137A-4D9B-FF08-1D9A7520D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721" t="-4874" b="8895"/>
          <a:stretch/>
        </p:blipFill>
        <p:spPr>
          <a:xfrm>
            <a:off x="6494023" y="3716444"/>
            <a:ext cx="2835651" cy="312673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0FC44986-F609-2BDA-A8CC-EC41D2504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" r="50000"/>
          <a:stretch/>
        </p:blipFill>
        <p:spPr>
          <a:xfrm>
            <a:off x="3669268" y="766878"/>
            <a:ext cx="2900978" cy="31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2205FB6-6002-1C45-4ECD-5B8FA306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417"/>
          </a:xfrm>
        </p:spPr>
        <p:txBody>
          <a:bodyPr/>
          <a:lstStyle/>
          <a:p>
            <a:pPr algn="ctr"/>
            <a:r>
              <a:rPr lang="en-US" altLang="zh-TW" dirty="0"/>
              <a:t>Conclusion -Hemorrhage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95926B6-F05C-66D4-5DB1-316498470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987"/>
            <a:ext cx="10515600" cy="4351338"/>
          </a:xfrm>
        </p:spPr>
        <p:txBody>
          <a:bodyPr>
            <a:noAutofit/>
          </a:bodyPr>
          <a:lstStyle/>
          <a:p>
            <a:r>
              <a:rPr lang="en-US" altLang="zh-TW" b="0" i="0" u="none" strike="noStrike" baseline="0" dirty="0">
                <a:solidFill>
                  <a:srgbClr val="00B050"/>
                </a:solidFill>
              </a:rPr>
              <a:t>higher incidence of hemorrhagic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events </a:t>
            </a:r>
            <a:r>
              <a:rPr lang="en-US" altLang="zh-TW" b="0" i="0" u="none" strike="noStrike" baseline="0" dirty="0">
                <a:solidFill>
                  <a:srgbClr val="00B050"/>
                </a:solidFill>
              </a:rPr>
              <a:t>in NGGCTs </a:t>
            </a:r>
            <a:r>
              <a:rPr lang="en-US" altLang="zh-TW" b="0" i="0" u="none" strike="noStrike" baseline="0" dirty="0">
                <a:solidFill>
                  <a:srgbClr val="000000"/>
                </a:solidFill>
              </a:rPr>
              <a:t>compared to germinoma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  <a:latin typeface="Charis SIL"/>
              </a:rPr>
              <a:t>(P&lt;0.001)</a:t>
            </a:r>
            <a:r>
              <a:rPr lang="en-US" altLang="zh-TW" b="0" i="0" u="none" strike="noStrike" baseline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b="0" i="0" u="none" strike="noStrike" baseline="0" dirty="0">
                <a:solidFill>
                  <a:srgbClr val="FF0000"/>
                </a:solidFill>
                <a:latin typeface="Charis SIL"/>
              </a:rPr>
              <a:t>- </a:t>
            </a:r>
            <a:r>
              <a:rPr lang="en-US" altLang="zh-TW" dirty="0">
                <a:solidFill>
                  <a:srgbClr val="FF0000"/>
                </a:solidFill>
                <a:latin typeface="Charis SIL"/>
              </a:rPr>
              <a:t>in c</a:t>
            </a:r>
            <a:r>
              <a:rPr lang="en-US" altLang="zh-TW" dirty="0">
                <a:solidFill>
                  <a:srgbClr val="FF0000"/>
                </a:solidFill>
              </a:rPr>
              <a:t>onsistent with prior study</a:t>
            </a:r>
          </a:p>
          <a:p>
            <a:endParaRPr lang="en-US" altLang="zh-TW" b="0" i="0" u="none" strike="noStrike" baseline="0" dirty="0">
              <a:solidFill>
                <a:srgbClr val="000000"/>
              </a:solidFill>
            </a:endParaRPr>
          </a:p>
          <a:p>
            <a:r>
              <a:rPr lang="en-US" altLang="zh-TW" b="0" i="0" u="none" strike="noStrike" baseline="0" dirty="0">
                <a:solidFill>
                  <a:srgbClr val="000000"/>
                </a:solidFill>
                <a:latin typeface="Charis SIL"/>
              </a:rPr>
              <a:t>Tumors containing </a:t>
            </a:r>
            <a:r>
              <a:rPr lang="en-US" altLang="zh-TW" b="0" i="0" u="none" strike="noStrike" baseline="0" dirty="0">
                <a:solidFill>
                  <a:srgbClr val="00B050"/>
                </a:solidFill>
                <a:latin typeface="Charis SIL"/>
              </a:rPr>
              <a:t>choriocarcinoma or yolk sac tumor components 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Charis SIL"/>
              </a:rPr>
              <a:t>are </a:t>
            </a:r>
            <a:r>
              <a:rPr lang="en-US" altLang="zh-TW" b="0" i="0" u="none" strike="noStrike" baseline="0" dirty="0">
                <a:solidFill>
                  <a:srgbClr val="00B050"/>
                </a:solidFill>
                <a:latin typeface="Charis SIL"/>
              </a:rPr>
              <a:t>more prone to hemorrhag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e 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  <a:latin typeface="Charis SIL"/>
              </a:rPr>
              <a:t>(P=0.003).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-</a:t>
            </a:r>
            <a:r>
              <a:rPr lang="en-US" altLang="zh-TW" dirty="0">
                <a:solidFill>
                  <a:srgbClr val="FF0000"/>
                </a:solidFill>
                <a:latin typeface="Charis SIL"/>
              </a:rPr>
              <a:t>No prior study</a:t>
            </a:r>
          </a:p>
          <a:p>
            <a:pPr lvl="1"/>
            <a:r>
              <a:rPr lang="en-US" altLang="zh-TW" dirty="0">
                <a:solidFill>
                  <a:srgbClr val="000000"/>
                </a:solidFill>
                <a:latin typeface="Charis SIL"/>
              </a:rPr>
              <a:t>choriocarcinomas and yolk sac tumors are prone to bleeding due to their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abundant or fragile blood supply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and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tendency to erode blood vessels </a:t>
            </a:r>
            <a:endParaRPr lang="en-US" altLang="zh-TW" dirty="0">
              <a:solidFill>
                <a:srgbClr val="000000"/>
              </a:solidFill>
              <a:latin typeface="Charis SIL"/>
            </a:endParaRPr>
          </a:p>
          <a:p>
            <a:endParaRPr lang="en-US" altLang="zh-TW" dirty="0">
              <a:solidFill>
                <a:srgbClr val="000000"/>
              </a:solidFill>
              <a:latin typeface="Charis SIL"/>
            </a:endParaRPr>
          </a:p>
          <a:p>
            <a:endParaRPr lang="en-US" altLang="zh-TW" dirty="0">
              <a:solidFill>
                <a:schemeClr val="tx2">
                  <a:lumMod val="50000"/>
                  <a:lumOff val="50000"/>
                </a:schemeClr>
              </a:solidFill>
              <a:latin typeface="Charis SIL"/>
            </a:endParaRPr>
          </a:p>
        </p:txBody>
      </p:sp>
    </p:spTree>
    <p:extLst>
      <p:ext uri="{BB962C8B-B14F-4D97-AF65-F5344CB8AC3E}">
        <p14:creationId xmlns:p14="http://schemas.microsoft.com/office/powerpoint/2010/main" val="329946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8293C62-32BA-2E7D-5EBA-E407C961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733"/>
          </a:xfrm>
        </p:spPr>
        <p:txBody>
          <a:bodyPr/>
          <a:lstStyle/>
          <a:p>
            <a:pPr algn="ctr"/>
            <a:r>
              <a:rPr lang="en-US" altLang="zh-TW" dirty="0"/>
              <a:t>Conclusion -Survival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F73A41B-872D-949C-FC8B-C19DDD529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16"/>
            <a:ext cx="10515600" cy="4351338"/>
          </a:xfrm>
        </p:spPr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  <a:latin typeface="Charis SIL"/>
              </a:rPr>
              <a:t>Patients with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hemorrhage had lower overall 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  <a:latin typeface="Charis SIL"/>
              </a:rPr>
              <a:t>(P=0.03)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and 5-year survival rates</a:t>
            </a:r>
            <a:r>
              <a:rPr lang="en-US" altLang="zh-TW" i="1" dirty="0">
                <a:solidFill>
                  <a:srgbClr val="FF0000"/>
                </a:solidFill>
                <a:latin typeface="Charis SIL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  <a:lumOff val="50000"/>
                  </a:schemeClr>
                </a:solidFill>
                <a:latin typeface="Charis SIL"/>
              </a:rPr>
              <a:t>(P=0.01)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.</a:t>
            </a:r>
            <a:r>
              <a:rPr lang="en-US" altLang="zh-TW" dirty="0">
                <a:solidFill>
                  <a:srgbClr val="FF0000"/>
                </a:solidFill>
                <a:latin typeface="Charis SIL"/>
              </a:rPr>
              <a:t> -in c</a:t>
            </a:r>
            <a:r>
              <a:rPr lang="en-US" altLang="zh-TW" dirty="0">
                <a:solidFill>
                  <a:srgbClr val="FF0000"/>
                </a:solidFill>
              </a:rPr>
              <a:t>onsistent with prior study</a:t>
            </a:r>
            <a:endParaRPr lang="en-US" altLang="zh-TW" dirty="0">
              <a:solidFill>
                <a:srgbClr val="000000"/>
              </a:solidFill>
              <a:latin typeface="Charis SIL"/>
            </a:endParaRPr>
          </a:p>
          <a:p>
            <a:endParaRPr lang="en-US" altLang="zh-TW" dirty="0">
              <a:solidFill>
                <a:srgbClr val="00B050"/>
              </a:solidFill>
              <a:latin typeface="Charis SIL"/>
            </a:endParaRPr>
          </a:p>
          <a:p>
            <a:r>
              <a:rPr lang="en-US" altLang="zh-TW" dirty="0">
                <a:solidFill>
                  <a:srgbClr val="00B050"/>
                </a:solidFill>
                <a:latin typeface="Charis SIL"/>
              </a:rPr>
              <a:t>Hemorrhage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 was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 the only factor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that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affected survival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in this study.</a:t>
            </a:r>
          </a:p>
          <a:p>
            <a:pPr lvl="1"/>
            <a:endParaRPr lang="en-US" altLang="zh-TW" dirty="0">
              <a:solidFill>
                <a:srgbClr val="000000"/>
              </a:solidFill>
              <a:latin typeface="Charis SIL"/>
            </a:endParaRP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B6CB42F-8E8D-D941-3A73-2B3F9231C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86" y="4001294"/>
            <a:ext cx="8630854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6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F53E1D5-4610-6B8B-1C1C-CBADC34F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Conclusion –ADC value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526556E-EC52-6ACD-3960-C8C804D6B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b="0" i="0" u="none" strike="noStrike" baseline="0" dirty="0">
                <a:solidFill>
                  <a:srgbClr val="00B050"/>
                </a:solidFill>
                <a:latin typeface="Charis SIL"/>
              </a:rPr>
              <a:t>ADC ratios can help 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Charis SIL"/>
              </a:rPr>
              <a:t>in distinguishing between germinomas and NGGCTs 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Charis SIL"/>
              </a:rPr>
              <a:t>in c</a:t>
            </a:r>
            <a:r>
              <a:rPr lang="en-US" altLang="zh-TW" dirty="0">
                <a:solidFill>
                  <a:srgbClr val="FF0000"/>
                </a:solidFill>
              </a:rPr>
              <a:t>onsistent with prior study</a:t>
            </a:r>
            <a:endParaRPr lang="en-US" altLang="zh-TW" b="0" i="0" u="none" strike="noStrike" baseline="0" dirty="0">
              <a:solidFill>
                <a:srgbClr val="000000"/>
              </a:solidFill>
              <a:latin typeface="Charis SIL"/>
            </a:endParaRPr>
          </a:p>
          <a:p>
            <a:pPr lvl="1"/>
            <a:r>
              <a:rPr lang="en-US" altLang="zh-TW" dirty="0">
                <a:solidFill>
                  <a:srgbClr val="00B050"/>
                </a:solidFill>
                <a:latin typeface="Charis SIL"/>
              </a:rPr>
              <a:t>lower ADC ratios in germinomas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than NGGCTs, in both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the overall tumors (P = 0.03)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and only the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 solid portion (P &lt; 0.001).</a:t>
            </a:r>
          </a:p>
          <a:p>
            <a:pPr lvl="1"/>
            <a:r>
              <a:rPr lang="en-US" altLang="zh-TW" dirty="0">
                <a:solidFill>
                  <a:srgbClr val="000000"/>
                </a:solidFill>
                <a:latin typeface="Charis SIL"/>
              </a:rPr>
              <a:t>related to </a:t>
            </a:r>
            <a:r>
              <a:rPr lang="en-US" altLang="zh-TW" dirty="0">
                <a:solidFill>
                  <a:srgbClr val="FF0000"/>
                </a:solidFill>
                <a:latin typeface="Charis SIL"/>
              </a:rPr>
              <a:t>lymphocyte infiltration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resulting in high cellularity in germinomas, which in turn results in low ADC</a:t>
            </a:r>
            <a:endParaRPr lang="en-US" altLang="zh-TW" dirty="0">
              <a:solidFill>
                <a:srgbClr val="000000"/>
              </a:solidFill>
            </a:endParaRPr>
          </a:p>
          <a:p>
            <a:pPr lvl="1"/>
            <a:endParaRPr lang="en-US" altLang="zh-TW" dirty="0">
              <a:solidFill>
                <a:srgbClr val="00B050"/>
              </a:solidFill>
              <a:latin typeface="Charis SIL"/>
            </a:endParaRPr>
          </a:p>
          <a:p>
            <a:pPr marL="0" indent="0">
              <a:buNone/>
            </a:pPr>
            <a:endParaRPr lang="en-US" altLang="zh-TW" b="0" i="0" u="none" strike="noStrike" baseline="0" dirty="0">
              <a:solidFill>
                <a:srgbClr val="000000"/>
              </a:solidFill>
              <a:latin typeface="Charis SIL"/>
            </a:endParaRPr>
          </a:p>
          <a:p>
            <a:r>
              <a:rPr lang="en-US" altLang="zh-TW" dirty="0">
                <a:solidFill>
                  <a:srgbClr val="000000"/>
                </a:solidFill>
                <a:latin typeface="Charis SIL"/>
              </a:rPr>
              <a:t>B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Charis SIL"/>
              </a:rPr>
              <a:t>oth the </a:t>
            </a:r>
            <a:r>
              <a:rPr lang="en-US" altLang="zh-TW" b="0" i="0" u="none" strike="noStrike" baseline="0" dirty="0">
                <a:solidFill>
                  <a:srgbClr val="00B050"/>
                </a:solidFill>
                <a:latin typeface="Charis SIL"/>
              </a:rPr>
              <a:t>ADC ratio </a:t>
            </a:r>
            <a:r>
              <a:rPr lang="en-US" altLang="zh-TW" b="0" i="0" u="none" strike="noStrike" baseline="0" dirty="0">
                <a:solidFill>
                  <a:srgbClr val="000000"/>
                </a:solidFill>
                <a:latin typeface="Charis SIL"/>
              </a:rPr>
              <a:t>of the whole tumor and only the solid part were significantly </a:t>
            </a:r>
            <a:r>
              <a:rPr lang="en-US" altLang="zh-TW" b="0" i="0" u="none" strike="noStrike" baseline="0" dirty="0">
                <a:solidFill>
                  <a:srgbClr val="00B050"/>
                </a:solidFill>
                <a:latin typeface="Charis SIL"/>
              </a:rPr>
              <a:t>lower in choriocarcinomas than in mixed GCTs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  <a:latin typeface="Charis SIL"/>
              </a:rPr>
              <a:t>No prior study.</a:t>
            </a:r>
            <a:endParaRPr lang="en-US" altLang="zh-TW" b="0" i="0" u="none" strike="noStrike" baseline="0" dirty="0">
              <a:solidFill>
                <a:srgbClr val="00B050"/>
              </a:solidFill>
              <a:latin typeface="Charis SIL"/>
            </a:endParaRPr>
          </a:p>
          <a:p>
            <a:pPr lvl="1"/>
            <a:r>
              <a:rPr lang="en-US" altLang="zh-TW" dirty="0">
                <a:solidFill>
                  <a:srgbClr val="00B050"/>
                </a:solidFill>
                <a:latin typeface="Charis SIL"/>
              </a:rPr>
              <a:t>choriocarcinomas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 have significantly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lower ADC ratios than mixed GCTs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, both in the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overall tumor (P = 0.01) 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and only in their </a:t>
            </a:r>
            <a:r>
              <a:rPr lang="en-US" altLang="zh-TW" dirty="0">
                <a:solidFill>
                  <a:srgbClr val="00B050"/>
                </a:solidFill>
                <a:latin typeface="Charis SIL"/>
              </a:rPr>
              <a:t>solid parts (P = 0.02)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. </a:t>
            </a:r>
          </a:p>
          <a:p>
            <a:pPr lvl="1"/>
            <a:r>
              <a:rPr lang="en-US" altLang="zh-TW" dirty="0">
                <a:solidFill>
                  <a:srgbClr val="000000"/>
                </a:solidFill>
                <a:latin typeface="Charis SIL"/>
              </a:rPr>
              <a:t>Patient number too small for embryonal carcinoma/Yolk sac tumor</a:t>
            </a: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Charis SIL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044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641F630-0CC1-4AA1-369C-0001794E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658" y="3015380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Thank you!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6C3AE78-A755-064E-7919-C2E42D87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91433"/>
          </a:xfrm>
        </p:spPr>
        <p:txBody>
          <a:bodyPr/>
          <a:lstStyle/>
          <a:p>
            <a:r>
              <a:rPr lang="en-US" altLang="zh-TW" dirty="0">
                <a:solidFill>
                  <a:srgbClr val="000000"/>
                </a:solidFill>
              </a:rPr>
              <a:t>Future evaluations would benefit from a larger patient cohort</a:t>
            </a:r>
            <a:r>
              <a:rPr lang="en-US" altLang="zh-TW" dirty="0">
                <a:solidFill>
                  <a:srgbClr val="000000"/>
                </a:solidFill>
                <a:latin typeface="Charis SIL"/>
              </a:rPr>
              <a:t>.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44440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578</Words>
  <Application>Microsoft Office PowerPoint</Application>
  <PresentationFormat>自訂</PresentationFormat>
  <Paragraphs>72</Paragraphs>
  <Slides>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1_Office 佈景主題</vt:lpstr>
      <vt:lpstr>PowerPoint 簡報</vt:lpstr>
      <vt:lpstr>Purpose of our study</vt:lpstr>
      <vt:lpstr>Our study- selection criteria</vt:lpstr>
      <vt:lpstr>Survival</vt:lpstr>
      <vt:lpstr>Our study- MRI measurement</vt:lpstr>
      <vt:lpstr>Conclusion -Hemorrhage</vt:lpstr>
      <vt:lpstr>Conclusion -Survival</vt:lpstr>
      <vt:lpstr>Conclusion –ADC value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wang leah</dc:creator>
  <cp:lastModifiedBy>user</cp:lastModifiedBy>
  <cp:revision>1</cp:revision>
  <dcterms:created xsi:type="dcterms:W3CDTF">2025-09-22T14:41:37Z</dcterms:created>
  <dcterms:modified xsi:type="dcterms:W3CDTF">2025-09-26T05:23:32Z</dcterms:modified>
</cp:coreProperties>
</file>