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  <p:sldMasterId id="2147483835" r:id="rId2"/>
  </p:sldMasterIdLst>
  <p:notesMasterIdLst>
    <p:notesMasterId r:id="rId21"/>
  </p:notesMasterIdLst>
  <p:sldIdLst>
    <p:sldId id="257" r:id="rId3"/>
    <p:sldId id="593" r:id="rId4"/>
    <p:sldId id="591" r:id="rId5"/>
    <p:sldId id="661" r:id="rId6"/>
    <p:sldId id="587" r:id="rId7"/>
    <p:sldId id="589" r:id="rId8"/>
    <p:sldId id="655" r:id="rId9"/>
    <p:sldId id="260" r:id="rId10"/>
    <p:sldId id="590" r:id="rId11"/>
    <p:sldId id="654" r:id="rId12"/>
    <p:sldId id="259" r:id="rId13"/>
    <p:sldId id="663" r:id="rId14"/>
    <p:sldId id="584" r:id="rId15"/>
    <p:sldId id="649" r:id="rId16"/>
    <p:sldId id="573" r:id="rId17"/>
    <p:sldId id="645" r:id="rId18"/>
    <p:sldId id="657" r:id="rId19"/>
    <p:sldId id="659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  <a:srgbClr val="7A0846"/>
    <a:srgbClr val="A5002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2" autoAdjust="0"/>
    <p:restoredTop sz="82589" autoAdjust="0"/>
  </p:normalViewPr>
  <p:slideViewPr>
    <p:cSldViewPr snapToGrid="0">
      <p:cViewPr varScale="1">
        <p:scale>
          <a:sx n="95" d="100"/>
          <a:sy n="95" d="100"/>
        </p:scale>
        <p:origin x="1200" y="66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87D7BA-1FDF-436D-A962-FD1ACF397765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F31D8-88B3-47C5-867C-567470D5C1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1455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6426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41065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227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5816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9492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2864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2710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7829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0200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2615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069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F31D8-88B3-47C5-867C-567470D5C158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041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5" name="投影片編號版面配置區 3">
            <a:extLst>
              <a:ext uri="{FF2B5EF4-FFF2-40B4-BE49-F238E27FC236}">
                <a16:creationId xmlns:a16="http://schemas.microsoft.com/office/drawing/2014/main" id="{9E790843-8ADB-4023-8E70-7FBD7FFB44C3}"/>
              </a:ext>
            </a:extLst>
          </p:cNvPr>
          <p:cNvSpPr txBox="1">
            <a:spLocks/>
          </p:cNvSpPr>
          <p:nvPr userDrawn="1"/>
        </p:nvSpPr>
        <p:spPr>
          <a:xfrm>
            <a:off x="9448800" y="64228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63CBFB-F876-4A45-AFAB-193ACFC31E21}" type="slidenum">
              <a:rPr lang="zh-TW" altLang="en-US" sz="320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pPr/>
              <a:t>‹#›</a:t>
            </a:fld>
            <a:endParaRPr lang="zh-TW" altLang="en-US" sz="32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89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674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8033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C67A02D-5884-4C06-BB1E-4B0861A2B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85FE2D6-3E94-479D-828C-5FA939E70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50F2D21-1919-4667-9782-14F780754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24ACC4C-7C18-466A-A7BA-4E5C9A48C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A1F7255-EA9B-4031-AF51-CE24EB24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3944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08F85A-F6EA-483F-BE89-8B9812C09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A97539-FC73-43BF-A7C3-C10220DAD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963AF8E-F539-422C-8E6B-5EB804A6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E9E950-2A67-4B35-B790-6D2B40F1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3C4C3E9-2F8E-4AB6-8FC5-4D86A70D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008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61EE97-063E-44AB-970D-1CD3984B4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8793A04-D580-4B64-940E-3575321C0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C832E8F-AC3B-4CA0-8EA4-320D76A25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356B897-6CB5-4E81-AD20-53F91D51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A59F16B-24D1-42CD-B0F2-695628C9F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2444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9B1AA9-2F10-4123-A69B-8BF14B8D4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62D4F1D-3F4A-4506-8E07-BAA22E48B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69E6E62-83FF-4E96-8190-203D7E330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B2C925D-A635-4AA3-9C0C-556DD690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DAB6EEB-9BC5-4E8C-BE7E-FD8EC0F61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FC6F01D-3BD4-4A2A-8A00-01025B7FC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52007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1650879-72D0-4D22-AF40-7B84B8C4B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E4563A-0945-49F6-A6B8-95CFE7566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D7BA5E1-EEEA-41EE-855E-60C91C2880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1E5905A-E45D-404F-8358-AFCCEDD79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3062CB83-6F12-40D8-9F54-C931BCBBD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3134C91-8185-4FA4-AE1D-DC829175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CABA945-976F-46FA-843B-0A0954C9A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B447C94-E818-48F6-9D1C-5665BE411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5357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BCD8AF3-F2F2-4BF3-A987-04C038C4E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30E15AB-E902-4A9F-B4CC-5DD7DCF05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22B1CD5-E456-455C-B494-8FFFA79DA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9A2890AE-98EF-49E5-802B-4AF3E291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5731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CEF76542-173F-4F61-95AD-A6439759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B04093FF-4599-4664-87ED-6E18931C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FB3C677-DC45-437D-98B3-4535CDA09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2661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8910ECB-EC06-407F-A84B-471795540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C79322-EDE7-4614-B6F5-8C7D15C3C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1AF3093-8141-4C57-882B-046F3C27A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6F28258-F1BF-45E7-B9F8-03DC992A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4918FAE-0685-4635-9F4D-D1FF53333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88F8460-C2C6-44C1-8455-69F0A56F2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720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7039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C1B3F7-59EB-493E-85BF-4F548286A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A495621F-B75B-4882-AB92-53FD2C7E74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CBB8D07-620C-4D9E-82ED-13F9416EF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7EFF42B-224C-4102-99A9-FE7ADA5D0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B155667-F643-4D97-BF09-C27E56CF1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9BF1A52-EED7-479D-9A1C-52DFF939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6225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1BBDDBF-8447-495C-A1E8-0D062BCD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369A3FE-3289-4B1B-A200-9A9F44166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A0EDBA-5A1F-4D72-888F-1006C3A7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0BE15A7-5CDE-4639-8CE6-89B42343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6E07189-40CD-418D-A06F-2C3BB053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020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58EA545-3B15-4AC2-8853-24CDCF954D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3D6E1E3-6CD1-489B-B8A8-358EFC004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C1B6F9-20BE-4CE3-9B37-8244F4274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6DBACC7-F558-496B-AC00-78C0C389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9345AE-BB88-4954-ABDE-8AA21458B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524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3648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9084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2513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132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1202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8226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4325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F1578D7A-541B-4DE3-8B6E-E813C30741A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8C6BDB06-1F46-4D2C-8373-8D5FDF9046A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投影片編號版面配置區 3">
            <a:extLst>
              <a:ext uri="{FF2B5EF4-FFF2-40B4-BE49-F238E27FC236}">
                <a16:creationId xmlns:a16="http://schemas.microsoft.com/office/drawing/2014/main" id="{097C6493-EB7D-4597-94EE-DFFD42CB72C5}"/>
              </a:ext>
            </a:extLst>
          </p:cNvPr>
          <p:cNvSpPr txBox="1">
            <a:spLocks/>
          </p:cNvSpPr>
          <p:nvPr userDrawn="1"/>
        </p:nvSpPr>
        <p:spPr>
          <a:xfrm>
            <a:off x="9263743" y="1701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563CBFB-F876-4A45-AFAB-193ACFC31E21}" type="slidenum">
              <a:rPr lang="zh-TW" altLang="en-US" sz="3200" smtClean="0"/>
              <a:pPr/>
              <a:t>‹#›</a:t>
            </a:fld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50994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64B75A8-FB56-485E-805E-CE0B43664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2A690C0-4B68-4411-B8DE-D776F3F42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C036C1-BFFA-402C-8D51-70FC9F0301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5DF13-4DD1-4AC0-88B2-721C739A339C}" type="datetimeFigureOut">
              <a:rPr lang="zh-TW" altLang="en-US" smtClean="0"/>
              <a:t>2026/2/28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0A3846B-38CF-4EA7-A1D4-E54888596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205570D-2AEC-41F3-AE91-EE4FB219F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CA161-FC69-4CF3-8B12-48F8303F764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876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>
            <a:extLst>
              <a:ext uri="{FF2B5EF4-FFF2-40B4-BE49-F238E27FC236}">
                <a16:creationId xmlns:a16="http://schemas.microsoft.com/office/drawing/2014/main" id="{97EE6A22-D2A9-494F-B3D2-2A80C7EA7DA4}"/>
              </a:ext>
            </a:extLst>
          </p:cNvPr>
          <p:cNvSpPr txBox="1"/>
          <p:nvPr/>
        </p:nvSpPr>
        <p:spPr>
          <a:xfrm>
            <a:off x="423943" y="2313627"/>
            <a:ext cx="112422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cerebellar rhythm by</a:t>
            </a:r>
            <a:r>
              <a:rPr lang="zh-TW" alt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climbing fiber denervation is linked to motor rhythm deficits in mice and ataxia severity in patients</a:t>
            </a:r>
            <a:endParaRPr lang="zh-TW" alt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副標題 2">
            <a:extLst>
              <a:ext uri="{FF2B5EF4-FFF2-40B4-BE49-F238E27FC236}">
                <a16:creationId xmlns:a16="http://schemas.microsoft.com/office/drawing/2014/main" id="{5CF73D95-E733-4423-B6E4-E9283A53D2BE}"/>
              </a:ext>
            </a:extLst>
          </p:cNvPr>
          <p:cNvSpPr txBox="1">
            <a:spLocks/>
          </p:cNvSpPr>
          <p:nvPr/>
        </p:nvSpPr>
        <p:spPr>
          <a:xfrm>
            <a:off x="1928805" y="5342153"/>
            <a:ext cx="8023493" cy="1158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Speaker : </a:t>
            </a:r>
            <a:r>
              <a:rPr lang="en-US" altLang="zh-TW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Ke</a:t>
            </a:r>
            <a:r>
              <a:rPr lang="en-US" altLang="zh-TW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-Chu Fang(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方科筑</a:t>
            </a:r>
            <a:r>
              <a:rPr lang="en-US" altLang="zh-TW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  Advisor :</a:t>
            </a:r>
            <a:r>
              <a:rPr lang="zh-TW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Ming-Kai Pan,</a:t>
            </a:r>
            <a:r>
              <a:rPr lang="zh-TW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MD. PhD.(</a:t>
            </a:r>
            <a:r>
              <a:rPr lang="zh-TW" altLang="en-US" sz="28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潘明楷 教授</a:t>
            </a:r>
            <a:r>
              <a:rPr lang="en-US" altLang="zh-TW" sz="2800" b="1" dirty="0">
                <a:solidFill>
                  <a:schemeClr val="bg1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</a:p>
          <a:p>
            <a:endParaRPr lang="en-US" altLang="zh-TW" sz="3200" b="1" dirty="0">
              <a:solidFill>
                <a:schemeClr val="bg1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AC5D2CE-AF18-48BC-804F-DB80608B4C18}"/>
              </a:ext>
            </a:extLst>
          </p:cNvPr>
          <p:cNvPicPr/>
          <p:nvPr/>
        </p:nvPicPr>
        <p:blipFill>
          <a:blip r:embed="rId3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2" b="95616" l="271" r="97290">
                        <a14:foregroundMark x1="84282" y1="82740" x2="40108" y2="91507"/>
                        <a14:foregroundMark x1="40108" y1="91507" x2="12737" y2="75342"/>
                        <a14:foregroundMark x1="12737" y1="75342" x2="4878" y2="36986"/>
                        <a14:foregroundMark x1="4878" y1="36986" x2="45799" y2="13973"/>
                        <a14:foregroundMark x1="45799" y1="13973" x2="85095" y2="28767"/>
                        <a14:foregroundMark x1="85095" y1="28767" x2="89702" y2="70411"/>
                        <a14:foregroundMark x1="89702" y1="70411" x2="83469" y2="81370"/>
                        <a14:foregroundMark x1="71274" y1="89589" x2="43360" y2="91781"/>
                        <a14:foregroundMark x1="53930" y1="95068" x2="16802" y2="77534"/>
                        <a14:foregroundMark x1="16802" y1="77534" x2="4336" y2="44384"/>
                        <a14:foregroundMark x1="4336" y1="44384" x2="31436" y2="6301"/>
                        <a14:foregroundMark x1="31436" y1="6301" x2="70461" y2="11507"/>
                        <a14:foregroundMark x1="70461" y1="11507" x2="96748" y2="37808"/>
                        <a14:foregroundMark x1="95177" y1="53425" x2="93496" y2="70137"/>
                        <a14:foregroundMark x1="96748" y1="37808" x2="96059" y2="44658"/>
                        <a14:foregroundMark x1="93496" y1="70137" x2="53388" y2="95068"/>
                        <a14:foregroundMark x1="69919" y1="86575" x2="15718" y2="72877"/>
                        <a14:foregroundMark x1="15718" y1="72877" x2="11924" y2="31781"/>
                        <a14:foregroundMark x1="11924" y1="31781" x2="66938" y2="16712"/>
                        <a14:foregroundMark x1="66938" y1="16712" x2="83740" y2="58904"/>
                        <a14:foregroundMark x1="83740" y1="58904" x2="53930" y2="94521"/>
                        <a14:foregroundMark x1="53930" y1="94521" x2="20596" y2="87123"/>
                        <a14:foregroundMark x1="20596" y1="87123" x2="15447" y2="76712"/>
                        <a14:foregroundMark x1="38211" y1="24110" x2="20054" y2="23288"/>
                        <a14:foregroundMark x1="39024" y1="25479" x2="32249" y2="10411"/>
                        <a14:foregroundMark x1="42818" y1="8219" x2="11653" y2="23288"/>
                        <a14:foregroundMark x1="11653" y1="23288" x2="1796" y2="57902"/>
                        <a14:foregroundMark x1="83469" y1="79726" x2="58808" y2="46301"/>
                        <a14:foregroundMark x1="58808" y1="46301" x2="80759" y2="72329"/>
                        <a14:foregroundMark x1="80759" y1="72329" x2="72087" y2="79726"/>
                        <a14:foregroundMark x1="74526" y1="72877" x2="71274" y2="81918"/>
                        <a14:foregroundMark x1="82385" y1="41918" x2="52304" y2="16164"/>
                        <a14:foregroundMark x1="52304" y1="16164" x2="86721" y2="28493"/>
                        <a14:foregroundMark x1="86721" y1="28493" x2="73984" y2="38630"/>
                        <a14:foregroundMark x1="68835" y1="20548" x2="60976" y2="22466"/>
                        <a14:foregroundMark x1="85366" y1="29589" x2="79404" y2="23562"/>
                        <a14:foregroundMark x1="65854" y1="24932" x2="53659" y2="18904"/>
                        <a14:foregroundMark x1="20596" y1="41918" x2="17344" y2="47671"/>
                        <a14:foregroundMark x1="55014" y1="57534" x2="40921" y2="28767"/>
                        <a14:foregroundMark x1="40921" y1="28767" x2="65312" y2="55890"/>
                        <a14:foregroundMark x1="65312" y1="55890" x2="53930" y2="67123"/>
                        <a14:foregroundMark x1="56640" y1="56164" x2="46612" y2="60548"/>
                        <a14:foregroundMark x1="47425" y1="51507" x2="52575" y2="47945"/>
                        <a14:foregroundMark x1="93225" y1="63014" x2="87263" y2="32329"/>
                        <a14:foregroundMark x1="87263" y1="32329" x2="85637" y2="68219"/>
                        <a14:foregroundMark x1="85637" y1="68219" x2="82927" y2="70137"/>
                        <a14:foregroundMark x1="82927" y1="25479" x2="52304" y2="2192"/>
                        <a14:foregroundMark x1="52304" y1="2192" x2="85095" y2="23562"/>
                        <a14:foregroundMark x1="85095" y1="23562" x2="75339" y2="20000"/>
                        <a14:foregroundMark x1="68564" y1="91233" x2="33604" y2="93699"/>
                        <a14:foregroundMark x1="33604" y1="93699" x2="67209" y2="90685"/>
                        <a14:foregroundMark x1="67209" y1="90685" x2="65854" y2="93151"/>
                        <a14:foregroundMark x1="62873" y1="96164" x2="59621" y2="94795"/>
                        <a14:foregroundMark x1="95935" y1="65479" x2="96477" y2="62740"/>
                        <a14:foregroundMark x1="96477" y1="43014" x2="97290" y2="53699"/>
                        <a14:foregroundMark x1="2710" y1="58904" x2="2710" y2="58356"/>
                        <a14:backgroundMark x1="542" y1="59178" x2="271" y2="48219"/>
                        <a14:backgroundMark x1="1897" y1="59726" x2="1897" y2="59726"/>
                        <a14:backgroundMark x1="813" y1="64110" x2="542" y2="58082"/>
                        <a14:backgroundMark x1="542" y1="58082" x2="1084" y2="61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191" y="65156"/>
            <a:ext cx="1231354" cy="115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4603C2E2-2F9E-229C-0947-9C5C90E0F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83" y="0"/>
            <a:ext cx="11193781" cy="156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7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1420F9C1-2CD5-4344-88D6-EDC42AFD0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014" y="3087993"/>
            <a:ext cx="2419520" cy="308410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B917665-0097-46B7-BAC9-565E294394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4"/>
          <a:stretch/>
        </p:blipFill>
        <p:spPr>
          <a:xfrm>
            <a:off x="3934947" y="2657346"/>
            <a:ext cx="3865946" cy="3701584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A3E9497A-D41F-493A-B731-E340EDBE96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7"/>
          <a:stretch/>
        </p:blipFill>
        <p:spPr>
          <a:xfrm>
            <a:off x="4262090" y="1603397"/>
            <a:ext cx="2974696" cy="1786142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88D19A8B-701B-4D6E-AD7C-3DCB75F9F576}"/>
              </a:ext>
            </a:extLst>
          </p:cNvPr>
          <p:cNvSpPr/>
          <p:nvPr/>
        </p:nvSpPr>
        <p:spPr>
          <a:xfrm>
            <a:off x="4692625" y="1207158"/>
            <a:ext cx="1684361" cy="396239"/>
          </a:xfrm>
          <a:prstGeom prst="roundRect">
            <a:avLst/>
          </a:prstGeom>
          <a:solidFill>
            <a:srgbClr val="7A08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20BA842A-8675-4307-95D6-114A97D3AD5F}"/>
              </a:ext>
            </a:extLst>
          </p:cNvPr>
          <p:cNvSpPr txBox="1"/>
          <p:nvPr/>
        </p:nvSpPr>
        <p:spPr>
          <a:xfrm>
            <a:off x="4791653" y="1220612"/>
            <a:ext cx="14863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Motor rhythm</a:t>
            </a:r>
            <a:endParaRPr lang="zh-TW" alt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C53615AB-B403-41B6-9505-486F71B97A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762" y="1751419"/>
            <a:ext cx="2124075" cy="1457325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6D1CFF96-19F8-4FE7-9721-C7FA1711F4BE}"/>
              </a:ext>
            </a:extLst>
          </p:cNvPr>
          <p:cNvSpPr/>
          <p:nvPr/>
        </p:nvSpPr>
        <p:spPr>
          <a:xfrm>
            <a:off x="8334339" y="1232151"/>
            <a:ext cx="1684361" cy="396239"/>
          </a:xfrm>
          <a:prstGeom prst="roundRect">
            <a:avLst/>
          </a:prstGeom>
          <a:solidFill>
            <a:srgbClr val="7A08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61261D0-30F3-4C5D-B33F-7DD3AC40DF6A}"/>
              </a:ext>
            </a:extLst>
          </p:cNvPr>
          <p:cNvSpPr txBox="1"/>
          <p:nvPr/>
        </p:nvSpPr>
        <p:spPr>
          <a:xfrm>
            <a:off x="8349246" y="1226540"/>
            <a:ext cx="1627369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Motor behavior</a:t>
            </a:r>
            <a:endParaRPr lang="zh-TW" alt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AF0604B-BDF0-4EA0-B37D-E5303C68BB61}"/>
              </a:ext>
            </a:extLst>
          </p:cNvPr>
          <p:cNvSpPr txBox="1"/>
          <p:nvPr/>
        </p:nvSpPr>
        <p:spPr>
          <a:xfrm>
            <a:off x="57740" y="106357"/>
            <a:ext cx="12764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Activation of climbing fibers improves motor function in ataxic mice</a:t>
            </a:r>
            <a:endParaRPr lang="zh-TW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F3D889C0-FBA5-4E22-9527-58EA0A1E8FF3}"/>
              </a:ext>
            </a:extLst>
          </p:cNvPr>
          <p:cNvSpPr/>
          <p:nvPr/>
        </p:nvSpPr>
        <p:spPr>
          <a:xfrm>
            <a:off x="4433217" y="5838022"/>
            <a:ext cx="3488462" cy="434417"/>
          </a:xfrm>
          <a:prstGeom prst="round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E76C4B26-FE4A-4F91-B126-D0D5762FA55C}"/>
              </a:ext>
            </a:extLst>
          </p:cNvPr>
          <p:cNvGrpSpPr/>
          <p:nvPr/>
        </p:nvGrpSpPr>
        <p:grpSpPr>
          <a:xfrm>
            <a:off x="4288459" y="5811018"/>
            <a:ext cx="3569633" cy="396336"/>
            <a:chOff x="9356290" y="5827345"/>
            <a:chExt cx="3569633" cy="396336"/>
          </a:xfrm>
        </p:grpSpPr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DA0C8520-A781-4036-9531-FE87B79587B0}"/>
                </a:ext>
              </a:extLst>
            </p:cNvPr>
            <p:cNvSpPr txBox="1"/>
            <p:nvPr/>
          </p:nvSpPr>
          <p:spPr>
            <a:xfrm>
              <a:off x="9356290" y="5854349"/>
              <a:ext cx="311304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CA0EAB4C-59E9-4444-94C9-A0B09D81E8D2}"/>
                </a:ext>
              </a:extLst>
            </p:cNvPr>
            <p:cNvSpPr txBox="1"/>
            <p:nvPr/>
          </p:nvSpPr>
          <p:spPr>
            <a:xfrm>
              <a:off x="10378333" y="5827345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66FA17B1-1097-4AF1-813D-64E9ACA52DD7}"/>
                </a:ext>
              </a:extLst>
            </p:cNvPr>
            <p:cNvSpPr txBox="1"/>
            <p:nvPr/>
          </p:nvSpPr>
          <p:spPr>
            <a:xfrm>
              <a:off x="11417547" y="5827345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E1DBF8B1-A68C-4999-A7C9-4D59B0EB3C5F}"/>
                </a:ext>
              </a:extLst>
            </p:cNvPr>
            <p:cNvSpPr txBox="1"/>
            <p:nvPr/>
          </p:nvSpPr>
          <p:spPr>
            <a:xfrm>
              <a:off x="12510425" y="5827345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CFB6939C-9DC8-4C22-9966-2845E94F7AEA}"/>
              </a:ext>
            </a:extLst>
          </p:cNvPr>
          <p:cNvSpPr/>
          <p:nvPr/>
        </p:nvSpPr>
        <p:spPr>
          <a:xfrm rot="5400000">
            <a:off x="3059097" y="4556180"/>
            <a:ext cx="2172560" cy="337116"/>
          </a:xfrm>
          <a:prstGeom prst="round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9574DC90-434F-4F2F-8B1D-89B9DA54337B}"/>
              </a:ext>
            </a:extLst>
          </p:cNvPr>
          <p:cNvGrpSpPr/>
          <p:nvPr/>
        </p:nvGrpSpPr>
        <p:grpSpPr>
          <a:xfrm>
            <a:off x="3942657" y="3723250"/>
            <a:ext cx="415498" cy="2241110"/>
            <a:chOff x="11773628" y="7379238"/>
            <a:chExt cx="415498" cy="2241110"/>
          </a:xfrm>
        </p:grpSpPr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E127C909-B01F-48C5-ACA4-F6A7839A1170}"/>
                </a:ext>
              </a:extLst>
            </p:cNvPr>
            <p:cNvSpPr txBox="1"/>
            <p:nvPr/>
          </p:nvSpPr>
          <p:spPr>
            <a:xfrm>
              <a:off x="11875818" y="9251016"/>
              <a:ext cx="311304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4D8B707A-DDE3-44DA-8025-1ECE0C03F9F8}"/>
                </a:ext>
              </a:extLst>
            </p:cNvPr>
            <p:cNvSpPr txBox="1"/>
            <p:nvPr/>
          </p:nvSpPr>
          <p:spPr>
            <a:xfrm>
              <a:off x="11881429" y="8606301"/>
              <a:ext cx="300082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CE690CE0-425B-4EE3-9614-E6540E115023}"/>
                </a:ext>
              </a:extLst>
            </p:cNvPr>
            <p:cNvSpPr txBox="1"/>
            <p:nvPr/>
          </p:nvSpPr>
          <p:spPr>
            <a:xfrm>
              <a:off x="11881334" y="7973533"/>
              <a:ext cx="300082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F69F705D-C7FE-4335-AD70-06092E759CC5}"/>
                </a:ext>
              </a:extLst>
            </p:cNvPr>
            <p:cNvSpPr txBox="1"/>
            <p:nvPr/>
          </p:nvSpPr>
          <p:spPr>
            <a:xfrm>
              <a:off x="11773628" y="7379238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12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896CB64D-4285-4820-BA4C-A922346E53C8}"/>
              </a:ext>
            </a:extLst>
          </p:cNvPr>
          <p:cNvSpPr txBox="1"/>
          <p:nvPr/>
        </p:nvSpPr>
        <p:spPr>
          <a:xfrm>
            <a:off x="3934947" y="3415793"/>
            <a:ext cx="1250830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nPSD</a:t>
            </a: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(%)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1F582D88-1BEB-4AC8-826A-7B691AB765E1}"/>
              </a:ext>
            </a:extLst>
          </p:cNvPr>
          <p:cNvSpPr txBox="1"/>
          <p:nvPr/>
        </p:nvSpPr>
        <p:spPr>
          <a:xfrm>
            <a:off x="5534805" y="3687253"/>
            <a:ext cx="921996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Saline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29872393-09D6-473C-97B3-91BFF45BCC92}"/>
              </a:ext>
            </a:extLst>
          </p:cNvPr>
          <p:cNvSpPr txBox="1"/>
          <p:nvPr/>
        </p:nvSpPr>
        <p:spPr>
          <a:xfrm>
            <a:off x="5514384" y="4078873"/>
            <a:ext cx="1250830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CNO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4BD58405-2A98-4DA3-9C01-D3ACD2A46E7A}"/>
              </a:ext>
            </a:extLst>
          </p:cNvPr>
          <p:cNvSpPr/>
          <p:nvPr/>
        </p:nvSpPr>
        <p:spPr>
          <a:xfrm rot="5400000">
            <a:off x="6661551" y="3502579"/>
            <a:ext cx="921347" cy="969909"/>
          </a:xfrm>
          <a:prstGeom prst="round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DF2F6C80-8CBF-4EFD-970E-32C39DA19306}"/>
              </a:ext>
            </a:extLst>
          </p:cNvPr>
          <p:cNvSpPr/>
          <p:nvPr/>
        </p:nvSpPr>
        <p:spPr>
          <a:xfrm rot="5400000">
            <a:off x="7044666" y="4233866"/>
            <a:ext cx="2609159" cy="563703"/>
          </a:xfrm>
          <a:prstGeom prst="round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92F4D7EF-F074-43AF-9151-254DB84C0FA6}"/>
              </a:ext>
            </a:extLst>
          </p:cNvPr>
          <p:cNvSpPr txBox="1"/>
          <p:nvPr/>
        </p:nvSpPr>
        <p:spPr>
          <a:xfrm rot="10800000">
            <a:off x="7960205" y="3524298"/>
            <a:ext cx="738664" cy="18947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Number of slips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72474DC1-0233-41A3-9486-DFB622BE2D01}"/>
              </a:ext>
            </a:extLst>
          </p:cNvPr>
          <p:cNvSpPr/>
          <p:nvPr/>
        </p:nvSpPr>
        <p:spPr>
          <a:xfrm rot="5400000">
            <a:off x="7364345" y="4502457"/>
            <a:ext cx="2172560" cy="337116"/>
          </a:xfrm>
          <a:prstGeom prst="round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56C6E717-16FD-4F3C-9DB0-F93D3C23BEA7}"/>
              </a:ext>
            </a:extLst>
          </p:cNvPr>
          <p:cNvGrpSpPr/>
          <p:nvPr/>
        </p:nvGrpSpPr>
        <p:grpSpPr>
          <a:xfrm>
            <a:off x="8265080" y="3464404"/>
            <a:ext cx="426735" cy="2483787"/>
            <a:chOff x="11771184" y="7379238"/>
            <a:chExt cx="426735" cy="2483787"/>
          </a:xfrm>
        </p:grpSpPr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29DA42FF-00AC-4BC6-AD35-8634F569779F}"/>
                </a:ext>
              </a:extLst>
            </p:cNvPr>
            <p:cNvSpPr txBox="1"/>
            <p:nvPr/>
          </p:nvSpPr>
          <p:spPr>
            <a:xfrm>
              <a:off x="11886615" y="9493693"/>
              <a:ext cx="311304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D41B3F3E-E00A-41B3-AC36-F2E86CE46A98}"/>
                </a:ext>
              </a:extLst>
            </p:cNvPr>
            <p:cNvSpPr txBox="1"/>
            <p:nvPr/>
          </p:nvSpPr>
          <p:spPr>
            <a:xfrm>
              <a:off x="11771184" y="8790289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07A8F6A9-B09B-4816-99F7-C12FC2C23E50}"/>
                </a:ext>
              </a:extLst>
            </p:cNvPr>
            <p:cNvSpPr txBox="1"/>
            <p:nvPr/>
          </p:nvSpPr>
          <p:spPr>
            <a:xfrm>
              <a:off x="11771184" y="8053640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5743C7DF-689F-402A-892C-330F9693C7E6}"/>
                </a:ext>
              </a:extLst>
            </p:cNvPr>
            <p:cNvSpPr txBox="1"/>
            <p:nvPr/>
          </p:nvSpPr>
          <p:spPr>
            <a:xfrm>
              <a:off x="11773628" y="7379238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DE116323-52DE-4EC8-8008-6884B6291E2B}"/>
              </a:ext>
            </a:extLst>
          </p:cNvPr>
          <p:cNvSpPr txBox="1"/>
          <p:nvPr/>
        </p:nvSpPr>
        <p:spPr>
          <a:xfrm>
            <a:off x="8639917" y="5834519"/>
            <a:ext cx="1068567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98F9666-CCEF-4396-B225-01D84336D057}"/>
              </a:ext>
            </a:extLst>
          </p:cNvPr>
          <p:cNvSpPr txBox="1"/>
          <p:nvPr/>
        </p:nvSpPr>
        <p:spPr>
          <a:xfrm>
            <a:off x="9546355" y="5852838"/>
            <a:ext cx="710482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CNO</a:t>
            </a:r>
            <a:endParaRPr lang="zh-TW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46453908-39A6-4620-A038-19328CBD788F}"/>
              </a:ext>
            </a:extLst>
          </p:cNvPr>
          <p:cNvSpPr txBox="1"/>
          <p:nvPr/>
        </p:nvSpPr>
        <p:spPr>
          <a:xfrm>
            <a:off x="153186" y="6536322"/>
            <a:ext cx="19524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CNO</a:t>
            </a:r>
            <a:r>
              <a:rPr lang="zh-TW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clozapine N-oxide</a:t>
            </a:r>
            <a:endParaRPr lang="zh-TW" altLang="en-US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87F7C92A-5364-4FDF-8A70-96FFD95336A2}"/>
              </a:ext>
            </a:extLst>
          </p:cNvPr>
          <p:cNvSpPr txBox="1"/>
          <p:nvPr/>
        </p:nvSpPr>
        <p:spPr>
          <a:xfrm>
            <a:off x="5401979" y="6105157"/>
            <a:ext cx="1159292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Frequency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2825CD36-DDB3-41B9-8706-0D12DF22A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52" y="784246"/>
            <a:ext cx="1137232" cy="1183414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3DC1ACC3-4E17-4198-A21E-420B83F731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14" y="2032856"/>
            <a:ext cx="1235542" cy="1235542"/>
          </a:xfrm>
          <a:prstGeom prst="rect">
            <a:avLst/>
          </a:prstGeom>
        </p:spPr>
      </p:pic>
      <p:sp>
        <p:nvSpPr>
          <p:cNvPr id="70" name="文字方塊 69">
            <a:extLst>
              <a:ext uri="{FF2B5EF4-FFF2-40B4-BE49-F238E27FC236}">
                <a16:creationId xmlns:a16="http://schemas.microsoft.com/office/drawing/2014/main" id="{32A45EB9-1347-435C-BED0-17A3BA076A6C}"/>
              </a:ext>
            </a:extLst>
          </p:cNvPr>
          <p:cNvSpPr txBox="1"/>
          <p:nvPr/>
        </p:nvSpPr>
        <p:spPr>
          <a:xfrm>
            <a:off x="1066800" y="764875"/>
            <a:ext cx="929406" cy="46166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CNO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箭號: 向下 76">
            <a:extLst>
              <a:ext uri="{FF2B5EF4-FFF2-40B4-BE49-F238E27FC236}">
                <a16:creationId xmlns:a16="http://schemas.microsoft.com/office/drawing/2014/main" id="{04D3E47F-01EF-4FB8-A78F-89B3DEFBAF46}"/>
              </a:ext>
            </a:extLst>
          </p:cNvPr>
          <p:cNvSpPr/>
          <p:nvPr/>
        </p:nvSpPr>
        <p:spPr>
          <a:xfrm rot="2778739">
            <a:off x="5784922" y="4551723"/>
            <a:ext cx="347413" cy="4040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直線接點 77">
            <a:extLst>
              <a:ext uri="{FF2B5EF4-FFF2-40B4-BE49-F238E27FC236}">
                <a16:creationId xmlns:a16="http://schemas.microsoft.com/office/drawing/2014/main" id="{80D8597F-3788-4B3A-B082-214424554A29}"/>
              </a:ext>
            </a:extLst>
          </p:cNvPr>
          <p:cNvCxnSpPr>
            <a:cxnSpLocks/>
          </p:cNvCxnSpPr>
          <p:nvPr/>
        </p:nvCxnSpPr>
        <p:spPr>
          <a:xfrm>
            <a:off x="5478003" y="4579256"/>
            <a:ext cx="0" cy="1207009"/>
          </a:xfrm>
          <a:prstGeom prst="line">
            <a:avLst/>
          </a:prstGeom>
          <a:ln w="28575">
            <a:solidFill>
              <a:schemeClr val="bg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207F4531-2CEF-4D92-B734-7B9F90D5C159}"/>
              </a:ext>
            </a:extLst>
          </p:cNvPr>
          <p:cNvSpPr txBox="1"/>
          <p:nvPr/>
        </p:nvSpPr>
        <p:spPr>
          <a:xfrm>
            <a:off x="1778925" y="2968738"/>
            <a:ext cx="1013131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文字方塊 83">
            <a:extLst>
              <a:ext uri="{FF2B5EF4-FFF2-40B4-BE49-F238E27FC236}">
                <a16:creationId xmlns:a16="http://schemas.microsoft.com/office/drawing/2014/main" id="{FF00883A-70AD-4D0B-9CCE-A06CCBC01BD3}"/>
              </a:ext>
            </a:extLst>
          </p:cNvPr>
          <p:cNvSpPr txBox="1"/>
          <p:nvPr/>
        </p:nvSpPr>
        <p:spPr>
          <a:xfrm>
            <a:off x="153186" y="2489285"/>
            <a:ext cx="1107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hM3D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手繪多邊形: 圖案 85">
            <a:extLst>
              <a:ext uri="{FF2B5EF4-FFF2-40B4-BE49-F238E27FC236}">
                <a16:creationId xmlns:a16="http://schemas.microsoft.com/office/drawing/2014/main" id="{DCE7195D-D88D-483B-A4A3-A10658371B3B}"/>
              </a:ext>
            </a:extLst>
          </p:cNvPr>
          <p:cNvSpPr/>
          <p:nvPr/>
        </p:nvSpPr>
        <p:spPr>
          <a:xfrm>
            <a:off x="1588220" y="3064597"/>
            <a:ext cx="245423" cy="266700"/>
          </a:xfrm>
          <a:custGeom>
            <a:avLst/>
            <a:gdLst>
              <a:gd name="connsiteX0" fmla="*/ 237803 w 618803"/>
              <a:gd name="connsiteY0" fmla="*/ 0 h 678180"/>
              <a:gd name="connsiteX1" fmla="*/ 153983 w 618803"/>
              <a:gd name="connsiteY1" fmla="*/ 76200 h 678180"/>
              <a:gd name="connsiteX2" fmla="*/ 138743 w 618803"/>
              <a:gd name="connsiteY2" fmla="*/ 99060 h 678180"/>
              <a:gd name="connsiteX3" fmla="*/ 108263 w 618803"/>
              <a:gd name="connsiteY3" fmla="*/ 129540 h 678180"/>
              <a:gd name="connsiteX4" fmla="*/ 24443 w 618803"/>
              <a:gd name="connsiteY4" fmla="*/ 205740 h 678180"/>
              <a:gd name="connsiteX5" fmla="*/ 1583 w 618803"/>
              <a:gd name="connsiteY5" fmla="*/ 289560 h 678180"/>
              <a:gd name="connsiteX6" fmla="*/ 9203 w 618803"/>
              <a:gd name="connsiteY6" fmla="*/ 342900 h 678180"/>
              <a:gd name="connsiteX7" fmla="*/ 93023 w 618803"/>
              <a:gd name="connsiteY7" fmla="*/ 358140 h 678180"/>
              <a:gd name="connsiteX8" fmla="*/ 199703 w 618803"/>
              <a:gd name="connsiteY8" fmla="*/ 350520 h 678180"/>
              <a:gd name="connsiteX9" fmla="*/ 336863 w 618803"/>
              <a:gd name="connsiteY9" fmla="*/ 304800 h 678180"/>
              <a:gd name="connsiteX10" fmla="*/ 413063 w 618803"/>
              <a:gd name="connsiteY10" fmla="*/ 259080 h 678180"/>
              <a:gd name="connsiteX11" fmla="*/ 481643 w 618803"/>
              <a:gd name="connsiteY11" fmla="*/ 220980 h 678180"/>
              <a:gd name="connsiteX12" fmla="*/ 542603 w 618803"/>
              <a:gd name="connsiteY12" fmla="*/ 175260 h 678180"/>
              <a:gd name="connsiteX13" fmla="*/ 565463 w 618803"/>
              <a:gd name="connsiteY13" fmla="*/ 167640 h 678180"/>
              <a:gd name="connsiteX14" fmla="*/ 588323 w 618803"/>
              <a:gd name="connsiteY14" fmla="*/ 175260 h 678180"/>
              <a:gd name="connsiteX15" fmla="*/ 603563 w 618803"/>
              <a:gd name="connsiteY15" fmla="*/ 205740 h 678180"/>
              <a:gd name="connsiteX16" fmla="*/ 618803 w 618803"/>
              <a:gd name="connsiteY16" fmla="*/ 228600 h 678180"/>
              <a:gd name="connsiteX17" fmla="*/ 595943 w 618803"/>
              <a:gd name="connsiteY17" fmla="*/ 304800 h 678180"/>
              <a:gd name="connsiteX18" fmla="*/ 474023 w 618803"/>
              <a:gd name="connsiteY18" fmla="*/ 403860 h 678180"/>
              <a:gd name="connsiteX19" fmla="*/ 367343 w 618803"/>
              <a:gd name="connsiteY19" fmla="*/ 480060 h 678180"/>
              <a:gd name="connsiteX20" fmla="*/ 321623 w 618803"/>
              <a:gd name="connsiteY20" fmla="*/ 510540 h 678180"/>
              <a:gd name="connsiteX21" fmla="*/ 207323 w 618803"/>
              <a:gd name="connsiteY21" fmla="*/ 609600 h 678180"/>
              <a:gd name="connsiteX22" fmla="*/ 161603 w 618803"/>
              <a:gd name="connsiteY22" fmla="*/ 67818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18803" h="678180">
                <a:moveTo>
                  <a:pt x="237803" y="0"/>
                </a:moveTo>
                <a:cubicBezTo>
                  <a:pt x="144774" y="111634"/>
                  <a:pt x="256098" y="-13151"/>
                  <a:pt x="153983" y="76200"/>
                </a:cubicBezTo>
                <a:cubicBezTo>
                  <a:pt x="147091" y="82231"/>
                  <a:pt x="144703" y="92107"/>
                  <a:pt x="138743" y="99060"/>
                </a:cubicBezTo>
                <a:cubicBezTo>
                  <a:pt x="129392" y="109969"/>
                  <a:pt x="118895" y="119875"/>
                  <a:pt x="108263" y="129540"/>
                </a:cubicBezTo>
                <a:cubicBezTo>
                  <a:pt x="7300" y="221325"/>
                  <a:pt x="94008" y="136175"/>
                  <a:pt x="24443" y="205740"/>
                </a:cubicBezTo>
                <a:cubicBezTo>
                  <a:pt x="12202" y="236343"/>
                  <a:pt x="1583" y="255020"/>
                  <a:pt x="1583" y="289560"/>
                </a:cubicBezTo>
                <a:cubicBezTo>
                  <a:pt x="1583" y="307521"/>
                  <a:pt x="-5165" y="332124"/>
                  <a:pt x="9203" y="342900"/>
                </a:cubicBezTo>
                <a:cubicBezTo>
                  <a:pt x="31921" y="359939"/>
                  <a:pt x="65083" y="353060"/>
                  <a:pt x="93023" y="358140"/>
                </a:cubicBezTo>
                <a:cubicBezTo>
                  <a:pt x="128583" y="355600"/>
                  <a:pt x="164537" y="356381"/>
                  <a:pt x="199703" y="350520"/>
                </a:cubicBezTo>
                <a:cubicBezTo>
                  <a:pt x="218583" y="347373"/>
                  <a:pt x="314993" y="315735"/>
                  <a:pt x="336863" y="304800"/>
                </a:cubicBezTo>
                <a:cubicBezTo>
                  <a:pt x="363357" y="291553"/>
                  <a:pt x="386569" y="272327"/>
                  <a:pt x="413063" y="259080"/>
                </a:cubicBezTo>
                <a:cubicBezTo>
                  <a:pt x="444005" y="243609"/>
                  <a:pt x="456952" y="239499"/>
                  <a:pt x="481643" y="220980"/>
                </a:cubicBezTo>
                <a:cubicBezTo>
                  <a:pt x="492858" y="212569"/>
                  <a:pt x="525376" y="183873"/>
                  <a:pt x="542603" y="175260"/>
                </a:cubicBezTo>
                <a:cubicBezTo>
                  <a:pt x="549787" y="171668"/>
                  <a:pt x="557843" y="170180"/>
                  <a:pt x="565463" y="167640"/>
                </a:cubicBezTo>
                <a:cubicBezTo>
                  <a:pt x="573083" y="170180"/>
                  <a:pt x="582643" y="169580"/>
                  <a:pt x="588323" y="175260"/>
                </a:cubicBezTo>
                <a:cubicBezTo>
                  <a:pt x="596355" y="183292"/>
                  <a:pt x="597927" y="195877"/>
                  <a:pt x="603563" y="205740"/>
                </a:cubicBezTo>
                <a:cubicBezTo>
                  <a:pt x="608107" y="213691"/>
                  <a:pt x="613723" y="220980"/>
                  <a:pt x="618803" y="228600"/>
                </a:cubicBezTo>
                <a:cubicBezTo>
                  <a:pt x="611183" y="254000"/>
                  <a:pt x="610104" y="282379"/>
                  <a:pt x="595943" y="304800"/>
                </a:cubicBezTo>
                <a:cubicBezTo>
                  <a:pt x="552386" y="373765"/>
                  <a:pt x="530410" y="366269"/>
                  <a:pt x="474023" y="403860"/>
                </a:cubicBezTo>
                <a:cubicBezTo>
                  <a:pt x="437663" y="428100"/>
                  <a:pt x="403143" y="455000"/>
                  <a:pt x="367343" y="480060"/>
                </a:cubicBezTo>
                <a:cubicBezTo>
                  <a:pt x="352338" y="490564"/>
                  <a:pt x="335799" y="498941"/>
                  <a:pt x="321623" y="510540"/>
                </a:cubicBezTo>
                <a:cubicBezTo>
                  <a:pt x="304076" y="524897"/>
                  <a:pt x="232526" y="578796"/>
                  <a:pt x="207323" y="609600"/>
                </a:cubicBezTo>
                <a:cubicBezTo>
                  <a:pt x="175385" y="648635"/>
                  <a:pt x="176535" y="648316"/>
                  <a:pt x="161603" y="678180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4310BEF5-C1EC-48E4-959F-1881CCD2452E}"/>
              </a:ext>
            </a:extLst>
          </p:cNvPr>
          <p:cNvSpPr txBox="1"/>
          <p:nvPr/>
        </p:nvSpPr>
        <p:spPr>
          <a:xfrm>
            <a:off x="948429" y="2999645"/>
            <a:ext cx="1307227" cy="369332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箭號: 向下 72">
            <a:extLst>
              <a:ext uri="{FF2B5EF4-FFF2-40B4-BE49-F238E27FC236}">
                <a16:creationId xmlns:a16="http://schemas.microsoft.com/office/drawing/2014/main" id="{1A331190-1D1B-47C6-8ACC-8B1103A56E06}"/>
              </a:ext>
            </a:extLst>
          </p:cNvPr>
          <p:cNvSpPr/>
          <p:nvPr/>
        </p:nvSpPr>
        <p:spPr>
          <a:xfrm>
            <a:off x="1640880" y="3447457"/>
            <a:ext cx="207937" cy="369333"/>
          </a:xfrm>
          <a:prstGeom prst="downArrow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602C77D5-6050-4261-81F8-3794640AFC1C}"/>
              </a:ext>
            </a:extLst>
          </p:cNvPr>
          <p:cNvGrpSpPr/>
          <p:nvPr/>
        </p:nvGrpSpPr>
        <p:grpSpPr>
          <a:xfrm>
            <a:off x="609600" y="3022235"/>
            <a:ext cx="2278406" cy="1295083"/>
            <a:chOff x="562541" y="3280752"/>
            <a:chExt cx="2278406" cy="1295083"/>
          </a:xfrm>
        </p:grpSpPr>
        <p:sp>
          <p:nvSpPr>
            <p:cNvPr id="68" name="文字方塊 67">
              <a:extLst>
                <a:ext uri="{FF2B5EF4-FFF2-40B4-BE49-F238E27FC236}">
                  <a16:creationId xmlns:a16="http://schemas.microsoft.com/office/drawing/2014/main" id="{961547ED-6B7E-449B-8B9A-6645A4986AD3}"/>
                </a:ext>
              </a:extLst>
            </p:cNvPr>
            <p:cNvSpPr txBox="1"/>
            <p:nvPr/>
          </p:nvSpPr>
          <p:spPr>
            <a:xfrm>
              <a:off x="1019741" y="3280752"/>
              <a:ext cx="1821206" cy="46166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Gq</a:t>
              </a:r>
              <a:r>
                <a:rPr lang="zh-TW" alt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protein</a:t>
              </a:r>
              <a:endPara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文字方塊 68">
              <a:extLst>
                <a:ext uri="{FF2B5EF4-FFF2-40B4-BE49-F238E27FC236}">
                  <a16:creationId xmlns:a16="http://schemas.microsoft.com/office/drawing/2014/main" id="{9EBE243B-F239-4FB6-974F-8A28B5C03852}"/>
                </a:ext>
              </a:extLst>
            </p:cNvPr>
            <p:cNvSpPr txBox="1"/>
            <p:nvPr/>
          </p:nvSpPr>
          <p:spPr>
            <a:xfrm>
              <a:off x="562541" y="4114170"/>
              <a:ext cx="2198977" cy="46166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>
              <a:spAutoFit/>
            </a:bodyPr>
            <a:lstStyle/>
            <a:p>
              <a:r>
                <a:rPr lang="en-US" altLang="zh-TW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Excites Neuron</a:t>
              </a:r>
              <a:endParaRPr lang="zh-TW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DEB34071-063A-4E6C-A1FA-F5842B0B1675}"/>
              </a:ext>
            </a:extLst>
          </p:cNvPr>
          <p:cNvSpPr txBox="1"/>
          <p:nvPr/>
        </p:nvSpPr>
        <p:spPr>
          <a:xfrm>
            <a:off x="115613" y="4442472"/>
            <a:ext cx="319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Climbing fiber activity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箭號: 向下 79">
            <a:extLst>
              <a:ext uri="{FF2B5EF4-FFF2-40B4-BE49-F238E27FC236}">
                <a16:creationId xmlns:a16="http://schemas.microsoft.com/office/drawing/2014/main" id="{CCE99ECE-1FF4-431F-A6AB-2056AFC26649}"/>
              </a:ext>
            </a:extLst>
          </p:cNvPr>
          <p:cNvSpPr/>
          <p:nvPr/>
        </p:nvSpPr>
        <p:spPr>
          <a:xfrm rot="10800000">
            <a:off x="2972406" y="3865089"/>
            <a:ext cx="347413" cy="4040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箭號: 向下 80">
            <a:extLst>
              <a:ext uri="{FF2B5EF4-FFF2-40B4-BE49-F238E27FC236}">
                <a16:creationId xmlns:a16="http://schemas.microsoft.com/office/drawing/2014/main" id="{942E056A-3AAA-459C-80C9-85DF824FF067}"/>
              </a:ext>
            </a:extLst>
          </p:cNvPr>
          <p:cNvSpPr/>
          <p:nvPr/>
        </p:nvSpPr>
        <p:spPr>
          <a:xfrm rot="10800000">
            <a:off x="3168384" y="4442472"/>
            <a:ext cx="347413" cy="4040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圓角矩形 1">
            <a:extLst>
              <a:ext uri="{FF2B5EF4-FFF2-40B4-BE49-F238E27FC236}">
                <a16:creationId xmlns:a16="http://schemas.microsoft.com/office/drawing/2014/main" id="{EFC1DDAF-E5C0-097D-3BE6-C2DE9388A8E0}"/>
              </a:ext>
            </a:extLst>
          </p:cNvPr>
          <p:cNvSpPr/>
          <p:nvPr/>
        </p:nvSpPr>
        <p:spPr>
          <a:xfrm>
            <a:off x="4433217" y="3865089"/>
            <a:ext cx="358436" cy="57738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6E9E0276-0F3C-AA66-5A3C-B9F128D226B8}"/>
              </a:ext>
            </a:extLst>
          </p:cNvPr>
          <p:cNvSpPr/>
          <p:nvPr/>
        </p:nvSpPr>
        <p:spPr>
          <a:xfrm>
            <a:off x="4468368" y="4662963"/>
            <a:ext cx="57198" cy="27330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" name="圓角矩形 3">
            <a:extLst>
              <a:ext uri="{FF2B5EF4-FFF2-40B4-BE49-F238E27FC236}">
                <a16:creationId xmlns:a16="http://schemas.microsoft.com/office/drawing/2014/main" id="{FF464799-6C7E-59D6-F628-DF5EE38DD091}"/>
              </a:ext>
            </a:extLst>
          </p:cNvPr>
          <p:cNvSpPr/>
          <p:nvPr/>
        </p:nvSpPr>
        <p:spPr>
          <a:xfrm rot="2578850" flipH="1">
            <a:off x="4831450" y="4767483"/>
            <a:ext cx="122731" cy="27330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83C148D1-71DA-2A57-39D5-EF3C6D7505C6}"/>
              </a:ext>
            </a:extLst>
          </p:cNvPr>
          <p:cNvSpPr/>
          <p:nvPr/>
        </p:nvSpPr>
        <p:spPr>
          <a:xfrm flipH="1">
            <a:off x="4632074" y="4869951"/>
            <a:ext cx="86078" cy="273307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117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圖片 4">
            <a:extLst>
              <a:ext uri="{FF2B5EF4-FFF2-40B4-BE49-F238E27FC236}">
                <a16:creationId xmlns:a16="http://schemas.microsoft.com/office/drawing/2014/main" id="{6DBDB705-6FFF-4A4E-A6BF-ACAADB390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19" y="537594"/>
            <a:ext cx="9152467" cy="59881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矩形: 圓角 6">
            <a:extLst>
              <a:ext uri="{FF2B5EF4-FFF2-40B4-BE49-F238E27FC236}">
                <a16:creationId xmlns:a16="http://schemas.microsoft.com/office/drawing/2014/main" id="{D389C520-A3A9-4423-9DDE-22BCC2CD8A64}"/>
              </a:ext>
            </a:extLst>
          </p:cNvPr>
          <p:cNvSpPr/>
          <p:nvPr/>
        </p:nvSpPr>
        <p:spPr>
          <a:xfrm>
            <a:off x="1128019" y="537594"/>
            <a:ext cx="9152467" cy="5988121"/>
          </a:xfrm>
          <a:prstGeom prst="roundRect">
            <a:avLst>
              <a:gd name="adj" fmla="val 4805"/>
            </a:avLst>
          </a:prstGeom>
          <a:noFill/>
          <a:ln w="38100">
            <a:solidFill>
              <a:schemeClr val="tx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/>
              <a:t>      </a:t>
            </a:r>
            <a:endParaRPr lang="zh-TW" altLang="en-US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83C4B93-7223-4669-B6C2-C49FEFBC5A38}"/>
              </a:ext>
            </a:extLst>
          </p:cNvPr>
          <p:cNvSpPr/>
          <p:nvPr/>
        </p:nvSpPr>
        <p:spPr>
          <a:xfrm>
            <a:off x="862504" y="6571107"/>
            <a:ext cx="9683496" cy="40233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05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C2A5879-1548-612C-FDF1-5F9D45F639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6" y="213196"/>
            <a:ext cx="8567737" cy="64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29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7C2CF8ED-9B2B-4B69-80CA-5B9732476D0B}"/>
              </a:ext>
            </a:extLst>
          </p:cNvPr>
          <p:cNvSpPr txBox="1"/>
          <p:nvPr/>
        </p:nvSpPr>
        <p:spPr>
          <a:xfrm>
            <a:off x="504266" y="2921168"/>
            <a:ext cx="115048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6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attention</a:t>
            </a:r>
            <a:endParaRPr lang="zh-TW" altLang="en-US" sz="6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3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網站 的圖片&#10;&#10;AI 產生的內容可能不正確。">
            <a:extLst>
              <a:ext uri="{FF2B5EF4-FFF2-40B4-BE49-F238E27FC236}">
                <a16:creationId xmlns:a16="http://schemas.microsoft.com/office/drawing/2014/main" id="{9ACE14C9-27FC-4CBF-B067-3F2CA303AEA4}"/>
              </a:ext>
            </a:extLst>
          </p:cNvPr>
          <p:cNvPicPr/>
          <p:nvPr/>
        </p:nvPicPr>
        <p:blipFill rotWithShape="1">
          <a:blip r:embed="rId2">
            <a:alphaModFix/>
          </a:blip>
          <a:srcRect l="18178" t="21319" r="61909" b="48662"/>
          <a:stretch/>
        </p:blipFill>
        <p:spPr>
          <a:xfrm>
            <a:off x="2249423" y="2221992"/>
            <a:ext cx="7251193" cy="415891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BF58A0EC-5E32-4E91-A9E2-D80AB69B6B0F}"/>
              </a:ext>
            </a:extLst>
          </p:cNvPr>
          <p:cNvSpPr txBox="1"/>
          <p:nvPr/>
        </p:nvSpPr>
        <p:spPr>
          <a:xfrm>
            <a:off x="57741" y="106357"/>
            <a:ext cx="10266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Featured article in </a:t>
            </a:r>
            <a:r>
              <a:rPr lang="en-US" altLang="zh-TW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Translational Medicine</a:t>
            </a:r>
            <a:endParaRPr lang="zh-TW" alt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610A129-0DD1-4022-A325-9F76B3959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507"/>
            <a:ext cx="12192000" cy="111442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6F63C555-F51F-44DE-825F-42D174ABC5F1}"/>
              </a:ext>
            </a:extLst>
          </p:cNvPr>
          <p:cNvSpPr/>
          <p:nvPr/>
        </p:nvSpPr>
        <p:spPr>
          <a:xfrm>
            <a:off x="10464800" y="1757680"/>
            <a:ext cx="1615440" cy="61976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884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478B9AA-DF52-4C82-82C2-51DE44C79E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87" y="919902"/>
            <a:ext cx="5413579" cy="4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17969CF4-019C-4063-9DC5-420448FF8006}"/>
              </a:ext>
            </a:extLst>
          </p:cNvPr>
          <p:cNvSpPr txBox="1"/>
          <p:nvPr/>
        </p:nvSpPr>
        <p:spPr>
          <a:xfrm>
            <a:off x="4650995" y="5596470"/>
            <a:ext cx="168524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400" i="1" dirty="0">
                <a:solidFill>
                  <a:srgbClr val="212121"/>
                </a:solidFill>
                <a:latin typeface="system-ui"/>
              </a:rPr>
              <a:t>Ataxia Canada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7F1D5A19-3B35-4B73-9D73-B756B45CC1B3}"/>
              </a:ext>
            </a:extLst>
          </p:cNvPr>
          <p:cNvSpPr txBox="1"/>
          <p:nvPr/>
        </p:nvSpPr>
        <p:spPr>
          <a:xfrm>
            <a:off x="6612113" y="1243720"/>
            <a:ext cx="5228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The worldwide prevalence of spinocerebellar ataxias is 3 to 5.6 cases per 100,000 individuals.</a:t>
            </a:r>
            <a:endParaRPr lang="zh-TW" altLang="en-US" sz="20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4E7A2B8-6187-42E5-BBA1-C8C256990E68}"/>
              </a:ext>
            </a:extLst>
          </p:cNvPr>
          <p:cNvSpPr txBox="1"/>
          <p:nvPr/>
        </p:nvSpPr>
        <p:spPr>
          <a:xfrm>
            <a:off x="9759802" y="1943783"/>
            <a:ext cx="22312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StatPearls</a:t>
            </a:r>
            <a:r>
              <a:rPr lang="en-US" altLang="zh-TW" sz="12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Publishing; 2025 Jan</a:t>
            </a:r>
            <a:endParaRPr lang="zh-TW" altLang="en-US" sz="1200" i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8B98D98-0EA7-464A-8BC6-AEC3DB787628}"/>
              </a:ext>
            </a:extLst>
          </p:cNvPr>
          <p:cNvSpPr txBox="1"/>
          <p:nvPr/>
        </p:nvSpPr>
        <p:spPr>
          <a:xfrm>
            <a:off x="149667" y="139700"/>
            <a:ext cx="2573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zh-TW" alt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9FA757B-43CA-4940-9B4A-EE9D674E1645}"/>
              </a:ext>
            </a:extLst>
          </p:cNvPr>
          <p:cNvSpPr txBox="1"/>
          <p:nvPr/>
        </p:nvSpPr>
        <p:spPr>
          <a:xfrm>
            <a:off x="6336236" y="3083174"/>
            <a:ext cx="5612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0" i="0" dirty="0">
                <a:solidFill>
                  <a:srgbClr val="002A61"/>
                </a:solidFill>
                <a:effectLst/>
                <a:latin typeface="omnes-pro"/>
              </a:rPr>
              <a:t>Currently, there are no FDA-approved treatments and no cure for SCA.</a:t>
            </a:r>
            <a:endParaRPr lang="zh-TW" altLang="en-US"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7ECBED4-EBD9-44D1-9CBB-D006E8E63D80}"/>
              </a:ext>
            </a:extLst>
          </p:cNvPr>
          <p:cNvSpPr txBox="1"/>
          <p:nvPr/>
        </p:nvSpPr>
        <p:spPr>
          <a:xfrm>
            <a:off x="1730294" y="5973619"/>
            <a:ext cx="110747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The FDA has also granted the program Fast Track designation in the U.S. for SCA.</a:t>
            </a:r>
            <a:endParaRPr lang="zh-TW" altLang="en-US" sz="20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FDD4191E-FA63-4541-B542-19B239EA08FF}"/>
              </a:ext>
            </a:extLst>
          </p:cNvPr>
          <p:cNvSpPr/>
          <p:nvPr/>
        </p:nvSpPr>
        <p:spPr>
          <a:xfrm rot="16200000">
            <a:off x="1132253" y="5858207"/>
            <a:ext cx="403123" cy="6390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D4D39EAD-DF0E-469D-AF23-A679FFFEB500}"/>
              </a:ext>
            </a:extLst>
          </p:cNvPr>
          <p:cNvSpPr txBox="1"/>
          <p:nvPr/>
        </p:nvSpPr>
        <p:spPr>
          <a:xfrm>
            <a:off x="11119709" y="3416770"/>
            <a:ext cx="9785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400" i="1" dirty="0" err="1">
                <a:solidFill>
                  <a:srgbClr val="212121"/>
                </a:solidFill>
                <a:latin typeface="system-ui"/>
              </a:rPr>
              <a:t>Biohaven</a:t>
            </a:r>
            <a:endParaRPr lang="en-US" altLang="zh-TW" sz="1400" i="1" dirty="0">
              <a:solidFill>
                <a:srgbClr val="212121"/>
              </a:solidFill>
              <a:latin typeface="system-ui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39CA9CC-598D-4A36-A5AF-9D3EC344DD1A}"/>
              </a:ext>
            </a:extLst>
          </p:cNvPr>
          <p:cNvSpPr txBox="1"/>
          <p:nvPr/>
        </p:nvSpPr>
        <p:spPr>
          <a:xfrm>
            <a:off x="9275174" y="6443101"/>
            <a:ext cx="25652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400" b="1" dirty="0">
                <a:solidFill>
                  <a:srgbClr val="000000"/>
                </a:solidFill>
                <a:latin typeface="Roboto" panose="02000000000000000000" pitchFamily="2" charset="0"/>
              </a:rPr>
              <a:t>SCA</a:t>
            </a:r>
            <a:r>
              <a:rPr lang="zh-TW" altLang="en-US" sz="1400" b="1" dirty="0">
                <a:solidFill>
                  <a:srgbClr val="000000"/>
                </a:solidFill>
                <a:latin typeface="Roboto" panose="02000000000000000000" pitchFamily="2" charset="0"/>
              </a:rPr>
              <a:t>：</a:t>
            </a:r>
            <a:r>
              <a:rPr lang="en-US" altLang="zh-TW" sz="1400" b="1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Spinocerebellar Ataxia</a:t>
            </a:r>
            <a:endParaRPr lang="en-US" altLang="zh-TW" sz="1400" b="1" i="0" dirty="0">
              <a:solidFill>
                <a:srgbClr val="404040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20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2B7F615-1595-4713-8BC1-4992697ECB28}"/>
              </a:ext>
            </a:extLst>
          </p:cNvPr>
          <p:cNvSpPr txBox="1"/>
          <p:nvPr/>
        </p:nvSpPr>
        <p:spPr>
          <a:xfrm>
            <a:off x="57740" y="106357"/>
            <a:ext cx="12134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Silencing of climbing fiber activity results in motor deficits in mice</a:t>
            </a:r>
            <a:endParaRPr lang="zh-TW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dk3922_movie_cuttitle">
            <a:hlinkClick r:id="" action="ppaction://media"/>
            <a:extLst>
              <a:ext uri="{FF2B5EF4-FFF2-40B4-BE49-F238E27FC236}">
                <a16:creationId xmlns:a16="http://schemas.microsoft.com/office/drawing/2014/main" id="{3668BC59-D442-45E3-BE32-CA92739B31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1219" y="1348732"/>
            <a:ext cx="8328850" cy="46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1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3799700-9D19-44C3-A193-FF3A7FE9D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30" y="540769"/>
            <a:ext cx="10600339" cy="577646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9A7D6F4D-9F7E-44AA-942E-0BFA25D04466}"/>
              </a:ext>
            </a:extLst>
          </p:cNvPr>
          <p:cNvSpPr txBox="1"/>
          <p:nvPr/>
        </p:nvSpPr>
        <p:spPr>
          <a:xfrm>
            <a:off x="8874177" y="6488668"/>
            <a:ext cx="279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National Ataxia Foundation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9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D2AAD1D-6206-4FEE-8EC5-E6BC866D1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72" y="1409525"/>
            <a:ext cx="10569856" cy="403895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66A8C90-C349-449F-A1E4-10A831F30950}"/>
              </a:ext>
            </a:extLst>
          </p:cNvPr>
          <p:cNvSpPr txBox="1"/>
          <p:nvPr/>
        </p:nvSpPr>
        <p:spPr>
          <a:xfrm>
            <a:off x="8874177" y="6488668"/>
            <a:ext cx="279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</a:rPr>
              <a:t>National Ataxia Foundation</a:t>
            </a:r>
            <a:endParaRPr lang="zh-TW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2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>
            <a:extLst>
              <a:ext uri="{FF2B5EF4-FFF2-40B4-BE49-F238E27FC236}">
                <a16:creationId xmlns:a16="http://schemas.microsoft.com/office/drawing/2014/main" id="{B69A3FA6-41F3-4E49-8405-511627C14DA0}"/>
              </a:ext>
            </a:extLst>
          </p:cNvPr>
          <p:cNvSpPr txBox="1"/>
          <p:nvPr/>
        </p:nvSpPr>
        <p:spPr>
          <a:xfrm>
            <a:off x="5680749" y="1516484"/>
            <a:ext cx="7047046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Involuntary movements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8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Loss of motor precision and rhythm</a:t>
            </a:r>
            <a:endParaRPr lang="zh-TW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箭號: 向下 13">
            <a:extLst>
              <a:ext uri="{FF2B5EF4-FFF2-40B4-BE49-F238E27FC236}">
                <a16:creationId xmlns:a16="http://schemas.microsoft.com/office/drawing/2014/main" id="{8DE2DAE4-AAB7-400C-A162-73DEA4E3EAE5}"/>
              </a:ext>
            </a:extLst>
          </p:cNvPr>
          <p:cNvSpPr/>
          <p:nvPr/>
        </p:nvSpPr>
        <p:spPr>
          <a:xfrm>
            <a:off x="8249999" y="2993142"/>
            <a:ext cx="464056" cy="152548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C4774C6-385A-4485-BEBD-038A69ED336A}"/>
              </a:ext>
            </a:extLst>
          </p:cNvPr>
          <p:cNvSpPr txBox="1"/>
          <p:nvPr/>
        </p:nvSpPr>
        <p:spPr>
          <a:xfrm>
            <a:off x="6556528" y="4687746"/>
            <a:ext cx="4605084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Unmet medical need </a:t>
            </a:r>
          </a:p>
          <a:p>
            <a:pPr>
              <a:lnSpc>
                <a:spcPct val="150000"/>
              </a:lnSpc>
            </a:pP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U.S. FDA</a:t>
            </a:r>
            <a:r>
              <a:rPr lang="zh-TW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accelerated tracks</a:t>
            </a:r>
            <a:endParaRPr lang="zh-TW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一公升的眼淚Ichi ritoru no namida | Adonis Blog">
            <a:extLst>
              <a:ext uri="{FF2B5EF4-FFF2-40B4-BE49-F238E27FC236}">
                <a16:creationId xmlns:a16="http://schemas.microsoft.com/office/drawing/2014/main" id="{60F24370-B43C-4023-B890-C23265EC3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52"/>
          <a:stretch/>
        </p:blipFill>
        <p:spPr bwMode="auto">
          <a:xfrm>
            <a:off x="24712" y="463756"/>
            <a:ext cx="5045712" cy="593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95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>
            <a:extLst>
              <a:ext uri="{FF2B5EF4-FFF2-40B4-BE49-F238E27FC236}">
                <a16:creationId xmlns:a16="http://schemas.microsoft.com/office/drawing/2014/main" id="{6805F6E2-F6A3-43E3-B433-6E4061C5B567}"/>
              </a:ext>
            </a:extLst>
          </p:cNvPr>
          <p:cNvSpPr txBox="1"/>
          <p:nvPr/>
        </p:nvSpPr>
        <p:spPr>
          <a:xfrm>
            <a:off x="466003" y="2949028"/>
            <a:ext cx="101353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paper presents a potential therapy for ataxic mice.</a:t>
            </a:r>
            <a:endParaRPr lang="zh-TW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8FD37D4-FBF4-42B0-AFC0-310EDCAD0E3A}"/>
              </a:ext>
            </a:extLst>
          </p:cNvPr>
          <p:cNvSpPr txBox="1"/>
          <p:nvPr/>
        </p:nvSpPr>
        <p:spPr>
          <a:xfrm>
            <a:off x="201161" y="156428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Importance</a:t>
            </a:r>
            <a:endParaRPr lang="zh-TW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4F3D7F8C-937D-4530-B7A1-50925B9B6549}"/>
              </a:ext>
            </a:extLst>
          </p:cNvPr>
          <p:cNvSpPr txBox="1"/>
          <p:nvPr/>
        </p:nvSpPr>
        <p:spPr>
          <a:xfrm>
            <a:off x="425515" y="1454168"/>
            <a:ext cx="112691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limbing</a:t>
            </a:r>
            <a:r>
              <a:rPr lang="en-US" altLang="zh-TW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fiber</a:t>
            </a:r>
            <a:r>
              <a:rPr lang="zh-TW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dependent cerebellar rhythm loss occurs across different types of cerebellar ataxia</a:t>
            </a:r>
            <a:r>
              <a:rPr lang="en-US" altLang="zh-TW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TW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2284E4-C8A4-4798-A5C7-C8D244148BFF}"/>
              </a:ext>
            </a:extLst>
          </p:cNvPr>
          <p:cNvSpPr txBox="1"/>
          <p:nvPr/>
        </p:nvSpPr>
        <p:spPr>
          <a:xfrm>
            <a:off x="456889" y="4274610"/>
            <a:ext cx="112691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TW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major breakthrough linking digital technology and medicine.</a:t>
            </a:r>
            <a:endParaRPr lang="zh-TW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F1226D1B-632E-4E5C-9E51-D6BAE917DD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973" y="5635879"/>
            <a:ext cx="710173" cy="635260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0765C6A2-5843-4516-825B-409AF83E2176}"/>
              </a:ext>
            </a:extLst>
          </p:cNvPr>
          <p:cNvSpPr txBox="1"/>
          <p:nvPr/>
        </p:nvSpPr>
        <p:spPr>
          <a:xfrm>
            <a:off x="6940389" y="6450477"/>
            <a:ext cx="2836163" cy="338554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Analyzed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MATLAB 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OptiTrack - Support">
            <a:extLst>
              <a:ext uri="{FF2B5EF4-FFF2-40B4-BE49-F238E27FC236}">
                <a16:creationId xmlns:a16="http://schemas.microsoft.com/office/drawing/2014/main" id="{44B77488-20FF-4E19-B96B-CE350E09D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762" y="5581194"/>
            <a:ext cx="826505" cy="81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F5C46F7C-5BC6-4A1E-9710-C67C55EFB04C}"/>
              </a:ext>
            </a:extLst>
          </p:cNvPr>
          <p:cNvSpPr txBox="1"/>
          <p:nvPr/>
        </p:nvSpPr>
        <p:spPr>
          <a:xfrm>
            <a:off x="5641232" y="6450477"/>
            <a:ext cx="1083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Optitrack</a:t>
            </a:r>
            <a:endParaRPr lang="zh-TW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F61CA807-59BC-4737-9AC7-45E5B16A2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915" y="5551225"/>
            <a:ext cx="1434301" cy="123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4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55408D13-6999-41A6-9952-EB62339D7866}"/>
              </a:ext>
            </a:extLst>
          </p:cNvPr>
          <p:cNvGrpSpPr/>
          <p:nvPr/>
        </p:nvGrpSpPr>
        <p:grpSpPr>
          <a:xfrm>
            <a:off x="979695" y="1372273"/>
            <a:ext cx="10760172" cy="4113453"/>
            <a:chOff x="1391049" y="1450628"/>
            <a:chExt cx="9409901" cy="3542137"/>
          </a:xfrm>
        </p:grpSpPr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6FF4A255-7C81-41CC-9E1C-1994FD03659B}"/>
                </a:ext>
              </a:extLst>
            </p:cNvPr>
            <p:cNvGrpSpPr/>
            <p:nvPr/>
          </p:nvGrpSpPr>
          <p:grpSpPr>
            <a:xfrm>
              <a:off x="1391049" y="1450628"/>
              <a:ext cx="9409901" cy="3517612"/>
              <a:chOff x="1369859" y="505748"/>
              <a:chExt cx="7250995" cy="2431512"/>
            </a:xfrm>
          </p:grpSpPr>
          <p:pic>
            <p:nvPicPr>
              <p:cNvPr id="6" name="圖片 5">
                <a:extLst>
                  <a:ext uri="{FF2B5EF4-FFF2-40B4-BE49-F238E27FC236}">
                    <a16:creationId xmlns:a16="http://schemas.microsoft.com/office/drawing/2014/main" id="{9F8B2A45-40EC-4051-80A6-78BF5DB251E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4545"/>
              <a:stretch/>
            </p:blipFill>
            <p:spPr>
              <a:xfrm>
                <a:off x="1369859" y="505748"/>
                <a:ext cx="6858000" cy="2431512"/>
              </a:xfrm>
              <a:prstGeom prst="rect">
                <a:avLst/>
              </a:prstGeom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638AFC4F-8108-4A0E-B825-278F0DF39342}"/>
                  </a:ext>
                </a:extLst>
              </p:cNvPr>
              <p:cNvSpPr/>
              <p:nvPr/>
            </p:nvSpPr>
            <p:spPr>
              <a:xfrm>
                <a:off x="6380480" y="1994421"/>
                <a:ext cx="1282495" cy="942839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9550DF1A-4450-4D9B-8BC1-A024F12C92C3}"/>
                  </a:ext>
                </a:extLst>
              </p:cNvPr>
              <p:cNvSpPr/>
              <p:nvPr/>
            </p:nvSpPr>
            <p:spPr>
              <a:xfrm>
                <a:off x="7441791" y="1084044"/>
                <a:ext cx="1179063" cy="1108277"/>
              </a:xfrm>
              <a:prstGeom prst="rect">
                <a:avLst/>
              </a:prstGeom>
              <a:solidFill>
                <a:schemeClr val="tx2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6EA96AF6-C9A4-4CA6-A97E-61DAC9C5851D}"/>
                </a:ext>
              </a:extLst>
            </p:cNvPr>
            <p:cNvSpPr/>
            <p:nvPr/>
          </p:nvSpPr>
          <p:spPr>
            <a:xfrm>
              <a:off x="1534161" y="3899989"/>
              <a:ext cx="576432" cy="1092776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3C025924-9268-4DE0-A772-665B4BD71713}"/>
                </a:ext>
              </a:extLst>
            </p:cNvPr>
            <p:cNvSpPr/>
            <p:nvPr/>
          </p:nvSpPr>
          <p:spPr>
            <a:xfrm>
              <a:off x="1901055" y="4123509"/>
              <a:ext cx="576432" cy="763451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" name="文字方塊 8">
            <a:extLst>
              <a:ext uri="{FF2B5EF4-FFF2-40B4-BE49-F238E27FC236}">
                <a16:creationId xmlns:a16="http://schemas.microsoft.com/office/drawing/2014/main" id="{4E2F6708-0EB0-45D7-9F23-70A4006E2CA0}"/>
              </a:ext>
            </a:extLst>
          </p:cNvPr>
          <p:cNvSpPr txBox="1"/>
          <p:nvPr/>
        </p:nvSpPr>
        <p:spPr>
          <a:xfrm>
            <a:off x="9990187" y="6642556"/>
            <a:ext cx="191262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i="1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Cell Rep. 2021 Nov 9;37(6):109966. </a:t>
            </a:r>
            <a:endParaRPr lang="zh-TW" altLang="en-US" sz="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6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C6DDDC8-06E2-48C3-8BD9-42DB460614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" t="314" r="62781" b="77349"/>
          <a:stretch/>
        </p:blipFill>
        <p:spPr>
          <a:xfrm>
            <a:off x="313246" y="2147246"/>
            <a:ext cx="3785702" cy="25200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271254F7-20C9-4E33-988C-932802E262AF}"/>
              </a:ext>
            </a:extLst>
          </p:cNvPr>
          <p:cNvSpPr txBox="1"/>
          <p:nvPr/>
        </p:nvSpPr>
        <p:spPr>
          <a:xfrm>
            <a:off x="149667" y="88900"/>
            <a:ext cx="96064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i="0" dirty="0">
                <a:solidFill>
                  <a:srgbClr val="262626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Pathological features in the cerebella of patients</a:t>
            </a:r>
            <a:endParaRPr lang="zh-TW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80F0A9-C237-4C2C-B1AD-A2C7F105A2FE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8409" t="361" r="26951" b="77222"/>
          <a:stretch/>
        </p:blipFill>
        <p:spPr>
          <a:xfrm>
            <a:off x="4403266" y="1082164"/>
            <a:ext cx="3240000" cy="25200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9F098C15-6D2C-4CE8-9481-51BCB1CD96C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43" t="23278" r="62501" b="52574"/>
          <a:stretch/>
        </p:blipFill>
        <p:spPr>
          <a:xfrm>
            <a:off x="8251903" y="1033936"/>
            <a:ext cx="3240000" cy="252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A74366D-DF7C-46B0-B855-BF980F0C3729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8400" t="23461" r="26970" b="52595"/>
          <a:stretch/>
        </p:blipFill>
        <p:spPr>
          <a:xfrm>
            <a:off x="4476000" y="3910614"/>
            <a:ext cx="3240000" cy="252000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39CC0B9-CB18-43C1-9C14-A27092F72920}"/>
              </a:ext>
            </a:extLst>
          </p:cNvPr>
          <p:cNvSpPr txBox="1"/>
          <p:nvPr/>
        </p:nvSpPr>
        <p:spPr>
          <a:xfrm>
            <a:off x="1268586" y="1511167"/>
            <a:ext cx="13704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400" b="1" i="0" dirty="0">
                <a:solidFill>
                  <a:srgbClr val="262626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</a:t>
            </a:r>
            <a:endParaRPr lang="zh-TW" altLang="en-US" sz="2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箭號: 向下 7">
            <a:extLst>
              <a:ext uri="{FF2B5EF4-FFF2-40B4-BE49-F238E27FC236}">
                <a16:creationId xmlns:a16="http://schemas.microsoft.com/office/drawing/2014/main" id="{736D9C77-C5CC-4571-94C1-CC2D0573D6F4}"/>
              </a:ext>
            </a:extLst>
          </p:cNvPr>
          <p:cNvSpPr/>
          <p:nvPr/>
        </p:nvSpPr>
        <p:spPr>
          <a:xfrm rot="1740571">
            <a:off x="2811846" y="2094356"/>
            <a:ext cx="403123" cy="6390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箭號: 向下 10">
            <a:extLst>
              <a:ext uri="{FF2B5EF4-FFF2-40B4-BE49-F238E27FC236}">
                <a16:creationId xmlns:a16="http://schemas.microsoft.com/office/drawing/2014/main" id="{8E894F16-B6B9-49AA-9FA9-A4DFF5795D02}"/>
              </a:ext>
            </a:extLst>
          </p:cNvPr>
          <p:cNvSpPr/>
          <p:nvPr/>
        </p:nvSpPr>
        <p:spPr>
          <a:xfrm rot="1740571">
            <a:off x="5947998" y="1038727"/>
            <a:ext cx="403123" cy="6390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箭號: 向下 11">
            <a:extLst>
              <a:ext uri="{FF2B5EF4-FFF2-40B4-BE49-F238E27FC236}">
                <a16:creationId xmlns:a16="http://schemas.microsoft.com/office/drawing/2014/main" id="{BBA970BE-8E34-40A5-A186-570E4CC71ADD}"/>
              </a:ext>
            </a:extLst>
          </p:cNvPr>
          <p:cNvSpPr/>
          <p:nvPr/>
        </p:nvSpPr>
        <p:spPr>
          <a:xfrm rot="1740571">
            <a:off x="10001582" y="1194383"/>
            <a:ext cx="403123" cy="6390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箭號: 向下 12">
            <a:extLst>
              <a:ext uri="{FF2B5EF4-FFF2-40B4-BE49-F238E27FC236}">
                <a16:creationId xmlns:a16="http://schemas.microsoft.com/office/drawing/2014/main" id="{AF9674D2-73EB-4310-B91F-019FA2BE2169}"/>
              </a:ext>
            </a:extLst>
          </p:cNvPr>
          <p:cNvSpPr/>
          <p:nvPr/>
        </p:nvSpPr>
        <p:spPr>
          <a:xfrm rot="1740571">
            <a:off x="6333220" y="3946647"/>
            <a:ext cx="403123" cy="6390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A01216E-314C-4BA3-B3CB-63B560532DA1}"/>
              </a:ext>
            </a:extLst>
          </p:cNvPr>
          <p:cNvSpPr txBox="1"/>
          <p:nvPr/>
        </p:nvSpPr>
        <p:spPr>
          <a:xfrm>
            <a:off x="149667" y="6430614"/>
            <a:ext cx="25652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</a:t>
            </a:r>
            <a:r>
              <a:rPr lang="zh-TW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Spinocerebellar Ataxia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8145C67A-F700-4F49-9D87-34404D2BFFD8}"/>
              </a:ext>
            </a:extLst>
          </p:cNvPr>
          <p:cNvSpPr txBox="1"/>
          <p:nvPr/>
        </p:nvSpPr>
        <p:spPr>
          <a:xfrm>
            <a:off x="149667" y="6142733"/>
            <a:ext cx="46673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MSA-C </a:t>
            </a:r>
            <a:r>
              <a:rPr lang="zh-TW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system atrophy</a:t>
            </a:r>
            <a:r>
              <a:rPr lang="en-US" altLang="zh-TW" sz="1200" i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Cerebellar Type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DDC96BD0-A1EC-4122-8024-491FF1F7ACF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337" t="48367" r="62547" b="27961"/>
          <a:stretch/>
        </p:blipFill>
        <p:spPr>
          <a:xfrm>
            <a:off x="8251903" y="3834995"/>
            <a:ext cx="3240000" cy="2520000"/>
          </a:xfrm>
          <a:prstGeom prst="rect">
            <a:avLst/>
          </a:prstGeom>
        </p:spPr>
      </p:pic>
      <p:sp>
        <p:nvSpPr>
          <p:cNvPr id="15" name="箭號: 向下 14">
            <a:extLst>
              <a:ext uri="{FF2B5EF4-FFF2-40B4-BE49-F238E27FC236}">
                <a16:creationId xmlns:a16="http://schemas.microsoft.com/office/drawing/2014/main" id="{F780A326-586C-41A4-941A-53C622CF3F1B}"/>
              </a:ext>
            </a:extLst>
          </p:cNvPr>
          <p:cNvSpPr/>
          <p:nvPr/>
        </p:nvSpPr>
        <p:spPr>
          <a:xfrm rot="1740571">
            <a:off x="10001580" y="3659821"/>
            <a:ext cx="403123" cy="639097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8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7DA7EDD-7CD7-403A-9708-A80414F0D386}"/>
              </a:ext>
            </a:extLst>
          </p:cNvPr>
          <p:cNvSpPr txBox="1"/>
          <p:nvPr/>
        </p:nvSpPr>
        <p:spPr>
          <a:xfrm>
            <a:off x="17154" y="115895"/>
            <a:ext cx="12286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Climbing fiber inhibition reduces cerebellar and motor activity</a:t>
            </a:r>
            <a:endParaRPr lang="zh-TW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圖片 1032">
            <a:extLst>
              <a:ext uri="{FF2B5EF4-FFF2-40B4-BE49-F238E27FC236}">
                <a16:creationId xmlns:a16="http://schemas.microsoft.com/office/drawing/2014/main" id="{7A28065D-FE66-4F9C-A665-4BD4DD4E4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10" y="1448223"/>
            <a:ext cx="3232200" cy="2125568"/>
          </a:xfrm>
          <a:prstGeom prst="rect">
            <a:avLst/>
          </a:prstGeom>
        </p:spPr>
      </p:pic>
      <p:sp>
        <p:nvSpPr>
          <p:cNvPr id="1034" name="文字方塊 1033">
            <a:extLst>
              <a:ext uri="{FF2B5EF4-FFF2-40B4-BE49-F238E27FC236}">
                <a16:creationId xmlns:a16="http://schemas.microsoft.com/office/drawing/2014/main" id="{F1D667DA-EBCB-4F18-80BA-FC5640E79191}"/>
              </a:ext>
            </a:extLst>
          </p:cNvPr>
          <p:cNvSpPr txBox="1"/>
          <p:nvPr/>
        </p:nvSpPr>
        <p:spPr>
          <a:xfrm>
            <a:off x="101002" y="1701911"/>
            <a:ext cx="956302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箭號: 向下 2">
            <a:extLst>
              <a:ext uri="{FF2B5EF4-FFF2-40B4-BE49-F238E27FC236}">
                <a16:creationId xmlns:a16="http://schemas.microsoft.com/office/drawing/2014/main" id="{0ABD489E-338E-42A7-8CFA-4488426A1F7C}"/>
              </a:ext>
            </a:extLst>
          </p:cNvPr>
          <p:cNvSpPr/>
          <p:nvPr/>
        </p:nvSpPr>
        <p:spPr>
          <a:xfrm>
            <a:off x="836241" y="3543333"/>
            <a:ext cx="415498" cy="755692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C47D0D1-1559-454D-9E03-8F9B359560A9}"/>
              </a:ext>
            </a:extLst>
          </p:cNvPr>
          <p:cNvSpPr txBox="1"/>
          <p:nvPr/>
        </p:nvSpPr>
        <p:spPr>
          <a:xfrm>
            <a:off x="151439" y="4328093"/>
            <a:ext cx="226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Neuron activity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箭號: 向下 4">
            <a:extLst>
              <a:ext uri="{FF2B5EF4-FFF2-40B4-BE49-F238E27FC236}">
                <a16:creationId xmlns:a16="http://schemas.microsoft.com/office/drawing/2014/main" id="{7E70527A-F9A2-448A-A841-DF98E8E62E13}"/>
              </a:ext>
            </a:extLst>
          </p:cNvPr>
          <p:cNvSpPr/>
          <p:nvPr/>
        </p:nvSpPr>
        <p:spPr>
          <a:xfrm>
            <a:off x="2376623" y="4328093"/>
            <a:ext cx="347413" cy="4040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24000D2-3848-4EAC-A0AE-0C43C3058607}"/>
              </a:ext>
            </a:extLst>
          </p:cNvPr>
          <p:cNvSpPr/>
          <p:nvPr/>
        </p:nvSpPr>
        <p:spPr>
          <a:xfrm>
            <a:off x="1055075" y="1441004"/>
            <a:ext cx="751311" cy="58407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F2CC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橢圓 1034">
            <a:extLst>
              <a:ext uri="{FF2B5EF4-FFF2-40B4-BE49-F238E27FC236}">
                <a16:creationId xmlns:a16="http://schemas.microsoft.com/office/drawing/2014/main" id="{8BC3F7AB-96C2-452C-8960-8A5A9C66E0B4}"/>
              </a:ext>
            </a:extLst>
          </p:cNvPr>
          <p:cNvSpPr/>
          <p:nvPr/>
        </p:nvSpPr>
        <p:spPr>
          <a:xfrm>
            <a:off x="1797150" y="1373091"/>
            <a:ext cx="783409" cy="641511"/>
          </a:xfrm>
          <a:prstGeom prst="ellipse">
            <a:avLst/>
          </a:prstGeom>
          <a:solidFill>
            <a:srgbClr val="FFF2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" name="文字方塊 163">
            <a:extLst>
              <a:ext uri="{FF2B5EF4-FFF2-40B4-BE49-F238E27FC236}">
                <a16:creationId xmlns:a16="http://schemas.microsoft.com/office/drawing/2014/main" id="{B47EC4EA-607F-48DF-9053-2B513A8E3242}"/>
              </a:ext>
            </a:extLst>
          </p:cNvPr>
          <p:cNvSpPr txBox="1"/>
          <p:nvPr/>
        </p:nvSpPr>
        <p:spPr>
          <a:xfrm>
            <a:off x="1296362" y="3201740"/>
            <a:ext cx="1020047" cy="400110"/>
          </a:xfrm>
          <a:prstGeom prst="rect">
            <a:avLst/>
          </a:prstGeom>
          <a:solidFill>
            <a:srgbClr val="FFF2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Cl</a:t>
            </a:r>
            <a:r>
              <a:rPr lang="en-US" altLang="zh-TW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endParaRPr lang="zh-TW" altLang="en-US" sz="2000" b="1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閃電 5">
            <a:extLst>
              <a:ext uri="{FF2B5EF4-FFF2-40B4-BE49-F238E27FC236}">
                <a16:creationId xmlns:a16="http://schemas.microsoft.com/office/drawing/2014/main" id="{8DC0C061-AB0A-44CA-8AE5-5F4B4F673E27}"/>
              </a:ext>
            </a:extLst>
          </p:cNvPr>
          <p:cNvSpPr/>
          <p:nvPr/>
        </p:nvSpPr>
        <p:spPr>
          <a:xfrm>
            <a:off x="554404" y="1728374"/>
            <a:ext cx="434354" cy="472518"/>
          </a:xfrm>
          <a:prstGeom prst="lightningBol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A41BDFD-B4DC-44F0-9762-69557F63FACF}"/>
              </a:ext>
            </a:extLst>
          </p:cNvPr>
          <p:cNvSpPr txBox="1"/>
          <p:nvPr/>
        </p:nvSpPr>
        <p:spPr>
          <a:xfrm>
            <a:off x="-55650" y="4969974"/>
            <a:ext cx="319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Climbing fiber activity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箭號: 向下 77">
            <a:extLst>
              <a:ext uri="{FF2B5EF4-FFF2-40B4-BE49-F238E27FC236}">
                <a16:creationId xmlns:a16="http://schemas.microsoft.com/office/drawing/2014/main" id="{05DBBAD8-B7F0-4EDA-B406-5FF4DF399C34}"/>
              </a:ext>
            </a:extLst>
          </p:cNvPr>
          <p:cNvSpPr/>
          <p:nvPr/>
        </p:nvSpPr>
        <p:spPr>
          <a:xfrm>
            <a:off x="2663861" y="5427321"/>
            <a:ext cx="347413" cy="4040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FD4707BC-6DA9-4D8F-BC7A-F4B0B0772F72}"/>
              </a:ext>
            </a:extLst>
          </p:cNvPr>
          <p:cNvSpPr txBox="1"/>
          <p:nvPr/>
        </p:nvSpPr>
        <p:spPr>
          <a:xfrm>
            <a:off x="228002" y="1283657"/>
            <a:ext cx="1344789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on</a:t>
            </a:r>
            <a:endParaRPr lang="zh-TW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8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7DA7EDD-7CD7-403A-9708-A80414F0D386}"/>
              </a:ext>
            </a:extLst>
          </p:cNvPr>
          <p:cNvSpPr txBox="1"/>
          <p:nvPr/>
        </p:nvSpPr>
        <p:spPr>
          <a:xfrm>
            <a:off x="17154" y="115895"/>
            <a:ext cx="12286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Climbing fiber inhibition reduces cerebellar and motor activity</a:t>
            </a:r>
            <a:endParaRPr lang="zh-TW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3E9BD3A-F8CD-48C2-B84E-8B9D432DF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57"/>
          <a:stretch/>
        </p:blipFill>
        <p:spPr>
          <a:xfrm>
            <a:off x="7998900" y="2028470"/>
            <a:ext cx="2941853" cy="176642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5488C263-F44D-4A7A-BE57-3FAE40C54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42" y="3890385"/>
            <a:ext cx="2875591" cy="213288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C0C399B-2A6D-40ED-BD3A-2B9667C012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87" y="3821923"/>
            <a:ext cx="3296795" cy="2262108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6566DDA1-E704-4BE5-A6B7-99CD357A14EB}"/>
              </a:ext>
            </a:extLst>
          </p:cNvPr>
          <p:cNvSpPr txBox="1"/>
          <p:nvPr/>
        </p:nvSpPr>
        <p:spPr>
          <a:xfrm>
            <a:off x="10254229" y="3208985"/>
            <a:ext cx="1277914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Kinematics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673B2076-8F6C-4605-9E3A-260C118D9587}"/>
              </a:ext>
            </a:extLst>
          </p:cNvPr>
          <p:cNvSpPr/>
          <p:nvPr/>
        </p:nvSpPr>
        <p:spPr>
          <a:xfrm>
            <a:off x="8483245" y="1393425"/>
            <a:ext cx="1684361" cy="396239"/>
          </a:xfrm>
          <a:prstGeom prst="roundRect">
            <a:avLst/>
          </a:prstGeom>
          <a:solidFill>
            <a:srgbClr val="7A08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0EFEAE03-35CC-4209-96D3-7B8F8130B947}"/>
              </a:ext>
            </a:extLst>
          </p:cNvPr>
          <p:cNvSpPr txBox="1"/>
          <p:nvPr/>
        </p:nvSpPr>
        <p:spPr>
          <a:xfrm>
            <a:off x="8557600" y="1386177"/>
            <a:ext cx="148630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Motor rhythm</a:t>
            </a:r>
            <a:endParaRPr lang="zh-TW" alt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4D9DF85-53C1-4CB8-986C-78DA9CBA3970}"/>
              </a:ext>
            </a:extLst>
          </p:cNvPr>
          <p:cNvGrpSpPr/>
          <p:nvPr/>
        </p:nvGrpSpPr>
        <p:grpSpPr>
          <a:xfrm>
            <a:off x="4194470" y="1189394"/>
            <a:ext cx="2589645" cy="2494539"/>
            <a:chOff x="6335816" y="884860"/>
            <a:chExt cx="3429214" cy="2865765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717E6221-CBDB-4824-A627-4B611E1D7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5816" y="884860"/>
              <a:ext cx="2821506" cy="2865765"/>
            </a:xfrm>
            <a:prstGeom prst="rect">
              <a:avLst/>
            </a:prstGeom>
          </p:spPr>
        </p:pic>
        <p:sp>
          <p:nvSpPr>
            <p:cNvPr id="18" name="矩形: 圓角 17">
              <a:extLst>
                <a:ext uri="{FF2B5EF4-FFF2-40B4-BE49-F238E27FC236}">
                  <a16:creationId xmlns:a16="http://schemas.microsoft.com/office/drawing/2014/main" id="{767F28F8-EE7A-4FDB-8B0B-5E1D63F14A15}"/>
                </a:ext>
              </a:extLst>
            </p:cNvPr>
            <p:cNvSpPr/>
            <p:nvPr/>
          </p:nvSpPr>
          <p:spPr>
            <a:xfrm>
              <a:off x="8271510" y="1474470"/>
              <a:ext cx="1493520" cy="474513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5A49B16F-C2A3-4FFB-A32E-218BBA2104C2}"/>
              </a:ext>
            </a:extLst>
          </p:cNvPr>
          <p:cNvSpPr txBox="1"/>
          <p:nvPr/>
        </p:nvSpPr>
        <p:spPr>
          <a:xfrm>
            <a:off x="5740405" y="1647511"/>
            <a:ext cx="1211381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Surface </a:t>
            </a:r>
          </a:p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electrode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AA12BCE5-301D-49B2-AC70-B04C875760E7}"/>
              </a:ext>
            </a:extLst>
          </p:cNvPr>
          <p:cNvSpPr/>
          <p:nvPr/>
        </p:nvSpPr>
        <p:spPr>
          <a:xfrm>
            <a:off x="4887675" y="1062243"/>
            <a:ext cx="2167822" cy="527138"/>
          </a:xfrm>
          <a:prstGeom prst="round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04AEB83F-81DD-48F4-98DC-3E3624BDB81D}"/>
              </a:ext>
            </a:extLst>
          </p:cNvPr>
          <p:cNvSpPr txBox="1"/>
          <p:nvPr/>
        </p:nvSpPr>
        <p:spPr>
          <a:xfrm>
            <a:off x="3646326" y="3676809"/>
            <a:ext cx="1250830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nPSD</a:t>
            </a: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(%)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ABA270F5-E834-4B64-9DCB-6EC92DF1DB39}"/>
              </a:ext>
            </a:extLst>
          </p:cNvPr>
          <p:cNvSpPr txBox="1"/>
          <p:nvPr/>
        </p:nvSpPr>
        <p:spPr>
          <a:xfrm>
            <a:off x="7200758" y="4161298"/>
            <a:ext cx="415498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CA9C2633-74D4-4304-BDFE-6DA9DACB8B9A}"/>
              </a:ext>
            </a:extLst>
          </p:cNvPr>
          <p:cNvSpPr txBox="1"/>
          <p:nvPr/>
        </p:nvSpPr>
        <p:spPr>
          <a:xfrm>
            <a:off x="3537689" y="3984372"/>
            <a:ext cx="421853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10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F148015-195D-4A4B-B241-16242D18F8C4}"/>
              </a:ext>
            </a:extLst>
          </p:cNvPr>
          <p:cNvSpPr txBox="1"/>
          <p:nvPr/>
        </p:nvSpPr>
        <p:spPr>
          <a:xfrm>
            <a:off x="7277275" y="4791999"/>
            <a:ext cx="311304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07364B84-EDEF-4C96-9FC1-B714EF864316}"/>
              </a:ext>
            </a:extLst>
          </p:cNvPr>
          <p:cNvSpPr txBox="1"/>
          <p:nvPr/>
        </p:nvSpPr>
        <p:spPr>
          <a:xfrm>
            <a:off x="7290846" y="5450079"/>
            <a:ext cx="311304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605035A8-5CE8-4098-8DC8-AD080AF557C1}"/>
              </a:ext>
            </a:extLst>
          </p:cNvPr>
          <p:cNvSpPr/>
          <p:nvPr/>
        </p:nvSpPr>
        <p:spPr>
          <a:xfrm>
            <a:off x="3898225" y="5721440"/>
            <a:ext cx="2958179" cy="434417"/>
          </a:xfrm>
          <a:prstGeom prst="round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2048EBED-684A-423E-90E0-D8AAD3416D9B}"/>
              </a:ext>
            </a:extLst>
          </p:cNvPr>
          <p:cNvSpPr/>
          <p:nvPr/>
        </p:nvSpPr>
        <p:spPr>
          <a:xfrm>
            <a:off x="6844226" y="5742560"/>
            <a:ext cx="3439274" cy="434417"/>
          </a:xfrm>
          <a:prstGeom prst="round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B966BDF2-1D01-4EF1-B061-A0DF79688879}"/>
              </a:ext>
            </a:extLst>
          </p:cNvPr>
          <p:cNvGrpSpPr/>
          <p:nvPr/>
        </p:nvGrpSpPr>
        <p:grpSpPr>
          <a:xfrm>
            <a:off x="7546456" y="5680493"/>
            <a:ext cx="2759323" cy="382874"/>
            <a:chOff x="9342397" y="5869214"/>
            <a:chExt cx="2759323" cy="382874"/>
          </a:xfrm>
        </p:grpSpPr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8A98AA18-0A94-4FCC-B916-DAF4E84AC6AC}"/>
                </a:ext>
              </a:extLst>
            </p:cNvPr>
            <p:cNvSpPr txBox="1"/>
            <p:nvPr/>
          </p:nvSpPr>
          <p:spPr>
            <a:xfrm>
              <a:off x="9342397" y="5874893"/>
              <a:ext cx="311304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FF4174B7-A5BA-4689-B5A6-0E7B89E6F495}"/>
                </a:ext>
              </a:extLst>
            </p:cNvPr>
            <p:cNvSpPr txBox="1"/>
            <p:nvPr/>
          </p:nvSpPr>
          <p:spPr>
            <a:xfrm>
              <a:off x="10123514" y="5869214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E24DC5B2-5E09-4EC4-8ABC-83C9CB1E54CC}"/>
                </a:ext>
              </a:extLst>
            </p:cNvPr>
            <p:cNvSpPr txBox="1"/>
            <p:nvPr/>
          </p:nvSpPr>
          <p:spPr>
            <a:xfrm>
              <a:off x="10932859" y="5882756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6AE4A5CB-31BB-4F9A-B759-F2B65D3AC7A5}"/>
                </a:ext>
              </a:extLst>
            </p:cNvPr>
            <p:cNvSpPr txBox="1"/>
            <p:nvPr/>
          </p:nvSpPr>
          <p:spPr>
            <a:xfrm>
              <a:off x="11686222" y="5869214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E6A75FBF-EF01-41E6-97C7-1CE0632CAB07}"/>
              </a:ext>
            </a:extLst>
          </p:cNvPr>
          <p:cNvGrpSpPr/>
          <p:nvPr/>
        </p:nvGrpSpPr>
        <p:grpSpPr>
          <a:xfrm>
            <a:off x="3862809" y="5657477"/>
            <a:ext cx="3076032" cy="417578"/>
            <a:chOff x="9329921" y="5843074"/>
            <a:chExt cx="3076032" cy="417578"/>
          </a:xfrm>
        </p:grpSpPr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FC6F1F83-BAEC-4A12-A9AB-A968F0AAFD9D}"/>
                </a:ext>
              </a:extLst>
            </p:cNvPr>
            <p:cNvSpPr txBox="1"/>
            <p:nvPr/>
          </p:nvSpPr>
          <p:spPr>
            <a:xfrm>
              <a:off x="9329921" y="5891320"/>
              <a:ext cx="311304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2D49D039-E3AA-4872-AF31-9D6C6190F843}"/>
                </a:ext>
              </a:extLst>
            </p:cNvPr>
            <p:cNvSpPr txBox="1"/>
            <p:nvPr/>
          </p:nvSpPr>
          <p:spPr>
            <a:xfrm>
              <a:off x="10180674" y="5846956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E15BF2C3-A4D7-446F-B786-38D81DF24F11}"/>
                </a:ext>
              </a:extLst>
            </p:cNvPr>
            <p:cNvSpPr txBox="1"/>
            <p:nvPr/>
          </p:nvSpPr>
          <p:spPr>
            <a:xfrm>
              <a:off x="11113666" y="5847084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635A8947-EF89-475B-A673-458C10AFEC4D}"/>
                </a:ext>
              </a:extLst>
            </p:cNvPr>
            <p:cNvSpPr txBox="1"/>
            <p:nvPr/>
          </p:nvSpPr>
          <p:spPr>
            <a:xfrm>
              <a:off x="11990455" y="5843074"/>
              <a:ext cx="415498" cy="369332"/>
            </a:xfrm>
            <a:prstGeom prst="rect">
              <a:avLst/>
            </a:prstGeom>
            <a:solidFill>
              <a:srgbClr val="FFF2CC"/>
            </a:solidFill>
            <a:ln>
              <a:solidFill>
                <a:schemeClr val="bg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bg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30</a:t>
              </a:r>
              <a:endParaRPr lang="zh-TW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F54B254B-0BEB-470B-9E5B-0A1B290DBEC5}"/>
              </a:ext>
            </a:extLst>
          </p:cNvPr>
          <p:cNvSpPr txBox="1"/>
          <p:nvPr/>
        </p:nvSpPr>
        <p:spPr>
          <a:xfrm>
            <a:off x="3649114" y="4642877"/>
            <a:ext cx="282505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21A300D0-89DD-4EB8-8D7A-E97B29033252}"/>
              </a:ext>
            </a:extLst>
          </p:cNvPr>
          <p:cNvSpPr txBox="1"/>
          <p:nvPr/>
        </p:nvSpPr>
        <p:spPr>
          <a:xfrm>
            <a:off x="3893812" y="5657477"/>
            <a:ext cx="282505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F6150DE1-26B1-4E00-AFBA-9E091351507C}"/>
              </a:ext>
            </a:extLst>
          </p:cNvPr>
          <p:cNvSpPr/>
          <p:nvPr/>
        </p:nvSpPr>
        <p:spPr>
          <a:xfrm>
            <a:off x="9663439" y="4509452"/>
            <a:ext cx="678018" cy="206916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7E057EE8-D7A2-470A-82E4-A3CAF2C31205}"/>
              </a:ext>
            </a:extLst>
          </p:cNvPr>
          <p:cNvSpPr txBox="1"/>
          <p:nvPr/>
        </p:nvSpPr>
        <p:spPr>
          <a:xfrm>
            <a:off x="9640034" y="4169038"/>
            <a:ext cx="1029449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Light off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E72AAD95-0D6C-45ED-9E28-1988F820D61C}"/>
              </a:ext>
            </a:extLst>
          </p:cNvPr>
          <p:cNvSpPr txBox="1"/>
          <p:nvPr/>
        </p:nvSpPr>
        <p:spPr>
          <a:xfrm>
            <a:off x="9640034" y="4497006"/>
            <a:ext cx="1011815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Light on</a:t>
            </a:r>
            <a:endParaRPr lang="zh-TW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7" name="直線接點 66">
            <a:extLst>
              <a:ext uri="{FF2B5EF4-FFF2-40B4-BE49-F238E27FC236}">
                <a16:creationId xmlns:a16="http://schemas.microsoft.com/office/drawing/2014/main" id="{76360BBF-0430-4946-AD62-A6C52DB47DB7}"/>
              </a:ext>
            </a:extLst>
          </p:cNvPr>
          <p:cNvCxnSpPr>
            <a:cxnSpLocks/>
          </p:cNvCxnSpPr>
          <p:nvPr/>
        </p:nvCxnSpPr>
        <p:spPr>
          <a:xfrm>
            <a:off x="8747868" y="3946798"/>
            <a:ext cx="0" cy="106541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接點 69">
            <a:extLst>
              <a:ext uri="{FF2B5EF4-FFF2-40B4-BE49-F238E27FC236}">
                <a16:creationId xmlns:a16="http://schemas.microsoft.com/office/drawing/2014/main" id="{B226A01A-BF9B-4AF6-B658-6F26774CE62B}"/>
              </a:ext>
            </a:extLst>
          </p:cNvPr>
          <p:cNvCxnSpPr>
            <a:cxnSpLocks/>
          </p:cNvCxnSpPr>
          <p:nvPr/>
        </p:nvCxnSpPr>
        <p:spPr>
          <a:xfrm>
            <a:off x="10234544" y="3934155"/>
            <a:ext cx="0" cy="1232341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線接點 71">
            <a:extLst>
              <a:ext uri="{FF2B5EF4-FFF2-40B4-BE49-F238E27FC236}">
                <a16:creationId xmlns:a16="http://schemas.microsoft.com/office/drawing/2014/main" id="{B8DA25B0-321D-45AE-B37D-7AA91B4DACD0}"/>
              </a:ext>
            </a:extLst>
          </p:cNvPr>
          <p:cNvCxnSpPr>
            <a:cxnSpLocks/>
          </p:cNvCxnSpPr>
          <p:nvPr/>
        </p:nvCxnSpPr>
        <p:spPr>
          <a:xfrm>
            <a:off x="6150523" y="4312115"/>
            <a:ext cx="0" cy="947425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F4A0CB7E-D9BE-481D-9958-FEE2EB3E309B}"/>
              </a:ext>
            </a:extLst>
          </p:cNvPr>
          <p:cNvSpPr txBox="1"/>
          <p:nvPr/>
        </p:nvSpPr>
        <p:spPr>
          <a:xfrm>
            <a:off x="7353370" y="3866873"/>
            <a:ext cx="1069524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nPSD</a:t>
            </a:r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(%)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3" name="直線接點 92">
            <a:extLst>
              <a:ext uri="{FF2B5EF4-FFF2-40B4-BE49-F238E27FC236}">
                <a16:creationId xmlns:a16="http://schemas.microsoft.com/office/drawing/2014/main" id="{DB7E356C-BFBC-4B8E-BA0C-D81E2C9D7DF8}"/>
              </a:ext>
            </a:extLst>
          </p:cNvPr>
          <p:cNvCxnSpPr>
            <a:cxnSpLocks/>
          </p:cNvCxnSpPr>
          <p:nvPr/>
        </p:nvCxnSpPr>
        <p:spPr>
          <a:xfrm flipV="1">
            <a:off x="5855039" y="5413521"/>
            <a:ext cx="1" cy="160056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直線接點 103">
            <a:extLst>
              <a:ext uri="{FF2B5EF4-FFF2-40B4-BE49-F238E27FC236}">
                <a16:creationId xmlns:a16="http://schemas.microsoft.com/office/drawing/2014/main" id="{290EB086-ADB3-4115-88CA-AA967B0A8D71}"/>
              </a:ext>
            </a:extLst>
          </p:cNvPr>
          <p:cNvCxnSpPr>
            <a:cxnSpLocks/>
          </p:cNvCxnSpPr>
          <p:nvPr/>
        </p:nvCxnSpPr>
        <p:spPr>
          <a:xfrm>
            <a:off x="9324568" y="5505776"/>
            <a:ext cx="0" cy="84609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124">
            <a:extLst>
              <a:ext uri="{FF2B5EF4-FFF2-40B4-BE49-F238E27FC236}">
                <a16:creationId xmlns:a16="http://schemas.microsoft.com/office/drawing/2014/main" id="{38EA79B8-0E05-4B63-BD1D-2E8755CC501C}"/>
              </a:ext>
            </a:extLst>
          </p:cNvPr>
          <p:cNvSpPr/>
          <p:nvPr/>
        </p:nvSpPr>
        <p:spPr>
          <a:xfrm>
            <a:off x="8560758" y="3644711"/>
            <a:ext cx="470980" cy="266893"/>
          </a:xfrm>
          <a:prstGeom prst="rect">
            <a:avLst/>
          </a:prstGeom>
          <a:solidFill>
            <a:srgbClr val="FFF2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圖片 1025">
            <a:extLst>
              <a:ext uri="{FF2B5EF4-FFF2-40B4-BE49-F238E27FC236}">
                <a16:creationId xmlns:a16="http://schemas.microsoft.com/office/drawing/2014/main" id="{9D8583C2-31F0-423E-9169-CDB1182BF5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" y="6454292"/>
            <a:ext cx="337611" cy="301998"/>
          </a:xfrm>
          <a:prstGeom prst="rect">
            <a:avLst/>
          </a:prstGeom>
        </p:spPr>
      </p:pic>
      <p:sp>
        <p:nvSpPr>
          <p:cNvPr id="1027" name="文字方塊 1026">
            <a:extLst>
              <a:ext uri="{FF2B5EF4-FFF2-40B4-BE49-F238E27FC236}">
                <a16:creationId xmlns:a16="http://schemas.microsoft.com/office/drawing/2014/main" id="{3ABE9589-5F6F-4E12-9536-3E01615748F7}"/>
              </a:ext>
            </a:extLst>
          </p:cNvPr>
          <p:cNvSpPr txBox="1"/>
          <p:nvPr/>
        </p:nvSpPr>
        <p:spPr>
          <a:xfrm>
            <a:off x="373754" y="6488493"/>
            <a:ext cx="2012089" cy="276999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Analyzed</a:t>
            </a:r>
            <a:r>
              <a:rPr lang="zh-TW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MATLAB 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" name="文字方塊 152">
            <a:extLst>
              <a:ext uri="{FF2B5EF4-FFF2-40B4-BE49-F238E27FC236}">
                <a16:creationId xmlns:a16="http://schemas.microsoft.com/office/drawing/2014/main" id="{55A0100A-FFD1-4BC1-BAA6-FD82E34CA661}"/>
              </a:ext>
            </a:extLst>
          </p:cNvPr>
          <p:cNvSpPr txBox="1"/>
          <p:nvPr/>
        </p:nvSpPr>
        <p:spPr>
          <a:xfrm>
            <a:off x="4757807" y="5935199"/>
            <a:ext cx="1159292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Frequency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4" name="文字方塊 153">
            <a:extLst>
              <a:ext uri="{FF2B5EF4-FFF2-40B4-BE49-F238E27FC236}">
                <a16:creationId xmlns:a16="http://schemas.microsoft.com/office/drawing/2014/main" id="{A20FDCC5-1CCD-40CB-9D3A-C373C2917D2E}"/>
              </a:ext>
            </a:extLst>
          </p:cNvPr>
          <p:cNvSpPr txBox="1"/>
          <p:nvPr/>
        </p:nvSpPr>
        <p:spPr>
          <a:xfrm>
            <a:off x="8406612" y="5992727"/>
            <a:ext cx="1159292" cy="369332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Frequency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矩形 1028">
            <a:extLst>
              <a:ext uri="{FF2B5EF4-FFF2-40B4-BE49-F238E27FC236}">
                <a16:creationId xmlns:a16="http://schemas.microsoft.com/office/drawing/2014/main" id="{23D5D0EA-62B5-453F-83C7-3F1EA53CB8C6}"/>
              </a:ext>
            </a:extLst>
          </p:cNvPr>
          <p:cNvSpPr/>
          <p:nvPr/>
        </p:nvSpPr>
        <p:spPr>
          <a:xfrm>
            <a:off x="3537689" y="898427"/>
            <a:ext cx="647319" cy="810894"/>
          </a:xfrm>
          <a:prstGeom prst="rect">
            <a:avLst/>
          </a:prstGeom>
          <a:solidFill>
            <a:srgbClr val="FFF2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矩形 155">
            <a:extLst>
              <a:ext uri="{FF2B5EF4-FFF2-40B4-BE49-F238E27FC236}">
                <a16:creationId xmlns:a16="http://schemas.microsoft.com/office/drawing/2014/main" id="{5ACACCCE-493A-4FB4-A676-BEE8BC3D4B04}"/>
              </a:ext>
            </a:extLst>
          </p:cNvPr>
          <p:cNvSpPr/>
          <p:nvPr/>
        </p:nvSpPr>
        <p:spPr>
          <a:xfrm>
            <a:off x="5923337" y="3997183"/>
            <a:ext cx="647319" cy="416368"/>
          </a:xfrm>
          <a:prstGeom prst="rect">
            <a:avLst/>
          </a:prstGeom>
          <a:solidFill>
            <a:srgbClr val="FFF2CC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3" name="圖片 1032">
            <a:extLst>
              <a:ext uri="{FF2B5EF4-FFF2-40B4-BE49-F238E27FC236}">
                <a16:creationId xmlns:a16="http://schemas.microsoft.com/office/drawing/2014/main" id="{7A28065D-FE66-4F9C-A665-4BD4DD4E4C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110" y="1448223"/>
            <a:ext cx="3232200" cy="2125568"/>
          </a:xfrm>
          <a:prstGeom prst="rect">
            <a:avLst/>
          </a:prstGeom>
        </p:spPr>
      </p:pic>
      <p:sp>
        <p:nvSpPr>
          <p:cNvPr id="1034" name="文字方塊 1033">
            <a:extLst>
              <a:ext uri="{FF2B5EF4-FFF2-40B4-BE49-F238E27FC236}">
                <a16:creationId xmlns:a16="http://schemas.microsoft.com/office/drawing/2014/main" id="{F1D667DA-EBCB-4F18-80BA-FC5640E79191}"/>
              </a:ext>
            </a:extLst>
          </p:cNvPr>
          <p:cNvSpPr txBox="1"/>
          <p:nvPr/>
        </p:nvSpPr>
        <p:spPr>
          <a:xfrm>
            <a:off x="101002" y="1701911"/>
            <a:ext cx="956302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箭號: 向下 2">
            <a:extLst>
              <a:ext uri="{FF2B5EF4-FFF2-40B4-BE49-F238E27FC236}">
                <a16:creationId xmlns:a16="http://schemas.microsoft.com/office/drawing/2014/main" id="{0ABD489E-338E-42A7-8CFA-4488426A1F7C}"/>
              </a:ext>
            </a:extLst>
          </p:cNvPr>
          <p:cNvSpPr/>
          <p:nvPr/>
        </p:nvSpPr>
        <p:spPr>
          <a:xfrm>
            <a:off x="836241" y="3543333"/>
            <a:ext cx="415498" cy="755692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C47D0D1-1559-454D-9E03-8F9B359560A9}"/>
              </a:ext>
            </a:extLst>
          </p:cNvPr>
          <p:cNvSpPr txBox="1"/>
          <p:nvPr/>
        </p:nvSpPr>
        <p:spPr>
          <a:xfrm>
            <a:off x="151439" y="4328093"/>
            <a:ext cx="2263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Neuron activity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箭號: 向下 4">
            <a:extLst>
              <a:ext uri="{FF2B5EF4-FFF2-40B4-BE49-F238E27FC236}">
                <a16:creationId xmlns:a16="http://schemas.microsoft.com/office/drawing/2014/main" id="{7E70527A-F9A2-448A-A841-DF98E8E62E13}"/>
              </a:ext>
            </a:extLst>
          </p:cNvPr>
          <p:cNvSpPr/>
          <p:nvPr/>
        </p:nvSpPr>
        <p:spPr>
          <a:xfrm>
            <a:off x="2376623" y="4328093"/>
            <a:ext cx="347413" cy="4040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24000D2-3848-4EAC-A0AE-0C43C3058607}"/>
              </a:ext>
            </a:extLst>
          </p:cNvPr>
          <p:cNvSpPr/>
          <p:nvPr/>
        </p:nvSpPr>
        <p:spPr>
          <a:xfrm>
            <a:off x="1055075" y="1441004"/>
            <a:ext cx="751311" cy="584076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n>
                <a:solidFill>
                  <a:srgbClr val="FFF2CC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橢圓 1034">
            <a:extLst>
              <a:ext uri="{FF2B5EF4-FFF2-40B4-BE49-F238E27FC236}">
                <a16:creationId xmlns:a16="http://schemas.microsoft.com/office/drawing/2014/main" id="{8BC3F7AB-96C2-452C-8960-8A5A9C66E0B4}"/>
              </a:ext>
            </a:extLst>
          </p:cNvPr>
          <p:cNvSpPr/>
          <p:nvPr/>
        </p:nvSpPr>
        <p:spPr>
          <a:xfrm>
            <a:off x="1797150" y="1373091"/>
            <a:ext cx="783409" cy="641511"/>
          </a:xfrm>
          <a:prstGeom prst="ellipse">
            <a:avLst/>
          </a:prstGeom>
          <a:solidFill>
            <a:srgbClr val="FFF2CC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閃電 5">
            <a:extLst>
              <a:ext uri="{FF2B5EF4-FFF2-40B4-BE49-F238E27FC236}">
                <a16:creationId xmlns:a16="http://schemas.microsoft.com/office/drawing/2014/main" id="{8DC0C061-AB0A-44CA-8AE5-5F4B4F673E27}"/>
              </a:ext>
            </a:extLst>
          </p:cNvPr>
          <p:cNvSpPr/>
          <p:nvPr/>
        </p:nvSpPr>
        <p:spPr>
          <a:xfrm>
            <a:off x="554404" y="1728374"/>
            <a:ext cx="434354" cy="472518"/>
          </a:xfrm>
          <a:prstGeom prst="lightningBol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文字方塊 73">
            <a:extLst>
              <a:ext uri="{FF2B5EF4-FFF2-40B4-BE49-F238E27FC236}">
                <a16:creationId xmlns:a16="http://schemas.microsoft.com/office/drawing/2014/main" id="{EC0F18D3-468C-4750-B257-74B8FCEF75FD}"/>
              </a:ext>
            </a:extLst>
          </p:cNvPr>
          <p:cNvSpPr txBox="1"/>
          <p:nvPr/>
        </p:nvSpPr>
        <p:spPr>
          <a:xfrm>
            <a:off x="60084" y="6171254"/>
            <a:ext cx="2885726" cy="276999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2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nPSD</a:t>
            </a:r>
            <a:r>
              <a:rPr lang="zh-TW" altLang="en-US" sz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：</a:t>
            </a:r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</a:t>
            </a:r>
            <a:r>
              <a:rPr lang="en-US" altLang="zh-TW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ormalized Power Spectral Density</a:t>
            </a:r>
            <a:endParaRPr lang="en-US" altLang="zh-TW" sz="12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1A41BDFD-B4DC-44F0-9762-69557F63FACF}"/>
              </a:ext>
            </a:extLst>
          </p:cNvPr>
          <p:cNvSpPr txBox="1"/>
          <p:nvPr/>
        </p:nvSpPr>
        <p:spPr>
          <a:xfrm>
            <a:off x="-55650" y="4969974"/>
            <a:ext cx="3190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Climbing fiber activity</a:t>
            </a:r>
            <a:endParaRPr lang="zh-TW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箭號: 向下 77">
            <a:extLst>
              <a:ext uri="{FF2B5EF4-FFF2-40B4-BE49-F238E27FC236}">
                <a16:creationId xmlns:a16="http://schemas.microsoft.com/office/drawing/2014/main" id="{05DBBAD8-B7F0-4EDA-B406-5FF4DF399C34}"/>
              </a:ext>
            </a:extLst>
          </p:cNvPr>
          <p:cNvSpPr/>
          <p:nvPr/>
        </p:nvSpPr>
        <p:spPr>
          <a:xfrm>
            <a:off x="2663861" y="5427321"/>
            <a:ext cx="347413" cy="40404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8B3717BE-325C-4961-A52D-AAD7737E99A1}"/>
              </a:ext>
            </a:extLst>
          </p:cNvPr>
          <p:cNvSpPr/>
          <p:nvPr/>
        </p:nvSpPr>
        <p:spPr>
          <a:xfrm>
            <a:off x="4234446" y="1135678"/>
            <a:ext cx="2263943" cy="437101"/>
          </a:xfrm>
          <a:prstGeom prst="roundRect">
            <a:avLst/>
          </a:prstGeom>
          <a:solidFill>
            <a:srgbClr val="7A08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DCBDDC0-F08F-426B-A380-B94CB134E5B8}"/>
              </a:ext>
            </a:extLst>
          </p:cNvPr>
          <p:cNvSpPr txBox="1"/>
          <p:nvPr/>
        </p:nvSpPr>
        <p:spPr>
          <a:xfrm>
            <a:off x="4416140" y="1182816"/>
            <a:ext cx="18710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tx2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Cerebellar rhythm</a:t>
            </a:r>
            <a:endParaRPr lang="zh-TW" altLang="en-US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8214E9A3-4177-4827-BF48-A988D73C0F3A}"/>
              </a:ext>
            </a:extLst>
          </p:cNvPr>
          <p:cNvSpPr txBox="1"/>
          <p:nvPr/>
        </p:nvSpPr>
        <p:spPr>
          <a:xfrm>
            <a:off x="5858748" y="3821695"/>
            <a:ext cx="1109925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Light off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E732DB51-DD40-4DB0-AEE6-4C9265A1ED57}"/>
              </a:ext>
            </a:extLst>
          </p:cNvPr>
          <p:cNvSpPr txBox="1"/>
          <p:nvPr/>
        </p:nvSpPr>
        <p:spPr>
          <a:xfrm>
            <a:off x="5905833" y="4123808"/>
            <a:ext cx="1202592" cy="369332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Light on</a:t>
            </a:r>
            <a:endParaRPr lang="zh-TW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D971A49A-48BE-4842-B79B-5A16EB19DCE5}"/>
              </a:ext>
            </a:extLst>
          </p:cNvPr>
          <p:cNvSpPr txBox="1"/>
          <p:nvPr/>
        </p:nvSpPr>
        <p:spPr>
          <a:xfrm>
            <a:off x="3633303" y="5353521"/>
            <a:ext cx="303288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0</a:t>
            </a:r>
            <a:endParaRPr lang="zh-TW" alt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矩形: 圓角 115">
            <a:extLst>
              <a:ext uri="{FF2B5EF4-FFF2-40B4-BE49-F238E27FC236}">
                <a16:creationId xmlns:a16="http://schemas.microsoft.com/office/drawing/2014/main" id="{5983E588-ED38-4FF0-A268-BC7ADF9A767B}"/>
              </a:ext>
            </a:extLst>
          </p:cNvPr>
          <p:cNvSpPr/>
          <p:nvPr/>
        </p:nvSpPr>
        <p:spPr>
          <a:xfrm>
            <a:off x="6617726" y="4528161"/>
            <a:ext cx="476801" cy="434417"/>
          </a:xfrm>
          <a:prstGeom prst="round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1" name="直線接點 120">
            <a:extLst>
              <a:ext uri="{FF2B5EF4-FFF2-40B4-BE49-F238E27FC236}">
                <a16:creationId xmlns:a16="http://schemas.microsoft.com/office/drawing/2014/main" id="{823FC769-4D52-4197-8165-205FF74E1308}"/>
              </a:ext>
            </a:extLst>
          </p:cNvPr>
          <p:cNvCxnSpPr>
            <a:cxnSpLocks/>
          </p:cNvCxnSpPr>
          <p:nvPr/>
        </p:nvCxnSpPr>
        <p:spPr>
          <a:xfrm>
            <a:off x="4469121" y="4731960"/>
            <a:ext cx="0" cy="85006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接點 79">
            <a:extLst>
              <a:ext uri="{FF2B5EF4-FFF2-40B4-BE49-F238E27FC236}">
                <a16:creationId xmlns:a16="http://schemas.microsoft.com/office/drawing/2014/main" id="{143387A3-0241-42CA-8BAD-1DAACBCCB1FA}"/>
              </a:ext>
            </a:extLst>
          </p:cNvPr>
          <p:cNvCxnSpPr>
            <a:cxnSpLocks/>
          </p:cNvCxnSpPr>
          <p:nvPr/>
        </p:nvCxnSpPr>
        <p:spPr>
          <a:xfrm>
            <a:off x="4922598" y="3866005"/>
            <a:ext cx="0" cy="897608"/>
          </a:xfrm>
          <a:prstGeom prst="line">
            <a:avLst/>
          </a:prstGeom>
          <a:ln w="28575">
            <a:solidFill>
              <a:schemeClr val="bg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接點 122">
            <a:extLst>
              <a:ext uri="{FF2B5EF4-FFF2-40B4-BE49-F238E27FC236}">
                <a16:creationId xmlns:a16="http://schemas.microsoft.com/office/drawing/2014/main" id="{BCB91BF4-D9F4-47E4-9D9F-286613E6449F}"/>
              </a:ext>
            </a:extLst>
          </p:cNvPr>
          <p:cNvCxnSpPr>
            <a:cxnSpLocks/>
          </p:cNvCxnSpPr>
          <p:nvPr/>
        </p:nvCxnSpPr>
        <p:spPr>
          <a:xfrm flipH="1">
            <a:off x="9313303" y="4257363"/>
            <a:ext cx="6848" cy="1012483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接點 123">
            <a:extLst>
              <a:ext uri="{FF2B5EF4-FFF2-40B4-BE49-F238E27FC236}">
                <a16:creationId xmlns:a16="http://schemas.microsoft.com/office/drawing/2014/main" id="{7BAEC122-D704-4AC0-B742-CA41079DF451}"/>
              </a:ext>
            </a:extLst>
          </p:cNvPr>
          <p:cNvCxnSpPr>
            <a:cxnSpLocks/>
          </p:cNvCxnSpPr>
          <p:nvPr/>
        </p:nvCxnSpPr>
        <p:spPr>
          <a:xfrm>
            <a:off x="8074910" y="4270229"/>
            <a:ext cx="0" cy="85006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直線接點 125">
            <a:extLst>
              <a:ext uri="{FF2B5EF4-FFF2-40B4-BE49-F238E27FC236}">
                <a16:creationId xmlns:a16="http://schemas.microsoft.com/office/drawing/2014/main" id="{9439E6A0-0D62-419D-BB93-C9A39C8F0158}"/>
              </a:ext>
            </a:extLst>
          </p:cNvPr>
          <p:cNvCxnSpPr>
            <a:cxnSpLocks/>
          </p:cNvCxnSpPr>
          <p:nvPr/>
        </p:nvCxnSpPr>
        <p:spPr>
          <a:xfrm>
            <a:off x="5854303" y="4450649"/>
            <a:ext cx="0" cy="85006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線接點 91">
            <a:extLst>
              <a:ext uri="{FF2B5EF4-FFF2-40B4-BE49-F238E27FC236}">
                <a16:creationId xmlns:a16="http://schemas.microsoft.com/office/drawing/2014/main" id="{AFB61395-F12F-4EFF-B6E0-78125353F448}"/>
              </a:ext>
            </a:extLst>
          </p:cNvPr>
          <p:cNvCxnSpPr>
            <a:cxnSpLocks/>
          </p:cNvCxnSpPr>
          <p:nvPr/>
        </p:nvCxnSpPr>
        <p:spPr>
          <a:xfrm>
            <a:off x="4907958" y="5163952"/>
            <a:ext cx="0" cy="389875"/>
          </a:xfrm>
          <a:prstGeom prst="line">
            <a:avLst/>
          </a:prstGeom>
          <a:ln w="28575">
            <a:solidFill>
              <a:schemeClr val="bg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B84C9504-5C85-430D-AE83-77C410D0BF76}"/>
              </a:ext>
            </a:extLst>
          </p:cNvPr>
          <p:cNvCxnSpPr>
            <a:cxnSpLocks/>
          </p:cNvCxnSpPr>
          <p:nvPr/>
        </p:nvCxnSpPr>
        <p:spPr>
          <a:xfrm>
            <a:off x="8480754" y="3989631"/>
            <a:ext cx="3750" cy="918017"/>
          </a:xfrm>
          <a:prstGeom prst="line">
            <a:avLst/>
          </a:prstGeom>
          <a:ln w="28575">
            <a:solidFill>
              <a:schemeClr val="bg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直線接點 108">
            <a:extLst>
              <a:ext uri="{FF2B5EF4-FFF2-40B4-BE49-F238E27FC236}">
                <a16:creationId xmlns:a16="http://schemas.microsoft.com/office/drawing/2014/main" id="{2996BA98-F1DC-4903-9880-ACB44729D054}"/>
              </a:ext>
            </a:extLst>
          </p:cNvPr>
          <p:cNvCxnSpPr>
            <a:cxnSpLocks/>
          </p:cNvCxnSpPr>
          <p:nvPr/>
        </p:nvCxnSpPr>
        <p:spPr>
          <a:xfrm flipH="1">
            <a:off x="8479815" y="5432724"/>
            <a:ext cx="14051" cy="275145"/>
          </a:xfrm>
          <a:prstGeom prst="line">
            <a:avLst/>
          </a:prstGeom>
          <a:ln w="28575">
            <a:solidFill>
              <a:schemeClr val="bg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線接點 134">
            <a:extLst>
              <a:ext uri="{FF2B5EF4-FFF2-40B4-BE49-F238E27FC236}">
                <a16:creationId xmlns:a16="http://schemas.microsoft.com/office/drawing/2014/main" id="{BDE228B1-7540-4C6E-AB26-CC5CA42B674F}"/>
              </a:ext>
            </a:extLst>
          </p:cNvPr>
          <p:cNvCxnSpPr>
            <a:cxnSpLocks/>
          </p:cNvCxnSpPr>
          <p:nvPr/>
        </p:nvCxnSpPr>
        <p:spPr>
          <a:xfrm>
            <a:off x="8064209" y="5501635"/>
            <a:ext cx="5869" cy="10850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矩形 126">
            <a:extLst>
              <a:ext uri="{FF2B5EF4-FFF2-40B4-BE49-F238E27FC236}">
                <a16:creationId xmlns:a16="http://schemas.microsoft.com/office/drawing/2014/main" id="{F876B8AA-54A6-450B-817E-6A4435079A27}"/>
              </a:ext>
            </a:extLst>
          </p:cNvPr>
          <p:cNvSpPr/>
          <p:nvPr/>
        </p:nvSpPr>
        <p:spPr>
          <a:xfrm>
            <a:off x="4479397" y="4526384"/>
            <a:ext cx="1357177" cy="9144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9ECA663B-FE12-4B47-9541-3B1D9EFDC986}"/>
              </a:ext>
            </a:extLst>
          </p:cNvPr>
          <p:cNvSpPr/>
          <p:nvPr/>
        </p:nvSpPr>
        <p:spPr>
          <a:xfrm>
            <a:off x="8064209" y="4730292"/>
            <a:ext cx="1262665" cy="87440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A344C0B7-DDB8-4CD1-B250-0C4AEA62BB84}"/>
              </a:ext>
            </a:extLst>
          </p:cNvPr>
          <p:cNvSpPr txBox="1"/>
          <p:nvPr/>
        </p:nvSpPr>
        <p:spPr>
          <a:xfrm>
            <a:off x="1296362" y="3201740"/>
            <a:ext cx="1020047" cy="400110"/>
          </a:xfrm>
          <a:prstGeom prst="rect">
            <a:avLst/>
          </a:prstGeom>
          <a:solidFill>
            <a:srgbClr val="FFF2CC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sz="20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Cl</a:t>
            </a:r>
            <a:r>
              <a:rPr lang="en-US" altLang="zh-TW" sz="2000" b="1" baseline="30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-</a:t>
            </a:r>
            <a:endParaRPr lang="zh-TW" altLang="en-US" sz="2000" b="1" baseline="30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6930A86B-8C9C-440A-BC70-DC32F6477C9B}"/>
              </a:ext>
            </a:extLst>
          </p:cNvPr>
          <p:cNvSpPr txBox="1"/>
          <p:nvPr/>
        </p:nvSpPr>
        <p:spPr>
          <a:xfrm>
            <a:off x="228002" y="1283657"/>
            <a:ext cx="1344789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on</a:t>
            </a:r>
            <a:endParaRPr lang="zh-TW" altLang="en-US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S2_GtACR_Gait_DLC-label_v3_DLC_264">
            <a:hlinkClick r:id="" action="ppaction://media"/>
            <a:extLst>
              <a:ext uri="{FF2B5EF4-FFF2-40B4-BE49-F238E27FC236}">
                <a16:creationId xmlns:a16="http://schemas.microsoft.com/office/drawing/2014/main" id="{A5DD8B6B-BA4D-46B2-AE88-86764A5E2B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1251" y="789366"/>
            <a:ext cx="9385364" cy="527926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87BCBF4-6022-4E3F-81ED-9C641DC948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5379"/>
            <a:ext cx="2088277" cy="180351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9C12865-7EB2-48CC-B646-90FE8B7C03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" y="6454292"/>
            <a:ext cx="337611" cy="30199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791B3B3A-10EB-4ED4-8148-3313CD8E249F}"/>
              </a:ext>
            </a:extLst>
          </p:cNvPr>
          <p:cNvSpPr txBox="1"/>
          <p:nvPr/>
        </p:nvSpPr>
        <p:spPr>
          <a:xfrm>
            <a:off x="373754" y="6488493"/>
            <a:ext cx="2599943" cy="338554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Analyzed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MATLAB 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6A0F8F2-4099-4320-A031-DB4D7B0663B2}"/>
              </a:ext>
            </a:extLst>
          </p:cNvPr>
          <p:cNvSpPr txBox="1"/>
          <p:nvPr/>
        </p:nvSpPr>
        <p:spPr>
          <a:xfrm>
            <a:off x="57740" y="106357"/>
            <a:ext cx="12134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Silencing of climbing fiber activity results in motor deficits in mice</a:t>
            </a:r>
            <a:endParaRPr lang="zh-TW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9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未命名的影片_ 使用 Clipchamp 製作">
            <a:hlinkClick r:id="" action="ppaction://media"/>
            <a:extLst>
              <a:ext uri="{FF2B5EF4-FFF2-40B4-BE49-F238E27FC236}">
                <a16:creationId xmlns:a16="http://schemas.microsoft.com/office/drawing/2014/main" id="{D26ADB61-BAE5-4E1F-89E1-436E6264CB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9052" y="756286"/>
            <a:ext cx="9601201" cy="5400676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1212616-9B33-4A58-A3D9-0737146A392B}"/>
              </a:ext>
            </a:extLst>
          </p:cNvPr>
          <p:cNvSpPr txBox="1"/>
          <p:nvPr/>
        </p:nvSpPr>
        <p:spPr>
          <a:xfrm>
            <a:off x="57740" y="106357"/>
            <a:ext cx="12134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Silencing of climbing fiber activity disrupts motor precision in mice</a:t>
            </a:r>
            <a:endParaRPr lang="zh-TW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60F3296-10F3-4DD6-B459-1F11E83C07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1" y="6454292"/>
            <a:ext cx="337611" cy="30199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E5D21A5-A4DD-417B-BC76-DBE840114835}"/>
              </a:ext>
            </a:extLst>
          </p:cNvPr>
          <p:cNvSpPr txBox="1"/>
          <p:nvPr/>
        </p:nvSpPr>
        <p:spPr>
          <a:xfrm>
            <a:off x="291458" y="6519446"/>
            <a:ext cx="2599943" cy="338554"/>
          </a:xfrm>
          <a:prstGeom prst="rect">
            <a:avLst/>
          </a:prstGeom>
          <a:solidFill>
            <a:srgbClr val="FFF2CC"/>
          </a:solidFill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Analyzed</a:t>
            </a:r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MATLAB 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OptiTrack - Support">
            <a:extLst>
              <a:ext uri="{FF2B5EF4-FFF2-40B4-BE49-F238E27FC236}">
                <a16:creationId xmlns:a16="http://schemas.microsoft.com/office/drawing/2014/main" id="{B3E87AF5-6B05-4CE3-B893-9C203B95D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605" y="6454292"/>
            <a:ext cx="451025" cy="44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EA5C6E62-FB2B-4672-A211-6C74F28BA33B}"/>
              </a:ext>
            </a:extLst>
          </p:cNvPr>
          <p:cNvSpPr txBox="1"/>
          <p:nvPr/>
        </p:nvSpPr>
        <p:spPr>
          <a:xfrm>
            <a:off x="3259359" y="6560739"/>
            <a:ext cx="10835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Optitrack</a:t>
            </a:r>
            <a:endParaRPr lang="zh-TW" alt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2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帶狀">
  <a:themeElements>
    <a:clrScheme name="自訂 3">
      <a:dk1>
        <a:srgbClr val="2C2C2C"/>
      </a:dk1>
      <a:lt1>
        <a:srgbClr val="FFFFFF"/>
      </a:lt1>
      <a:dk2>
        <a:srgbClr val="FFF2CC"/>
      </a:dk2>
      <a:lt2>
        <a:srgbClr val="FFF2CC"/>
      </a:lt2>
      <a:accent1>
        <a:srgbClr val="FFE69E"/>
      </a:accent1>
      <a:accent2>
        <a:srgbClr val="FFE69E"/>
      </a:accent2>
      <a:accent3>
        <a:srgbClr val="FFE69E"/>
      </a:accent3>
      <a:accent4>
        <a:srgbClr val="FFE69E"/>
      </a:accent4>
      <a:accent5>
        <a:srgbClr val="FFE69E"/>
      </a:accent5>
      <a:accent6>
        <a:srgbClr val="FFE69E"/>
      </a:accent6>
      <a:hlink>
        <a:srgbClr val="FFE69E"/>
      </a:hlink>
      <a:folHlink>
        <a:srgbClr val="FFE69E"/>
      </a:folHlink>
    </a:clrScheme>
    <a:fontScheme name="帶狀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帶狀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TM03090430[[fn=帶狀]]</Template>
  <TotalTime>3187</TotalTime>
  <Words>382</Words>
  <Application>Microsoft Office PowerPoint</Application>
  <PresentationFormat>寬螢幕</PresentationFormat>
  <Paragraphs>117</Paragraphs>
  <Slides>18</Slides>
  <Notes>12</Notes>
  <HiddenSlides>0</HiddenSlides>
  <MMClips>3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18</vt:i4>
      </vt:variant>
    </vt:vector>
  </HeadingPairs>
  <TitlesOfParts>
    <vt:vector size="33" baseType="lpstr">
      <vt:lpstr>omnes-pro</vt:lpstr>
      <vt:lpstr>Roboto</vt:lpstr>
      <vt:lpstr>system-ui</vt:lpstr>
      <vt:lpstr>微軟正黑體</vt:lpstr>
      <vt:lpstr>新細明體</vt:lpstr>
      <vt:lpstr>標楷體</vt:lpstr>
      <vt:lpstr>Arial</vt:lpstr>
      <vt:lpstr>Calibri</vt:lpstr>
      <vt:lpstr>Calibri Light</vt:lpstr>
      <vt:lpstr>Corbel</vt:lpstr>
      <vt:lpstr>Tahoma</vt:lpstr>
      <vt:lpstr>Times New Roman</vt:lpstr>
      <vt:lpstr>Wingdings</vt:lpstr>
      <vt:lpstr>帶狀</vt:lpstr>
      <vt:lpstr>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mandy90229@gmail.com</dc:creator>
  <cp:lastModifiedBy>Windows 使用者</cp:lastModifiedBy>
  <cp:revision>137</cp:revision>
  <dcterms:created xsi:type="dcterms:W3CDTF">2025-04-14T11:39:24Z</dcterms:created>
  <dcterms:modified xsi:type="dcterms:W3CDTF">2026-02-28T02:15:28Z</dcterms:modified>
</cp:coreProperties>
</file>