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35" r:id="rId3"/>
    <p:sldId id="296" r:id="rId4"/>
    <p:sldId id="298" r:id="rId5"/>
    <p:sldId id="336" r:id="rId6"/>
    <p:sldId id="337" r:id="rId7"/>
    <p:sldId id="338" r:id="rId8"/>
    <p:sldId id="340" r:id="rId9"/>
    <p:sldId id="339" r:id="rId10"/>
    <p:sldId id="341" r:id="rId11"/>
    <p:sldId id="342" r:id="rId12"/>
    <p:sldId id="281" r:id="rId13"/>
    <p:sldId id="313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8"/>
    <p:restoredTop sz="94658"/>
  </p:normalViewPr>
  <p:slideViewPr>
    <p:cSldViewPr snapToGrid="0">
      <p:cViewPr>
        <p:scale>
          <a:sx n="97" d="100"/>
          <a:sy n="97" d="100"/>
        </p:scale>
        <p:origin x="-78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CC41F-1EF5-3940-A1A5-1D465D1A9AB9}" type="datetimeFigureOut">
              <a:rPr kumimoji="1" lang="zh-TW" altLang="en-US" smtClean="0"/>
              <a:t>2025/10/4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D04E-9866-0842-87DF-6E4B43AE63D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0610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AD4D8-F02B-EE48-B2C7-7D6285364EDB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3037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p58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" name="Google Shape;715;p58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8482049-EFBA-EE80-86C3-DAAC8C5A6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A268A62E-5649-A5F1-B945-1173140C9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ADCA7C8-9847-FD5A-2CB9-E8600183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809-118D-0F4B-83F9-3A67E3C175DC}" type="datetimeFigureOut">
              <a:rPr kumimoji="1" lang="zh-TW" altLang="en-US" smtClean="0"/>
              <a:t>2025/10/4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E35B0CF-06E4-2C5F-2E4A-D443730A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A28EA72-1B37-D26A-9EF6-3C7D361A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827-A7E0-6C4C-9BC8-A1797DFD05F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4436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185712E-DD03-B78A-E7E8-88E74C74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810202BF-3B5C-3509-21F6-3FE2BB888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A5FF03D-650E-B709-777D-DBCA6455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809-118D-0F4B-83F9-3A67E3C175DC}" type="datetimeFigureOut">
              <a:rPr kumimoji="1" lang="zh-TW" altLang="en-US" smtClean="0"/>
              <a:t>2025/10/4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531F241-83CC-5ACC-060E-1E3DAC84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A69A4B0-FF53-5C02-AACC-1534DD09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827-A7E0-6C4C-9BC8-A1797DFD05F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268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56480510-89C1-DE15-DA4F-B5323D3E6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D3875CD4-EA3A-F34F-AB38-0E997EA72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9298A77-0CA7-760C-8069-78C6BB44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809-118D-0F4B-83F9-3A67E3C175DC}" type="datetimeFigureOut">
              <a:rPr kumimoji="1" lang="zh-TW" altLang="en-US" smtClean="0"/>
              <a:t>2025/10/4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A8DA9EA-B364-57B4-7F83-4994FCA6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9439D09-4180-8575-16DE-3AFB10B6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827-A7E0-6C4C-9BC8-A1797DFD05F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4618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79105BD-A91D-9704-8FC7-4FC3B4C0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6C2BA57-97A5-C50B-F680-50AA42CAD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A2D5AEB-9637-12D4-6A9D-1D4B519F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809-118D-0F4B-83F9-3A67E3C175DC}" type="datetimeFigureOut">
              <a:rPr kumimoji="1" lang="zh-TW" altLang="en-US" smtClean="0"/>
              <a:t>2025/10/4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EDE5904-528A-F2BE-3A73-3EB644D5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F10A05A-4A02-6586-A18D-D548558D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827-A7E0-6C4C-9BC8-A1797DFD05F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4050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7825BD6-477B-95EB-BDEA-EA009C0F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D6F0762-0748-21E7-F7B4-60A3381D7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6EDF602-3AC9-F3C5-D8AA-7B60C321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809-118D-0F4B-83F9-3A67E3C175DC}" type="datetimeFigureOut">
              <a:rPr kumimoji="1" lang="zh-TW" altLang="en-US" smtClean="0"/>
              <a:t>2025/10/4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42B4056-922F-48CF-10FB-76660189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2CF3797-32CB-B0DB-2B25-D9BB3276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827-A7E0-6C4C-9BC8-A1797DFD05F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2680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127EA26-F9D9-DAD9-A5E5-8F7E6E01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E352EB9-2F96-D9BC-3AD0-751DB0767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69F3EABF-456A-3624-7429-34D615F80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71AF70B3-3529-F21E-7EFA-2E40D05A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809-118D-0F4B-83F9-3A67E3C175DC}" type="datetimeFigureOut">
              <a:rPr kumimoji="1" lang="zh-TW" altLang="en-US" smtClean="0"/>
              <a:t>2025/10/4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61B75284-8E5A-0C30-9ADB-9BAEBAAE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091391A-DBA1-74A2-7858-ADC240CB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827-A7E0-6C4C-9BC8-A1797DFD05F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834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727E8EC-6A34-A3BE-744D-E5AA0207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A56EDFFB-EA84-05E4-9876-A60F5257A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44A33C9B-ACCC-061F-B3C9-82893A71D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CCA1495F-F76E-BF47-A1D5-A2D008EA5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A32835B7-EA53-2EFE-4FBE-64B8A319F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4E49F598-FF59-CD9D-E3FA-19219CA5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809-118D-0F4B-83F9-3A67E3C175DC}" type="datetimeFigureOut">
              <a:rPr kumimoji="1" lang="zh-TW" altLang="en-US" smtClean="0"/>
              <a:t>2025/10/4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2754FA57-DD96-4989-F92C-59BE959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FEBC7F41-81F1-FF12-59AE-EE7B2110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827-A7E0-6C4C-9BC8-A1797DFD05F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361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140536F-B1BB-805E-AB6B-916DA53D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39AE737D-713D-FFB2-9019-0E01A62D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809-118D-0F4B-83F9-3A67E3C175DC}" type="datetimeFigureOut">
              <a:rPr kumimoji="1" lang="zh-TW" altLang="en-US" smtClean="0"/>
              <a:t>2025/10/4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C157968E-4FA6-CF52-874E-245FD6F2D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7627DEB1-19B3-59D9-1AF1-34EB081D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827-A7E0-6C4C-9BC8-A1797DFD05F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8875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D9028C18-28FB-7136-4F25-84492426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809-118D-0F4B-83F9-3A67E3C175DC}" type="datetimeFigureOut">
              <a:rPr kumimoji="1" lang="zh-TW" altLang="en-US" smtClean="0"/>
              <a:t>2025/10/4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E6F1D7D7-74C0-3E87-3EFD-3C6422F3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338EBE4C-16FB-4ED1-B39A-0B358F75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827-A7E0-6C4C-9BC8-A1797DFD05F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2694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EE60C7E-186E-5F05-F400-8BF35EBF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D794C99-95B4-97E1-10E7-C320B017D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E2EC3217-DB4B-61F8-B40A-CEE9A9527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BCB664AE-042C-4A19-9CC9-D03B7925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809-118D-0F4B-83F9-3A67E3C175DC}" type="datetimeFigureOut">
              <a:rPr kumimoji="1" lang="zh-TW" altLang="en-US" smtClean="0"/>
              <a:t>2025/10/4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EF632DC3-4C49-A1C1-14FC-D344601B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2D0B1644-ED92-05D6-3BDF-99ED1172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827-A7E0-6C4C-9BC8-A1797DFD05F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11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C5FF04-3FCD-5BE4-0CAA-B5652CBB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99AF9B3D-6653-3824-2096-360817C0B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3405B577-2506-4EDD-FA89-E58A44F16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605EA3A3-542B-A158-D6D3-AA711A05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3809-118D-0F4B-83F9-3A67E3C175DC}" type="datetimeFigureOut">
              <a:rPr kumimoji="1" lang="zh-TW" altLang="en-US" smtClean="0"/>
              <a:t>2025/10/4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6F64B715-602E-4E48-8753-B093A0D0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6B411067-49DC-ECD1-C3B4-DD92AA5F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827-A7E0-6C4C-9BC8-A1797DFD05F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7075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A70543F1-0CA0-50A8-5477-D89BD75C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5E8EFB88-B017-833D-234E-DBE4AD152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D63C266-2FA0-5D8E-1158-208712D85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fld id="{73223809-118D-0F4B-83F9-3A67E3C175DC}" type="datetimeFigureOut">
              <a:rPr kumimoji="1" lang="zh-TW" altLang="en-US" smtClean="0"/>
              <a:pPr/>
              <a:t>2025/10/4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D30F17F-484C-3F52-2073-7E358C7C3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162BE42-EA19-AAFC-E746-D3E3C34E2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fld id="{24F46827-A7E0-6C4C-9BC8-A1797DFD05F9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1239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e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CF08A01-EC99-D49A-8DB8-A5BF544DF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405" y="1122363"/>
            <a:ext cx="11110587" cy="2387600"/>
          </a:xfrm>
        </p:spPr>
        <p:txBody>
          <a:bodyPr>
            <a:noAutofit/>
          </a:bodyPr>
          <a:lstStyle/>
          <a:p>
            <a:r>
              <a:rPr kumimoji="1" lang="en-US" altLang="zh-TW" sz="4400" dirty="0"/>
              <a:t>Machine Learning Quantitative Analysis of FDG PET Images of Medial Temporal Lobe Epilepsy Patients</a:t>
            </a:r>
            <a:endParaRPr kumimoji="1" lang="zh-TW" altLang="en-US" sz="44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31DE74CF-E761-EAB4-8013-08BF5A444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 fontScale="92500" lnSpcReduction="20000"/>
          </a:bodyPr>
          <a:lstStyle/>
          <a:p>
            <a:endParaRPr kumimoji="1" lang="en-US" altLang="zh-TW" dirty="0"/>
          </a:p>
          <a:p>
            <a:r>
              <a:rPr kumimoji="1" lang="zh-TW" altLang="en-US" sz="3600" dirty="0"/>
              <a:t>施彥丞</a:t>
            </a:r>
            <a:endParaRPr kumimoji="1" lang="en-US" altLang="zh-TW" sz="3600" dirty="0"/>
          </a:p>
          <a:p>
            <a:endParaRPr kumimoji="1" lang="en-US" altLang="zh-TW" dirty="0"/>
          </a:p>
          <a:p>
            <a:r>
              <a:rPr kumimoji="1" lang="zh-TW" altLang="en-US" sz="2300" dirty="0"/>
              <a:t>臺北榮民總醫院 神經醫學中心 癲癇科</a:t>
            </a:r>
            <a:endParaRPr kumimoji="1" lang="en-US" altLang="zh-TW" sz="2300" dirty="0"/>
          </a:p>
          <a:p>
            <a:r>
              <a:rPr kumimoji="1" lang="zh-TW" altLang="en-US" sz="2300" dirty="0"/>
              <a:t>國立陽明交通大學 神經科學研究所</a:t>
            </a:r>
            <a:endParaRPr kumimoji="1" lang="en-US" altLang="zh-TW" sz="2300" dirty="0"/>
          </a:p>
          <a:p>
            <a:r>
              <a:rPr kumimoji="1" lang="en-US" altLang="zh-TW" sz="2300" dirty="0"/>
              <a:t>2025.10.25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248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92591F6-3E77-DCBC-7B2A-379396F3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Subjects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1E384F2-F1FE-018B-7F19-53C9B4AEE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TW" dirty="0"/>
              <a:t>93 patients enrolled for model training</a:t>
            </a:r>
          </a:p>
          <a:p>
            <a:pPr lvl="1"/>
            <a:r>
              <a:rPr kumimoji="1" lang="en-US" altLang="zh-TW" dirty="0"/>
              <a:t>Drug-resistant MTLE </a:t>
            </a:r>
          </a:p>
          <a:p>
            <a:pPr lvl="1"/>
            <a:r>
              <a:rPr kumimoji="1" lang="en-US" altLang="zh-TW" dirty="0"/>
              <a:t>Receiving anterior temporal lobectomy (ATL) or selective amygdalohippocampectomy (SAH). </a:t>
            </a:r>
          </a:p>
          <a:p>
            <a:pPr lvl="2"/>
            <a:r>
              <a:rPr kumimoji="1" lang="en-US" altLang="zh-TW" dirty="0"/>
              <a:t>2008/7 ~ 2019/6 </a:t>
            </a:r>
          </a:p>
          <a:p>
            <a:pPr lvl="2"/>
            <a:r>
              <a:rPr kumimoji="1" lang="en-US" altLang="zh-TW" dirty="0"/>
              <a:t>Pathological diagnosis: mesial temporal sclerosis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11 patients enrolled for established model test</a:t>
            </a:r>
          </a:p>
          <a:p>
            <a:pPr lvl="1"/>
            <a:r>
              <a:rPr kumimoji="1" lang="en-US" altLang="zh-TW" dirty="0"/>
              <a:t>Stereotactic-EEG (</a:t>
            </a:r>
            <a:r>
              <a:rPr kumimoji="1" lang="en-US" altLang="zh-TW" dirty="0" err="1"/>
              <a:t>sEEG</a:t>
            </a:r>
            <a:r>
              <a:rPr kumimoji="1" lang="en-US" altLang="zh-TW" dirty="0"/>
              <a:t>) study </a:t>
            </a:r>
          </a:p>
          <a:p>
            <a:pPr lvl="1"/>
            <a:r>
              <a:rPr kumimoji="1" lang="en-US" altLang="zh-TW" dirty="0"/>
              <a:t>Received ATL or SAH beyond the period from July 2008 to June 2019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Post-surgical outcome</a:t>
            </a:r>
          </a:p>
          <a:p>
            <a:pPr lvl="1"/>
            <a:r>
              <a:rPr kumimoji="1" lang="en-US" altLang="zh-TW" dirty="0"/>
              <a:t>Engel classification I (86%) and II (14%)</a:t>
            </a:r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723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22E4F14-A8B7-A605-9626-323E8316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Results</a:t>
            </a:r>
            <a:endParaRPr kumimoji="1" lang="zh-TW" altLang="en-US" dirty="0"/>
          </a:p>
        </p:txBody>
      </p:sp>
      <p:pic>
        <p:nvPicPr>
          <p:cNvPr id="4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xmlns="" id="{1D201AF0-E09A-D2F7-E8FA-6CE5A0225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32" y="1418364"/>
            <a:ext cx="6467519" cy="3641757"/>
          </a:xfr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BCB731DB-8749-9909-CDB6-4947F5FD6060}"/>
              </a:ext>
            </a:extLst>
          </p:cNvPr>
          <p:cNvSpPr txBox="1"/>
          <p:nvPr/>
        </p:nvSpPr>
        <p:spPr>
          <a:xfrm>
            <a:off x="320682" y="4986104"/>
            <a:ext cx="4306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Model evaluation in the test set: 100.00% </a:t>
            </a:r>
            <a:endParaRPr kumimoji="1" lang="zh-TW" altLang="en-US" dirty="0"/>
          </a:p>
          <a:p>
            <a:endParaRPr kumimoji="1"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17C6701-FB51-CC31-1429-E094601B1FCA}"/>
              </a:ext>
            </a:extLst>
          </p:cNvPr>
          <p:cNvSpPr/>
          <p:nvPr/>
        </p:nvSpPr>
        <p:spPr>
          <a:xfrm flipH="1" flipV="1">
            <a:off x="4126461" y="4208952"/>
            <a:ext cx="681607" cy="351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FD29683-3A6B-8CAB-FCC1-0D4C572D6182}"/>
              </a:ext>
            </a:extLst>
          </p:cNvPr>
          <p:cNvSpPr/>
          <p:nvPr/>
        </p:nvSpPr>
        <p:spPr>
          <a:xfrm flipH="1" flipV="1">
            <a:off x="5755196" y="4208952"/>
            <a:ext cx="681607" cy="3752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xmlns="" id="{04877498-2279-CF44-4700-355AAB79D9A0}"/>
              </a:ext>
            </a:extLst>
          </p:cNvPr>
          <p:cNvSpPr txBox="1">
            <a:spLocks/>
          </p:cNvSpPr>
          <p:nvPr/>
        </p:nvSpPr>
        <p:spPr>
          <a:xfrm>
            <a:off x="497396" y="5694219"/>
            <a:ext cx="10515600" cy="116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200" dirty="0"/>
              <a:t>23 patients failed lateralization by visual analysis</a:t>
            </a:r>
            <a:endParaRPr kumimoji="1" lang="en-US" altLang="zh-TW" sz="1800" dirty="0"/>
          </a:p>
          <a:p>
            <a:pPr lvl="1"/>
            <a:r>
              <a:rPr kumimoji="1" lang="en-US" altLang="zh-TW" sz="1800" dirty="0"/>
              <a:t>AAL atlas: 100%</a:t>
            </a:r>
            <a:endParaRPr kumimoji="1" lang="en-US" altLang="zh-TW" sz="1400" dirty="0"/>
          </a:p>
          <a:p>
            <a:pPr lvl="1"/>
            <a:r>
              <a:rPr kumimoji="1" lang="en-US" altLang="zh-TW" sz="1800" dirty="0" err="1"/>
              <a:t>aparc+aseg</a:t>
            </a:r>
            <a:r>
              <a:rPr kumimoji="1" lang="en-US" altLang="zh-TW" sz="1800" dirty="0"/>
              <a:t> atlas: 82.6%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5B184D5F-47DC-CB9D-7A59-90E90351C8F2}"/>
              </a:ext>
            </a:extLst>
          </p:cNvPr>
          <p:cNvSpPr txBox="1"/>
          <p:nvPr/>
        </p:nvSpPr>
        <p:spPr>
          <a:xfrm>
            <a:off x="7739279" y="1808081"/>
            <a:ext cx="4364548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2 clinical neurologists and </a:t>
            </a:r>
          </a:p>
          <a:p>
            <a:r>
              <a:rPr lang="en-US" altLang="zh-TW" sz="2800" dirty="0"/>
              <a:t>1 nuclear medicine physician</a:t>
            </a:r>
          </a:p>
          <a:p>
            <a:endParaRPr lang="en-US" altLang="zh-TW" sz="2400" dirty="0"/>
          </a:p>
          <a:p>
            <a:r>
              <a:rPr lang="en-US" altLang="zh-TW" sz="2400" dirty="0"/>
              <a:t>Hit rate of lateralization </a:t>
            </a:r>
          </a:p>
          <a:p>
            <a:r>
              <a:rPr lang="en-US" altLang="zh-TW" sz="2400" dirty="0"/>
              <a:t>	75.3% in the training set  </a:t>
            </a:r>
          </a:p>
          <a:p>
            <a:r>
              <a:rPr lang="en-US" altLang="zh-TW" sz="2400" dirty="0"/>
              <a:t>	72.7% in the test set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63F72115-CBC8-9946-2934-F63C0D353B2B}"/>
              </a:ext>
            </a:extLst>
          </p:cNvPr>
          <p:cNvSpPr txBox="1"/>
          <p:nvPr/>
        </p:nvSpPr>
        <p:spPr>
          <a:xfrm>
            <a:off x="6792151" y="3053367"/>
            <a:ext cx="75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/>
              <a:t>V.S.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874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3E63038-BFC5-B54C-B970-30170891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Conclusion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239C9BA-72C5-9347-8B02-626417D9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TW" dirty="0"/>
              <a:t>AI-assisted lateralization epileptogenic foci interpretation method has good results in the medial temporal lobe epilepsy</a:t>
            </a:r>
          </a:p>
          <a:p>
            <a:r>
              <a:rPr lang="en" altLang="zh-TW" dirty="0"/>
              <a:t>High accuracy : 96.0%</a:t>
            </a:r>
          </a:p>
          <a:p>
            <a:r>
              <a:rPr lang="en" altLang="zh-TW" dirty="0"/>
              <a:t>Readily available</a:t>
            </a:r>
          </a:p>
        </p:txBody>
      </p:sp>
    </p:spTree>
    <p:extLst>
      <p:ext uri="{BB962C8B-B14F-4D97-AF65-F5344CB8AC3E}">
        <p14:creationId xmlns:p14="http://schemas.microsoft.com/office/powerpoint/2010/main" val="33767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74"/>
    </mc:Choice>
    <mc:Fallback xmlns="">
      <p:transition spd="slow" advTm="4937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58"/>
          <p:cNvGrpSpPr/>
          <p:nvPr/>
        </p:nvGrpSpPr>
        <p:grpSpPr>
          <a:xfrm>
            <a:off x="1922216" y="4601315"/>
            <a:ext cx="1886996" cy="1653263"/>
            <a:chOff x="2609370" y="464877"/>
            <a:chExt cx="1356776" cy="1263665"/>
          </a:xfrm>
        </p:grpSpPr>
        <p:sp>
          <p:nvSpPr>
            <p:cNvPr id="718" name="Google Shape;718;p58"/>
            <p:cNvSpPr txBox="1"/>
            <p:nvPr/>
          </p:nvSpPr>
          <p:spPr>
            <a:xfrm>
              <a:off x="2609370" y="1516850"/>
              <a:ext cx="1356776" cy="211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Chou Chien-Chen</a:t>
              </a:r>
              <a:endParaRPr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9" name="Google Shape;719;p58"/>
            <p:cNvPicPr preferRelativeResize="0"/>
            <p:nvPr/>
          </p:nvPicPr>
          <p:blipFill rotWithShape="1">
            <a:blip r:embed="rId3">
              <a:alphaModFix/>
            </a:blip>
            <a:srcRect l="5385" t="5833" r="7220" b="6957"/>
            <a:stretch/>
          </p:blipFill>
          <p:spPr>
            <a:xfrm>
              <a:off x="2857343" y="464877"/>
              <a:ext cx="834345" cy="10591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3" name="Google Shape;723;p58"/>
          <p:cNvGrpSpPr/>
          <p:nvPr/>
        </p:nvGrpSpPr>
        <p:grpSpPr>
          <a:xfrm>
            <a:off x="3108514" y="4614043"/>
            <a:ext cx="1833335" cy="1640719"/>
            <a:chOff x="6408966" y="806129"/>
            <a:chExt cx="1375001" cy="1230540"/>
          </a:xfrm>
        </p:grpSpPr>
        <p:sp>
          <p:nvSpPr>
            <p:cNvPr id="724" name="Google Shape;724;p58"/>
            <p:cNvSpPr txBox="1"/>
            <p:nvPr/>
          </p:nvSpPr>
          <p:spPr>
            <a:xfrm>
              <a:off x="6408966" y="1828950"/>
              <a:ext cx="1375001" cy="207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Lin Po-Tso </a:t>
              </a:r>
              <a:endParaRPr sz="1600" dirty="0"/>
            </a:p>
          </p:txBody>
        </p:sp>
        <p:pic>
          <p:nvPicPr>
            <p:cNvPr id="725" name="Google Shape;725;p58"/>
            <p:cNvPicPr preferRelativeResize="0"/>
            <p:nvPr/>
          </p:nvPicPr>
          <p:blipFill rotWithShape="1">
            <a:blip r:embed="rId4">
              <a:alphaModFix/>
            </a:blip>
            <a:srcRect l="8834" r="9819" b="23185"/>
            <a:stretch/>
          </p:blipFill>
          <p:spPr>
            <a:xfrm>
              <a:off x="6691115" y="806129"/>
              <a:ext cx="834345" cy="10591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6" name="Google Shape;726;p58"/>
          <p:cNvGrpSpPr/>
          <p:nvPr/>
        </p:nvGrpSpPr>
        <p:grpSpPr>
          <a:xfrm>
            <a:off x="823735" y="4603951"/>
            <a:ext cx="1754087" cy="1660485"/>
            <a:chOff x="7760171" y="1904760"/>
            <a:chExt cx="1315565" cy="1245364"/>
          </a:xfrm>
        </p:grpSpPr>
        <p:sp>
          <p:nvSpPr>
            <p:cNvPr id="727" name="Google Shape;727;p58"/>
            <p:cNvSpPr txBox="1"/>
            <p:nvPr/>
          </p:nvSpPr>
          <p:spPr>
            <a:xfrm>
              <a:off x="7760171" y="2942405"/>
              <a:ext cx="1315565" cy="207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Lee Cheng-Chia  </a:t>
              </a:r>
              <a:endParaRPr sz="1600" dirty="0"/>
            </a:p>
          </p:txBody>
        </p:sp>
        <p:pic>
          <p:nvPicPr>
            <p:cNvPr id="728" name="Google Shape;728;p58"/>
            <p:cNvPicPr preferRelativeResize="0"/>
            <p:nvPr/>
          </p:nvPicPr>
          <p:blipFill rotWithShape="1">
            <a:blip r:embed="rId5">
              <a:alphaModFix/>
            </a:blip>
            <a:srcRect l="9773" r="2436" b="10548"/>
            <a:stretch/>
          </p:blipFill>
          <p:spPr>
            <a:xfrm>
              <a:off x="8003518" y="1904760"/>
              <a:ext cx="834345" cy="10201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9" name="Google Shape;729;p58"/>
          <p:cNvGrpSpPr/>
          <p:nvPr/>
        </p:nvGrpSpPr>
        <p:grpSpPr>
          <a:xfrm>
            <a:off x="8736555" y="4608107"/>
            <a:ext cx="1632181" cy="1582897"/>
            <a:chOff x="7804664" y="3501008"/>
            <a:chExt cx="1224136" cy="1187173"/>
          </a:xfrm>
        </p:grpSpPr>
        <p:sp>
          <p:nvSpPr>
            <p:cNvPr id="730" name="Google Shape;730;p58"/>
            <p:cNvSpPr txBox="1"/>
            <p:nvPr/>
          </p:nvSpPr>
          <p:spPr>
            <a:xfrm>
              <a:off x="7804664" y="4480462"/>
              <a:ext cx="1224136" cy="207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Huang Jr-Lan</a:t>
              </a:r>
              <a:endParaRPr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31" name="Google Shape;731;p58"/>
            <p:cNvPicPr preferRelativeResize="0"/>
            <p:nvPr/>
          </p:nvPicPr>
          <p:blipFill rotWithShape="1">
            <a:blip r:embed="rId6">
              <a:alphaModFix/>
            </a:blip>
            <a:srcRect l="6628" t="15350" r="9236" b="11902"/>
            <a:stretch/>
          </p:blipFill>
          <p:spPr>
            <a:xfrm>
              <a:off x="8026685" y="3501008"/>
              <a:ext cx="819150" cy="10067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2" name="Google Shape;732;p58"/>
          <p:cNvGrpSpPr/>
          <p:nvPr/>
        </p:nvGrpSpPr>
        <p:grpSpPr>
          <a:xfrm>
            <a:off x="-176191" y="4616482"/>
            <a:ext cx="1486500" cy="1656329"/>
            <a:chOff x="3210069" y="1922354"/>
            <a:chExt cx="1114875" cy="1242247"/>
          </a:xfrm>
        </p:grpSpPr>
        <p:sp>
          <p:nvSpPr>
            <p:cNvPr id="733" name="Google Shape;733;p58"/>
            <p:cNvSpPr txBox="1"/>
            <p:nvPr/>
          </p:nvSpPr>
          <p:spPr>
            <a:xfrm>
              <a:off x="3210069" y="2956882"/>
              <a:ext cx="1114875" cy="207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Lin Chun-Fu  </a:t>
              </a:r>
              <a:endParaRPr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34" name="Google Shape;734;p58"/>
            <p:cNvPicPr preferRelativeResize="0"/>
            <p:nvPr/>
          </p:nvPicPr>
          <p:blipFill rotWithShape="1">
            <a:blip r:embed="rId7">
              <a:alphaModFix/>
            </a:blip>
            <a:srcRect l="8433" r="6979" b="17599"/>
            <a:stretch/>
          </p:blipFill>
          <p:spPr>
            <a:xfrm>
              <a:off x="3332144" y="1922354"/>
              <a:ext cx="870725" cy="10178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8" name="Google Shape;738;p58"/>
          <p:cNvGrpSpPr/>
          <p:nvPr/>
        </p:nvGrpSpPr>
        <p:grpSpPr>
          <a:xfrm>
            <a:off x="6659100" y="4616482"/>
            <a:ext cx="1351419" cy="1602237"/>
            <a:chOff x="8531937" y="1983304"/>
            <a:chExt cx="1013564" cy="1201678"/>
          </a:xfrm>
        </p:grpSpPr>
        <p:sp>
          <p:nvSpPr>
            <p:cNvPr id="739" name="Google Shape;739;p58"/>
            <p:cNvSpPr txBox="1"/>
            <p:nvPr/>
          </p:nvSpPr>
          <p:spPr>
            <a:xfrm>
              <a:off x="8531937" y="2977263"/>
              <a:ext cx="1013564" cy="207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 Chih-Wen</a:t>
              </a:r>
              <a:endParaRPr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0" name="Google Shape;740;p58"/>
            <p:cNvPicPr preferRelativeResize="0"/>
            <p:nvPr/>
          </p:nvPicPr>
          <p:blipFill rotWithShape="1">
            <a:blip r:embed="rId8">
              <a:alphaModFix/>
            </a:blip>
            <a:srcRect l="23805" t="25656" r="27481" b="29461"/>
            <a:stretch/>
          </p:blipFill>
          <p:spPr>
            <a:xfrm>
              <a:off x="8626325" y="1983304"/>
              <a:ext cx="824789" cy="10136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1" name="Google Shape;741;p58"/>
          <p:cNvGrpSpPr/>
          <p:nvPr/>
        </p:nvGrpSpPr>
        <p:grpSpPr>
          <a:xfrm>
            <a:off x="7725347" y="4584637"/>
            <a:ext cx="1440160" cy="1616937"/>
            <a:chOff x="696623" y="3548278"/>
            <a:chExt cx="1080120" cy="1212703"/>
          </a:xfrm>
        </p:grpSpPr>
        <p:sp>
          <p:nvSpPr>
            <p:cNvPr id="742" name="Google Shape;742;p58"/>
            <p:cNvSpPr txBox="1"/>
            <p:nvPr/>
          </p:nvSpPr>
          <p:spPr>
            <a:xfrm>
              <a:off x="696623" y="4553262"/>
              <a:ext cx="1080120" cy="207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Chou Yi-Chun</a:t>
              </a:r>
              <a:endParaRPr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3" name="Google Shape;743;p58"/>
            <p:cNvPicPr preferRelativeResize="0"/>
            <p:nvPr/>
          </p:nvPicPr>
          <p:blipFill rotWithShape="1">
            <a:blip r:embed="rId9">
              <a:alphaModFix/>
            </a:blip>
            <a:srcRect l="7651" t="7031" r="7423" b="16810"/>
            <a:stretch/>
          </p:blipFill>
          <p:spPr>
            <a:xfrm>
              <a:off x="805342" y="3548278"/>
              <a:ext cx="876489" cy="1032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4" name="Google Shape;744;p58"/>
          <p:cNvGrpSpPr/>
          <p:nvPr/>
        </p:nvGrpSpPr>
        <p:grpSpPr>
          <a:xfrm>
            <a:off x="5391151" y="4611328"/>
            <a:ext cx="1610025" cy="1617361"/>
            <a:chOff x="10378030" y="1983304"/>
            <a:chExt cx="1207519" cy="1213021"/>
          </a:xfrm>
        </p:grpSpPr>
        <p:sp>
          <p:nvSpPr>
            <p:cNvPr id="745" name="Google Shape;745;p58"/>
            <p:cNvSpPr txBox="1"/>
            <p:nvPr/>
          </p:nvSpPr>
          <p:spPr>
            <a:xfrm>
              <a:off x="10378030" y="2988606"/>
              <a:ext cx="1207519" cy="207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Wang Hui-Tzu</a:t>
              </a:r>
              <a:endParaRPr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6" name="Google Shape;746;p58"/>
            <p:cNvPicPr preferRelativeResize="0"/>
            <p:nvPr/>
          </p:nvPicPr>
          <p:blipFill rotWithShape="1">
            <a:blip r:embed="rId10">
              <a:alphaModFix/>
            </a:blip>
            <a:srcRect l="21395" t="2828" r="16119" b="22766"/>
            <a:stretch/>
          </p:blipFill>
          <p:spPr>
            <a:xfrm>
              <a:off x="10571542" y="1983304"/>
              <a:ext cx="861424" cy="10109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0" name="Google Shape;750;p58"/>
          <p:cNvGrpSpPr/>
          <p:nvPr/>
        </p:nvGrpSpPr>
        <p:grpSpPr>
          <a:xfrm>
            <a:off x="4993516" y="1946894"/>
            <a:ext cx="2204965" cy="2469271"/>
            <a:chOff x="14238679" y="2896892"/>
            <a:chExt cx="1232714" cy="1423289"/>
          </a:xfrm>
        </p:grpSpPr>
        <p:pic>
          <p:nvPicPr>
            <p:cNvPr id="751" name="Google Shape;751;p58"/>
            <p:cNvPicPr preferRelativeResize="0"/>
            <p:nvPr/>
          </p:nvPicPr>
          <p:blipFill rotWithShape="1">
            <a:blip r:embed="rId11">
              <a:alphaModFix/>
            </a:blip>
            <a:srcRect l="32328" t="5957" r="26242" b="34704"/>
            <a:stretch/>
          </p:blipFill>
          <p:spPr>
            <a:xfrm>
              <a:off x="14395593" y="2896892"/>
              <a:ext cx="918886" cy="1245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2" name="Google Shape;752;p58"/>
            <p:cNvSpPr txBox="1"/>
            <p:nvPr/>
          </p:nvSpPr>
          <p:spPr>
            <a:xfrm>
              <a:off x="14238679" y="4142802"/>
              <a:ext cx="1232714" cy="177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Peng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Syu-Jyun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3" name="Google Shape;753;p58"/>
          <p:cNvGrpSpPr/>
          <p:nvPr/>
        </p:nvGrpSpPr>
        <p:grpSpPr>
          <a:xfrm>
            <a:off x="4243397" y="4601316"/>
            <a:ext cx="1643619" cy="1645075"/>
            <a:chOff x="10247833" y="3474748"/>
            <a:chExt cx="1232714" cy="1233806"/>
          </a:xfrm>
        </p:grpSpPr>
        <p:sp>
          <p:nvSpPr>
            <p:cNvPr id="754" name="Google Shape;754;p58"/>
            <p:cNvSpPr txBox="1"/>
            <p:nvPr/>
          </p:nvSpPr>
          <p:spPr>
            <a:xfrm>
              <a:off x="10247833" y="4500835"/>
              <a:ext cx="1232714" cy="207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Chen Yi-Hsiu</a:t>
              </a:r>
              <a:endParaRPr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55" name="Google Shape;755;p58"/>
            <p:cNvPicPr preferRelativeResize="0"/>
            <p:nvPr/>
          </p:nvPicPr>
          <p:blipFill rotWithShape="1">
            <a:blip r:embed="rId12">
              <a:alphaModFix/>
            </a:blip>
            <a:srcRect l="3202" r="7961" b="17567"/>
            <a:stretch/>
          </p:blipFill>
          <p:spPr>
            <a:xfrm>
              <a:off x="10467774" y="3474748"/>
              <a:ext cx="834345" cy="1046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9" name="Google Shape;759;p58"/>
          <p:cNvSpPr txBox="1"/>
          <p:nvPr/>
        </p:nvSpPr>
        <p:spPr>
          <a:xfrm>
            <a:off x="4579866" y="1237688"/>
            <a:ext cx="30322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尤香玉(Hsiang-Yu Yu)圖">
            <a:extLst>
              <a:ext uri="{FF2B5EF4-FFF2-40B4-BE49-F238E27FC236}">
                <a16:creationId xmlns:a16="http://schemas.microsoft.com/office/drawing/2014/main" xmlns="" id="{E033E76A-A9BB-DFB8-99A5-C75AB6EDB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r="15354" b="26191"/>
          <a:stretch/>
        </p:blipFill>
        <p:spPr bwMode="auto">
          <a:xfrm>
            <a:off x="2499218" y="1960677"/>
            <a:ext cx="1719777" cy="21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33;p58">
            <a:extLst>
              <a:ext uri="{FF2B5EF4-FFF2-40B4-BE49-F238E27FC236}">
                <a16:creationId xmlns:a16="http://schemas.microsoft.com/office/drawing/2014/main" xmlns="" id="{F3FA3FEB-D7FA-8197-0744-EFB898CD2948}"/>
              </a:ext>
            </a:extLst>
          </p:cNvPr>
          <p:cNvSpPr txBox="1"/>
          <p:nvPr/>
        </p:nvSpPr>
        <p:spPr>
          <a:xfrm>
            <a:off x="2623416" y="4122719"/>
            <a:ext cx="14865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 Hsiang-Yu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圖片 3" descr="一張含有 人的臉孔, 人員, 服裝, 嘴唇 的圖片&#10;&#10;自動產生的描述">
            <a:extLst>
              <a:ext uri="{FF2B5EF4-FFF2-40B4-BE49-F238E27FC236}">
                <a16:creationId xmlns:a16="http://schemas.microsoft.com/office/drawing/2014/main" xmlns="" id="{B32644BE-E960-43F0-82DB-6F08093DF6A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4022"/>
          <a:stretch/>
        </p:blipFill>
        <p:spPr>
          <a:xfrm>
            <a:off x="11057645" y="4561170"/>
            <a:ext cx="1146869" cy="1352875"/>
          </a:xfrm>
          <a:prstGeom prst="rect">
            <a:avLst/>
          </a:prstGeom>
        </p:spPr>
      </p:pic>
      <p:sp>
        <p:nvSpPr>
          <p:cNvPr id="5" name="Google Shape;730;p58">
            <a:extLst>
              <a:ext uri="{FF2B5EF4-FFF2-40B4-BE49-F238E27FC236}">
                <a16:creationId xmlns:a16="http://schemas.microsoft.com/office/drawing/2014/main" xmlns="" id="{81B3A2BA-CA0A-4C2B-F9BF-5EE84D09F9B7}"/>
              </a:ext>
            </a:extLst>
          </p:cNvPr>
          <p:cNvSpPr txBox="1"/>
          <p:nvPr/>
        </p:nvSpPr>
        <p:spPr>
          <a:xfrm>
            <a:off x="10818982" y="5950412"/>
            <a:ext cx="163218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 Ma Ya-</a:t>
            </a:r>
            <a:r>
              <a:rPr lang="en-US" sz="1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Hsin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0BC2C0DB-EA2F-1CA7-382C-2D41E231D227}"/>
              </a:ext>
            </a:extLst>
          </p:cNvPr>
          <p:cNvSpPr txBox="1"/>
          <p:nvPr/>
        </p:nvSpPr>
        <p:spPr>
          <a:xfrm>
            <a:off x="2495623" y="383473"/>
            <a:ext cx="7200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400" dirty="0"/>
              <a:t>Thank you for your attention !</a:t>
            </a:r>
            <a:endParaRPr kumimoji="1" lang="zh-TW" altLang="en-US" sz="4400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13EAFAEC-888D-7819-6849-3689DDE767FB}"/>
              </a:ext>
            </a:extLst>
          </p:cNvPr>
          <p:cNvGrpSpPr/>
          <p:nvPr/>
        </p:nvGrpSpPr>
        <p:grpSpPr>
          <a:xfrm>
            <a:off x="7973000" y="1960677"/>
            <a:ext cx="1681137" cy="2455488"/>
            <a:chOff x="7394928" y="1803445"/>
            <a:chExt cx="1681137" cy="2455488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xmlns="" id="{1CD4ECC2-6841-1369-69AC-CB8978377B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7" r="9410" b="25555"/>
            <a:stretch>
              <a:fillRect/>
            </a:stretch>
          </p:blipFill>
          <p:spPr bwMode="auto">
            <a:xfrm>
              <a:off x="7394928" y="1803445"/>
              <a:ext cx="1643617" cy="2199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Google Shape;752;p58">
              <a:extLst>
                <a:ext uri="{FF2B5EF4-FFF2-40B4-BE49-F238E27FC236}">
                  <a16:creationId xmlns:a16="http://schemas.microsoft.com/office/drawing/2014/main" xmlns="" id="{6F46174F-A551-BDA1-2010-9E14008F7372}"/>
                </a:ext>
              </a:extLst>
            </p:cNvPr>
            <p:cNvSpPr txBox="1"/>
            <p:nvPr/>
          </p:nvSpPr>
          <p:spPr>
            <a:xfrm>
              <a:off x="7432446" y="3951197"/>
              <a:ext cx="164361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 Tse-Hao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5" name="Google Shape;735;p58"/>
          <p:cNvGrpSpPr/>
          <p:nvPr/>
        </p:nvGrpSpPr>
        <p:grpSpPr>
          <a:xfrm>
            <a:off x="9564453" y="4584639"/>
            <a:ext cx="2016223" cy="1634080"/>
            <a:chOff x="2305214" y="3555882"/>
            <a:chExt cx="1512167" cy="1225560"/>
          </a:xfrm>
        </p:grpSpPr>
        <p:sp>
          <p:nvSpPr>
            <p:cNvPr id="736" name="Google Shape;736;p58"/>
            <p:cNvSpPr txBox="1"/>
            <p:nvPr/>
          </p:nvSpPr>
          <p:spPr>
            <a:xfrm>
              <a:off x="2305214" y="4573723"/>
              <a:ext cx="1512167" cy="207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Kuo Yi-Feng </a:t>
              </a:r>
              <a:endParaRPr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37" name="Google Shape;737;p58"/>
            <p:cNvPicPr preferRelativeResize="0"/>
            <p:nvPr/>
          </p:nvPicPr>
          <p:blipFill rotWithShape="1">
            <a:blip r:embed="rId16">
              <a:alphaModFix/>
            </a:blip>
            <a:srcRect l="20722" t="5987" r="18944" b="35935"/>
            <a:stretch/>
          </p:blipFill>
          <p:spPr>
            <a:xfrm>
              <a:off x="2687307" y="3555882"/>
              <a:ext cx="848008" cy="10067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6F6863E-2D76-77FA-8F34-861A654B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Positron Emission Tomography (PET) in Epilepsy Surgery</a:t>
            </a:r>
            <a:endParaRPr kumimoji="1"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40A83AF-9E50-F2DE-DA66-1A5438690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TW" sz="2400" dirty="0"/>
              <a:t>18F-FDG PET was used for epilepsy surgery assessments for a long time. </a:t>
            </a:r>
          </a:p>
          <a:p>
            <a:r>
              <a:rPr kumimoji="1" lang="en-US" altLang="zh-TW" sz="2400" dirty="0"/>
              <a:t>Regional cerebral hypometabolism:  </a:t>
            </a:r>
          </a:p>
          <a:p>
            <a:pPr lvl="1"/>
            <a:r>
              <a:rPr kumimoji="1" lang="en-US" altLang="zh-TW" sz="2000" dirty="0"/>
              <a:t>Neuronal loss, diaschisis, reduction in synaptic activity</a:t>
            </a:r>
          </a:p>
          <a:p>
            <a:pPr lvl="1"/>
            <a:r>
              <a:rPr kumimoji="1" lang="en-US" altLang="zh-TW" sz="2000" dirty="0"/>
              <a:t>Represent both the focus and projection areas of seizure activity.</a:t>
            </a:r>
          </a:p>
          <a:p>
            <a:r>
              <a:rPr kumimoji="1" lang="en-US" altLang="zh-TW" sz="2400" dirty="0"/>
              <a:t>FDG-PET is helpful in lateralizing the side of </a:t>
            </a:r>
            <a:r>
              <a:rPr kumimoji="1" lang="en-US" altLang="zh-TW" sz="2400" dirty="0" err="1"/>
              <a:t>epileptogenesis</a:t>
            </a:r>
            <a:r>
              <a:rPr kumimoji="1" lang="en-US" altLang="zh-TW" sz="2400" dirty="0"/>
              <a:t>.</a:t>
            </a:r>
          </a:p>
          <a:p>
            <a:pPr lvl="1"/>
            <a:endParaRPr kumimoji="1" lang="en-US" altLang="zh-TW" dirty="0"/>
          </a:p>
          <a:p>
            <a:pPr lvl="1"/>
            <a:endParaRPr kumimoji="1"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75CA32C6-9D86-D69D-64D0-B00F2C97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5" y="4301491"/>
            <a:ext cx="8213194" cy="241045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A6D240E-7B83-4DD9-E9ED-0D4067CFF50D}"/>
              </a:ext>
            </a:extLst>
          </p:cNvPr>
          <p:cNvSpPr txBox="1"/>
          <p:nvPr/>
        </p:nvSpPr>
        <p:spPr>
          <a:xfrm>
            <a:off x="8743169" y="6054213"/>
            <a:ext cx="35907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Kumar A, et al. J </a:t>
            </a:r>
            <a:r>
              <a:rPr lang="en-US" altLang="zh-TW" sz="1200" dirty="0" err="1"/>
              <a:t>Nucl</a:t>
            </a:r>
            <a:r>
              <a:rPr lang="en-US" altLang="zh-TW" sz="1200" dirty="0"/>
              <a:t> Med 2013;5410:1775–1781</a:t>
            </a:r>
            <a:endParaRPr lang="zh-TW" altLang="en-US" sz="1200" dirty="0"/>
          </a:p>
          <a:p>
            <a:r>
              <a:rPr lang="en" altLang="zh-TW" sz="1200" dirty="0"/>
              <a:t>Rathore C, et al. Epilepsy Res. 2014;108:1306-1314.</a:t>
            </a:r>
          </a:p>
          <a:p>
            <a:r>
              <a:rPr lang="en" altLang="zh-TW" sz="1200" dirty="0"/>
              <a:t>Theodore WH, et al. Ann Neurol. 1992;32:789-794</a:t>
            </a:r>
          </a:p>
          <a:p>
            <a:r>
              <a:rPr lang="en" altLang="zh-TW" sz="1200" dirty="0"/>
              <a:t>Willmann O, et al. Seizure. 2007;16:509-520.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970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CAC6F5A-4A32-1A47-B1D0-113B05E6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Clinical FDG-PET interpretation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28B979-3579-264B-A363-63AA37EB6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Sensitivity of FDG-PET</a:t>
            </a:r>
          </a:p>
          <a:p>
            <a:pPr lvl="1"/>
            <a:r>
              <a:rPr lang="en-US" altLang="zh-TW" sz="1800" dirty="0"/>
              <a:t>Temporal lobe epilepsy : 84 ~ 90 %</a:t>
            </a:r>
          </a:p>
          <a:p>
            <a:pPr lvl="1"/>
            <a:r>
              <a:rPr lang="en-US" altLang="zh-TW" sz="1800" dirty="0"/>
              <a:t>Extra-temporal lobe epilepsy : 33 ~ 55 %</a:t>
            </a:r>
          </a:p>
          <a:p>
            <a:endParaRPr lang="en-US" altLang="zh-TW" sz="2000" dirty="0"/>
          </a:p>
          <a:p>
            <a:r>
              <a:rPr lang="en-US" altLang="zh-TW" sz="2000" dirty="0"/>
              <a:t>Interpreted by visual inspection </a:t>
            </a:r>
          </a:p>
          <a:p>
            <a:pPr lvl="1"/>
            <a:r>
              <a:rPr lang="en-US" altLang="zh-TW" sz="1800" dirty="0"/>
              <a:t>Inter-personal and intra-personal variability </a:t>
            </a:r>
          </a:p>
          <a:p>
            <a:endParaRPr lang="en-US" altLang="zh-TW" sz="2000" dirty="0"/>
          </a:p>
          <a:p>
            <a:r>
              <a:rPr lang="en-US" altLang="zh-TW" sz="2000" dirty="0"/>
              <a:t>The accuracy of overall intractable epilepsy: 85%</a:t>
            </a:r>
          </a:p>
          <a:p>
            <a:pPr lvl="1"/>
            <a:r>
              <a:rPr lang="en-US" altLang="zh-TW" sz="1800" dirty="0"/>
              <a:t>Patients with good outcome: 86% </a:t>
            </a:r>
          </a:p>
          <a:p>
            <a:pPr lvl="1"/>
            <a:r>
              <a:rPr lang="en-US" altLang="zh-TW" sz="1800" dirty="0"/>
              <a:t>Patients needs invasive studies: 58% </a:t>
            </a:r>
          </a:p>
          <a:p>
            <a:pPr lvl="1"/>
            <a:r>
              <a:rPr lang="en-US" altLang="zh-TW" sz="1800" dirty="0"/>
              <a:t>Medial temporal lobe epilepsy: 64%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sz="2400" dirty="0"/>
          </a:p>
          <a:p>
            <a:pPr marL="0" indent="0">
              <a:buNone/>
            </a:pPr>
            <a:endParaRPr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BA80B22-4588-9B40-91CC-D06564B128EC}"/>
              </a:ext>
            </a:extLst>
          </p:cNvPr>
          <p:cNvSpPr txBox="1"/>
          <p:nvPr/>
        </p:nvSpPr>
        <p:spPr>
          <a:xfrm>
            <a:off x="8333700" y="6211669"/>
            <a:ext cx="3858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Spencer SS. Epilepsia 1994; 35: S72-S89.</a:t>
            </a:r>
          </a:p>
          <a:p>
            <a:pPr>
              <a:spcAft>
                <a:spcPts val="738"/>
              </a:spcAft>
            </a:pPr>
            <a:r>
              <a:rPr lang="en-US" altLang="zh-TW" sz="1200" dirty="0"/>
              <a:t>Won HJ, et al. AJNR Am J </a:t>
            </a:r>
            <a:r>
              <a:rPr lang="en-US" altLang="zh-TW" sz="1200" dirty="0" err="1"/>
              <a:t>Neuroradiol</a:t>
            </a:r>
            <a:r>
              <a:rPr lang="en-US" altLang="zh-TW" sz="1200" dirty="0"/>
              <a:t>. 1999;20:593-599.</a:t>
            </a:r>
            <a:br>
              <a:rPr lang="en-US" altLang="zh-TW" sz="1200" dirty="0"/>
            </a:br>
            <a:r>
              <a:rPr lang="en-US" altLang="zh-TW" sz="1200" dirty="0"/>
              <a:t>Peter J, et al. </a:t>
            </a:r>
            <a:r>
              <a:rPr lang="en-US" altLang="zh-TW" sz="1200" dirty="0" err="1"/>
              <a:t>Nucl</a:t>
            </a:r>
            <a:r>
              <a:rPr lang="en-US" altLang="zh-TW" sz="1200" dirty="0"/>
              <a:t> Med Commun. 2016;37:882-887</a:t>
            </a:r>
            <a:endParaRPr kumimoji="1"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791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63"/>
    </mc:Choice>
    <mc:Fallback xmlns="">
      <p:transition spd="slow" advTm="5676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378FFC7-FBE1-0B44-8A2B-F3A89D14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The disadvantage of PET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17F0CA5-80E4-4D4C-832F-DA2B294A2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0" y="1723225"/>
            <a:ext cx="7215293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TW" dirty="0"/>
              <a:t>Visual assessment  → Relatively unreliable</a:t>
            </a:r>
          </a:p>
          <a:p>
            <a:pPr lvl="1"/>
            <a:r>
              <a:rPr kumimoji="1" lang="en-US" altLang="zh-TW" dirty="0"/>
              <a:t>High inter-observer variability</a:t>
            </a:r>
          </a:p>
          <a:p>
            <a:pPr lvl="1"/>
            <a:r>
              <a:rPr kumimoji="1" lang="en-US" altLang="zh-TW" dirty="0"/>
              <a:t>High intra-observer variability</a:t>
            </a:r>
          </a:p>
          <a:p>
            <a:endParaRPr lang="en" altLang="zh-TW" dirty="0"/>
          </a:p>
          <a:p>
            <a:r>
              <a:rPr lang="en" altLang="zh-TW" dirty="0"/>
              <a:t>In patients with unilateral MTS</a:t>
            </a:r>
          </a:p>
          <a:p>
            <a:pPr lvl="1"/>
            <a:r>
              <a:rPr lang="en" altLang="zh-TW" dirty="0"/>
              <a:t>7.8%: normal metabolisms or </a:t>
            </a:r>
            <a:r>
              <a:rPr lang="en" altLang="zh-TW" dirty="0" err="1"/>
              <a:t>hypermetabolisms</a:t>
            </a:r>
            <a:endParaRPr lang="en" altLang="zh-TW" dirty="0"/>
          </a:p>
          <a:p>
            <a:pPr lvl="1"/>
            <a:r>
              <a:rPr lang="en" altLang="zh-TW" dirty="0"/>
              <a:t>10-30%: bilateral hypometabolisms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Classic quantitative analysis (Absolute glucose metabolism)</a:t>
            </a:r>
          </a:p>
          <a:p>
            <a:pPr lvl="1"/>
            <a:r>
              <a:rPr kumimoji="1" lang="en-US" altLang="zh-TW" dirty="0"/>
              <a:t>Frequent blood sampling </a:t>
            </a:r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6CB7EF1-928A-A542-A51B-A48FC3385862}"/>
              </a:ext>
            </a:extLst>
          </p:cNvPr>
          <p:cNvSpPr/>
          <p:nvPr/>
        </p:nvSpPr>
        <p:spPr>
          <a:xfrm>
            <a:off x="7912274" y="61860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altLang="zh-TW" sz="1200" dirty="0" err="1"/>
              <a:t>Talanow</a:t>
            </a:r>
            <a:r>
              <a:rPr lang="en-US" altLang="zh-TW" sz="1200" dirty="0"/>
              <a:t> R, et al. Clinical Nuclear Medicine. 2009;34:670-674.</a:t>
            </a:r>
          </a:p>
          <a:p>
            <a:pPr marL="0" lvl="1"/>
            <a:r>
              <a:rPr lang="en-US" altLang="zh-TW" sz="1200" dirty="0"/>
              <a:t>Kim MA, et al. Seizure. 2006;15:56-63.</a:t>
            </a:r>
            <a:br>
              <a:rPr lang="en-US" altLang="zh-TW" sz="1200" dirty="0"/>
            </a:br>
            <a:r>
              <a:rPr lang="en-US" altLang="zh-TW" sz="1200" dirty="0" err="1"/>
              <a:t>Tepmongkol</a:t>
            </a:r>
            <a:r>
              <a:rPr lang="en-US" altLang="zh-TW" sz="1200" dirty="0"/>
              <a:t> S, et al. Epilepsy and Behavior. 2013;29:386-389.</a:t>
            </a:r>
          </a:p>
        </p:txBody>
      </p:sp>
      <p:pic>
        <p:nvPicPr>
          <p:cNvPr id="4" name="內容版面配置區 4" descr="一張含有 團體, 數個, 彩色, 窗戶 的圖片&#10;&#10;自動產生的描述">
            <a:extLst>
              <a:ext uri="{FF2B5EF4-FFF2-40B4-BE49-F238E27FC236}">
                <a16:creationId xmlns:a16="http://schemas.microsoft.com/office/drawing/2014/main" xmlns="" id="{F8BB8CA8-E308-333D-B74B-5B813788F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573" y="1618831"/>
            <a:ext cx="48134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48"/>
    </mc:Choice>
    <mc:Fallback xmlns="">
      <p:transition spd="slow" advTm="868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C4ADB55-6463-6BBE-3861-E966F2C3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Quantitative PET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5D74758-F8A5-4C22-2163-26A357D8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TW" dirty="0"/>
              <a:t>Quantitative measures in PET </a:t>
            </a:r>
          </a:p>
          <a:p>
            <a:pPr lvl="1"/>
            <a:r>
              <a:rPr kumimoji="1" lang="en-US" altLang="zh-TW" dirty="0"/>
              <a:t>Higher sensitivity and specificity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SPM method for PET in temporal lobe epilepsy</a:t>
            </a:r>
          </a:p>
          <a:p>
            <a:pPr lvl="1"/>
            <a:r>
              <a:rPr kumimoji="1" lang="en-US" altLang="zh-TW" dirty="0"/>
              <a:t>Accuracy of the epileptogenic side: 76% </a:t>
            </a:r>
          </a:p>
          <a:p>
            <a:pPr lvl="1"/>
            <a:r>
              <a:rPr kumimoji="1" lang="en-US" altLang="zh-TW" dirty="0"/>
              <a:t>Sensitivity 89%; Specificity 91%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Compared Visual assessment and</a:t>
            </a:r>
          </a:p>
          <a:p>
            <a:pPr lvl="1"/>
            <a:r>
              <a:rPr kumimoji="1" lang="en-US" altLang="zh-TW" dirty="0"/>
              <a:t>Visual assessment: 7/11 (64%)</a:t>
            </a:r>
          </a:p>
          <a:p>
            <a:pPr lvl="1"/>
            <a:r>
              <a:rPr kumimoji="1" lang="en-US" altLang="zh-TW" dirty="0"/>
              <a:t>Global quantitative assessment: 10/11 (91%)</a:t>
            </a:r>
          </a:p>
          <a:p>
            <a:pPr lvl="2"/>
            <a:r>
              <a:rPr kumimoji="1" lang="en-US" altLang="zh-TW" dirty="0"/>
              <a:t>Intra-observer consistency : 92~95% </a:t>
            </a:r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7CF03D5-2E0D-3D59-7961-70F0BB4FBD08}"/>
              </a:ext>
            </a:extLst>
          </p:cNvPr>
          <p:cNvSpPr/>
          <p:nvPr/>
        </p:nvSpPr>
        <p:spPr>
          <a:xfrm>
            <a:off x="8288055" y="5483265"/>
            <a:ext cx="437978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38"/>
              </a:spcAft>
            </a:pPr>
            <a:r>
              <a:rPr lang="en-US" altLang="zh-TW" sz="1200" dirty="0">
                <a:latin typeface="Arial" panose="020B0604020202020204" pitchFamily="34" charset="0"/>
              </a:rPr>
              <a:t>Peter J, et al. </a:t>
            </a:r>
            <a:r>
              <a:rPr lang="en-US" altLang="zh-TW" sz="1200" dirty="0" err="1">
                <a:latin typeface="Arial" panose="020B0604020202020204" pitchFamily="34" charset="0"/>
              </a:rPr>
              <a:t>Nucl</a:t>
            </a:r>
            <a:r>
              <a:rPr lang="en-US" altLang="zh-TW" sz="1200" dirty="0">
                <a:latin typeface="Arial" panose="020B0604020202020204" pitchFamily="34" charset="0"/>
              </a:rPr>
              <a:t> Med </a:t>
            </a:r>
            <a:r>
              <a:rPr lang="en-US" altLang="zh-TW" sz="1200" dirty="0" err="1">
                <a:latin typeface="Arial" panose="020B0604020202020204" pitchFamily="34" charset="0"/>
              </a:rPr>
              <a:t>Commun</a:t>
            </a:r>
            <a:r>
              <a:rPr lang="en-US" altLang="zh-TW" sz="1200" dirty="0">
                <a:latin typeface="Arial" panose="020B0604020202020204" pitchFamily="34" charset="0"/>
              </a:rPr>
              <a:t>. 2016;37:882-887.</a:t>
            </a:r>
            <a:endParaRPr lang="zh-TW" altLang="zh-TW" sz="1200" dirty="0"/>
          </a:p>
          <a:p>
            <a:pPr>
              <a:spcAft>
                <a:spcPts val="738"/>
              </a:spcAft>
            </a:pPr>
            <a:r>
              <a:rPr lang="en-US" altLang="zh-TW" sz="1200" dirty="0">
                <a:latin typeface="Arial" panose="020B0604020202020204" pitchFamily="34" charset="0"/>
              </a:rPr>
              <a:t>Van Bogaert P, et al. </a:t>
            </a:r>
            <a:r>
              <a:rPr lang="en-US" altLang="zh-TW" sz="1200" dirty="0" err="1">
                <a:latin typeface="Arial" panose="020B0604020202020204" pitchFamily="34" charset="0"/>
              </a:rPr>
              <a:t>NeuroImage</a:t>
            </a:r>
            <a:r>
              <a:rPr lang="en-US" altLang="zh-TW" sz="1200" dirty="0">
                <a:latin typeface="Arial" panose="020B0604020202020204" pitchFamily="34" charset="0"/>
              </a:rPr>
              <a:t>. 2000;12:129-138.</a:t>
            </a:r>
            <a:endParaRPr lang="zh-TW" altLang="zh-TW" sz="1200" dirty="0"/>
          </a:p>
          <a:p>
            <a:pPr>
              <a:spcAft>
                <a:spcPts val="738"/>
              </a:spcAft>
            </a:pPr>
            <a:r>
              <a:rPr lang="en-US" altLang="zh-TW" sz="1200" dirty="0">
                <a:latin typeface="Arial" panose="020B0604020202020204" pitchFamily="34" charset="0"/>
              </a:rPr>
              <a:t>Mayoral M, et al. Epilepsia. 2016;57:1236-1244</a:t>
            </a:r>
          </a:p>
          <a:p>
            <a:pPr>
              <a:spcAft>
                <a:spcPts val="738"/>
              </a:spcAft>
            </a:pPr>
            <a:r>
              <a:rPr lang="en-US" altLang="zh-TW" sz="1200" dirty="0">
                <a:latin typeface="Arial" panose="020B0604020202020204" pitchFamily="34" charset="0"/>
              </a:rPr>
              <a:t>Kim YK, et al. J </a:t>
            </a:r>
            <a:r>
              <a:rPr lang="en-US" altLang="zh-TW" sz="1200" dirty="0" err="1">
                <a:latin typeface="Arial" panose="020B0604020202020204" pitchFamily="34" charset="0"/>
              </a:rPr>
              <a:t>Nucl</a:t>
            </a:r>
            <a:r>
              <a:rPr lang="en-US" altLang="zh-TW" sz="1200" dirty="0">
                <a:latin typeface="Arial" panose="020B0604020202020204" pitchFamily="34" charset="0"/>
              </a:rPr>
              <a:t> Med. 2003;44:1006-1012.</a:t>
            </a:r>
          </a:p>
          <a:p>
            <a:pPr>
              <a:spcAft>
                <a:spcPts val="738"/>
              </a:spcAft>
            </a:pPr>
            <a:r>
              <a:rPr lang="en-US" altLang="zh-TW" sz="1200" dirty="0"/>
              <a:t>J. Peter et al. </a:t>
            </a:r>
            <a:r>
              <a:rPr lang="en-US" altLang="zh-TW" sz="1200" dirty="0" err="1"/>
              <a:t>Nucl</a:t>
            </a:r>
            <a:r>
              <a:rPr lang="en-US" altLang="zh-TW" sz="1200" dirty="0"/>
              <a:t> Med Commun. 2016 Aug;37(8):882-7.</a:t>
            </a:r>
            <a:endParaRPr lang="zh-TW" altLang="zh-TW" sz="1200" dirty="0"/>
          </a:p>
        </p:txBody>
      </p:sp>
    </p:spTree>
    <p:extLst>
      <p:ext uri="{BB962C8B-B14F-4D97-AF65-F5344CB8AC3E}">
        <p14:creationId xmlns:p14="http://schemas.microsoft.com/office/powerpoint/2010/main" val="260876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CACF155-0E7B-F45D-0FB6-310382BA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Segmentation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43C3F9D-F285-6A4B-FD02-62D8042BA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TW" dirty="0"/>
              <a:t>Manual segmentation is the gold standard.</a:t>
            </a:r>
          </a:p>
          <a:p>
            <a:pPr lvl="1"/>
            <a:r>
              <a:rPr kumimoji="1" lang="en-US" altLang="zh-TW" dirty="0"/>
              <a:t>Repetitive tasks</a:t>
            </a:r>
          </a:p>
          <a:p>
            <a:pPr lvl="1"/>
            <a:r>
              <a:rPr kumimoji="1" lang="en-US" altLang="zh-TW" dirty="0"/>
              <a:t>Time consuming</a:t>
            </a:r>
          </a:p>
          <a:p>
            <a:pPr lvl="1"/>
            <a:r>
              <a:rPr kumimoji="1" lang="en-US" altLang="zh-TW" dirty="0"/>
              <a:t>Experience of the physicians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Automated segmentation</a:t>
            </a:r>
          </a:p>
          <a:p>
            <a:pPr lvl="1"/>
            <a:r>
              <a:rPr kumimoji="1" lang="en-US" altLang="zh-TW" dirty="0"/>
              <a:t>Various accuracy (0.68-0.94) </a:t>
            </a:r>
          </a:p>
          <a:p>
            <a:pPr marL="0" indent="0">
              <a:buNone/>
            </a:pPr>
            <a:endParaRPr kumimoji="1" lang="en-US" altLang="zh-TW" dirty="0"/>
          </a:p>
          <a:p>
            <a:r>
              <a:rPr kumimoji="1" lang="en-US" altLang="zh-TW" dirty="0"/>
              <a:t>Manual segmentation vs Automatic segmentation</a:t>
            </a:r>
          </a:p>
          <a:p>
            <a:pPr lvl="1"/>
            <a:r>
              <a:rPr kumimoji="1" lang="en-US" altLang="zh-TW" dirty="0"/>
              <a:t>High correlation in hippocampus </a:t>
            </a:r>
          </a:p>
          <a:p>
            <a:pPr lvl="2"/>
            <a:r>
              <a:rPr kumimoji="1" lang="en-US" altLang="zh-TW" dirty="0"/>
              <a:t>Pearson’s correlation coefficients: 0.58–0.76</a:t>
            </a:r>
          </a:p>
          <a:p>
            <a:pPr lvl="1"/>
            <a:r>
              <a:rPr kumimoji="1" lang="en-US" altLang="zh-TW" dirty="0"/>
              <a:t>VBM8 vs </a:t>
            </a:r>
            <a:r>
              <a:rPr kumimoji="1" lang="en-US" altLang="zh-TW" dirty="0" err="1"/>
              <a:t>FreeSurfer</a:t>
            </a:r>
            <a:endParaRPr kumimoji="1" lang="en-US" altLang="zh-TW" dirty="0"/>
          </a:p>
          <a:p>
            <a:pPr lvl="2"/>
            <a:r>
              <a:rPr kumimoji="1" lang="en-US" altLang="zh-TW" dirty="0"/>
              <a:t>Comparable performance</a:t>
            </a:r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DB2496E-87DC-EECD-592F-DF7BBFEA0E0D}"/>
              </a:ext>
            </a:extLst>
          </p:cNvPr>
          <p:cNvSpPr/>
          <p:nvPr/>
        </p:nvSpPr>
        <p:spPr>
          <a:xfrm>
            <a:off x="8174321" y="6032133"/>
            <a:ext cx="5590325" cy="82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38"/>
              </a:spcAft>
            </a:pPr>
            <a:r>
              <a:rPr lang="en-US" altLang="zh-TW" sz="1200" dirty="0">
                <a:latin typeface="Arial" panose="020B0604020202020204" pitchFamily="34" charset="0"/>
              </a:rPr>
              <a:t>Carmichael OT, et al. Neuroimage. 2005;27:979-990.</a:t>
            </a:r>
          </a:p>
          <a:p>
            <a:pPr>
              <a:spcAft>
                <a:spcPts val="738"/>
              </a:spcAft>
            </a:pPr>
            <a:r>
              <a:rPr lang="en-US" altLang="zh-TW" sz="1200" dirty="0">
                <a:latin typeface="Arial" panose="020B0604020202020204" pitchFamily="34" charset="0"/>
              </a:rPr>
              <a:t>Dill V, et al. Neuroinformatics. 2015;13:133-150.</a:t>
            </a:r>
          </a:p>
          <a:p>
            <a:pPr>
              <a:spcAft>
                <a:spcPts val="738"/>
              </a:spcAft>
            </a:pPr>
            <a:r>
              <a:rPr lang="en-US" altLang="zh-TW" sz="1200" kern="0" dirty="0">
                <a:latin typeface="Arial" panose="020B0604020202020204" pitchFamily="34" charset="0"/>
              </a:rPr>
              <a:t>Grimm O, et al. J </a:t>
            </a:r>
            <a:r>
              <a:rPr lang="en-US" altLang="zh-TW" sz="1200" kern="0" dirty="0" err="1">
                <a:latin typeface="Arial" panose="020B0604020202020204" pitchFamily="34" charset="0"/>
              </a:rPr>
              <a:t>Neurosci</a:t>
            </a:r>
            <a:r>
              <a:rPr lang="en-US" altLang="zh-TW" sz="1200" kern="0" dirty="0">
                <a:latin typeface="Arial" panose="020B0604020202020204" pitchFamily="34" charset="0"/>
              </a:rPr>
              <a:t> Methods. 2015;253:254-261.</a:t>
            </a:r>
            <a:r>
              <a:rPr lang="zh-TW" altLang="zh-TW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85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BAFA388-09C8-7F0A-42ED-22CFCE56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7489"/>
            <a:ext cx="10515600" cy="1325563"/>
          </a:xfrm>
        </p:spPr>
        <p:txBody>
          <a:bodyPr/>
          <a:lstStyle/>
          <a:p>
            <a:r>
              <a:rPr lang="en" altLang="zh-TW" dirty="0"/>
              <a:t>AI-Assisted Quantitative Analysis </a:t>
            </a:r>
            <a:endParaRPr kumimoji="1" lang="zh-TW" altLang="en-US" dirty="0"/>
          </a:p>
        </p:txBody>
      </p:sp>
      <p:pic>
        <p:nvPicPr>
          <p:cNvPr id="4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xmlns="" id="{C65C5F1E-2D0C-7CEB-89AC-B1430165A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22852" y="1375267"/>
            <a:ext cx="9746293" cy="510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21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4829ED1-165E-A4CC-9A04-CF5EFC86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183"/>
            <a:ext cx="10515600" cy="1325563"/>
          </a:xfrm>
        </p:spPr>
        <p:txBody>
          <a:bodyPr/>
          <a:lstStyle/>
          <a:p>
            <a:r>
              <a:rPr lang="en-US" altLang="zh-TW" dirty="0"/>
              <a:t>Parcellation methods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703C448-A627-3CEE-8351-6E5E18324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168" y="5959213"/>
            <a:ext cx="4575339" cy="746604"/>
          </a:xfrm>
        </p:spPr>
        <p:txBody>
          <a:bodyPr/>
          <a:lstStyle/>
          <a:p>
            <a:pPr marL="0" indent="0" algn="ctr">
              <a:buNone/>
            </a:pPr>
            <a:r>
              <a:rPr lang="en" altLang="zh-TW" sz="1800" dirty="0"/>
              <a:t>Automated anatomical labeling(AAL) atlas using DARTEL</a:t>
            </a:r>
          </a:p>
          <a:p>
            <a:endParaRPr kumimoji="1" lang="zh-TW" altLang="en-US" dirty="0"/>
          </a:p>
        </p:txBody>
      </p:sp>
      <p:pic>
        <p:nvPicPr>
          <p:cNvPr id="1026" name="Picture 2" descr="The AAL atlas views: (A) left lateral, (B) left medial, (C) anterior,... |  Download Scientific Diagram">
            <a:extLst>
              <a:ext uri="{FF2B5EF4-FFF2-40B4-BE49-F238E27FC236}">
                <a16:creationId xmlns:a16="http://schemas.microsoft.com/office/drawing/2014/main" xmlns="" id="{B7EE9F43-0EBE-1AF1-3FD3-0F05C67B2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20" y="1542461"/>
            <a:ext cx="5315037" cy="41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lumetric segmentation. Exemplar segmented brain regions (FreeSurfer's aparc+aseg segmentation) from native (i), U-Net-synthesized (ii) and GANsynthesized (iii) T1w images from a representative HCP subject for evaluation are displayed. (For interpretation of the references to colour in this figure legend, the reader is referred to the web version of this article.)">
            <a:extLst>
              <a:ext uri="{FF2B5EF4-FFF2-40B4-BE49-F238E27FC236}">
                <a16:creationId xmlns:a16="http://schemas.microsoft.com/office/drawing/2014/main" xmlns="" id="{90B52C7C-D130-114F-3CA1-39372C45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73" y="1515649"/>
            <a:ext cx="4575339" cy="423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xmlns="" id="{E69131D3-BBC4-DA7E-D08F-7400EE4250CE}"/>
              </a:ext>
            </a:extLst>
          </p:cNvPr>
          <p:cNvSpPr txBox="1">
            <a:spLocks/>
          </p:cNvSpPr>
          <p:nvPr/>
        </p:nvSpPr>
        <p:spPr>
          <a:xfrm>
            <a:off x="6827673" y="5959213"/>
            <a:ext cx="4575339" cy="74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1800" dirty="0" err="1"/>
              <a:t>aparc+aseg</a:t>
            </a:r>
            <a:r>
              <a:rPr lang="en-US" altLang="zh-TW" sz="1800" dirty="0"/>
              <a:t> atlas from </a:t>
            </a:r>
            <a:r>
              <a:rPr lang="en-US" altLang="zh-TW" sz="1800" dirty="0" err="1"/>
              <a:t>freeSurfer</a:t>
            </a:r>
            <a:endParaRPr lang="en-US" altLang="zh-TW" sz="1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487BDCF7-891E-3D9A-0FEA-88863A574235}"/>
              </a:ext>
            </a:extLst>
          </p:cNvPr>
          <p:cNvSpPr txBox="1"/>
          <p:nvPr/>
        </p:nvSpPr>
        <p:spPr>
          <a:xfrm>
            <a:off x="8379913" y="6457094"/>
            <a:ext cx="391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Lewis JD, et al. Front Hum </a:t>
            </a:r>
            <a:r>
              <a:rPr lang="en-US" altLang="zh-TW" sz="1200" dirty="0" err="1"/>
              <a:t>Neurosci</a:t>
            </a:r>
            <a:r>
              <a:rPr lang="en-US" altLang="zh-TW" sz="1200" dirty="0"/>
              <a:t>. 2013 Dec 10;7:845. </a:t>
            </a:r>
          </a:p>
          <a:p>
            <a:r>
              <a:rPr lang="en-US" altLang="zh-TW" sz="1200" dirty="0"/>
              <a:t>Li Z, et al. Med Image Anal. 2023 May;86:102744. </a:t>
            </a:r>
            <a:endParaRPr kumimoji="1"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9755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C9F7C5-2F9E-591A-482C-E4EDA939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Determined the ROI</a:t>
            </a:r>
            <a:endParaRPr kumimoji="1" lang="zh-TW" altLang="en-US" dirty="0"/>
          </a:p>
        </p:txBody>
      </p:sp>
      <p:pic>
        <p:nvPicPr>
          <p:cNvPr id="4" name="圖片 3" descr="一張含有 束, 差異, 數個 的圖片&#10;&#10;自動產生的描述">
            <a:extLst>
              <a:ext uri="{FF2B5EF4-FFF2-40B4-BE49-F238E27FC236}">
                <a16:creationId xmlns:a16="http://schemas.microsoft.com/office/drawing/2014/main" xmlns="" id="{81012D14-C021-8D23-39E0-8A5C2E1F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99" y="1916157"/>
            <a:ext cx="5301145" cy="4226589"/>
          </a:xfrm>
          <a:prstGeom prst="rect">
            <a:avLst/>
          </a:prstGeom>
        </p:spPr>
      </p:pic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xmlns="" id="{F7EA1DBD-FDC0-4662-8F70-A7D6E9064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456" y="1787228"/>
            <a:ext cx="6328552" cy="5067885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E2F719E6-286A-8DD6-D0DD-F89DA3EF60AA}"/>
              </a:ext>
            </a:extLst>
          </p:cNvPr>
          <p:cNvSpPr txBox="1"/>
          <p:nvPr/>
        </p:nvSpPr>
        <p:spPr>
          <a:xfrm>
            <a:off x="300625" y="1140897"/>
            <a:ext cx="1127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</a:t>
            </a:r>
            <a:r>
              <a:rPr lang="en" altLang="zh-TW" dirty="0"/>
              <a:t>e</a:t>
            </a:r>
            <a:r>
              <a:rPr lang="en-US" altLang="zh-CN" dirty="0"/>
              <a:t>d</a:t>
            </a:r>
            <a:r>
              <a:rPr lang="en" altLang="zh-TW" dirty="0" err="1"/>
              <a:t>ial</a:t>
            </a:r>
            <a:r>
              <a:rPr lang="en" altLang="zh-TW" dirty="0"/>
              <a:t> temporal lobe epilepsy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 </a:t>
            </a:r>
            <a:r>
              <a:rPr lang="en-US" altLang="zh-CN" dirty="0"/>
              <a:t>glucose</a:t>
            </a:r>
            <a:r>
              <a:rPr lang="en" altLang="zh-TW" dirty="0"/>
              <a:t> hypometabolisms</a:t>
            </a:r>
          </a:p>
          <a:p>
            <a:endParaRPr kumimoji="1"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EA5C06E-C21C-36FA-5D79-3A8B81A7A86A}"/>
              </a:ext>
            </a:extLst>
          </p:cNvPr>
          <p:cNvSpPr/>
          <p:nvPr/>
        </p:nvSpPr>
        <p:spPr>
          <a:xfrm>
            <a:off x="8775285" y="657811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kern="0" dirty="0" err="1">
                <a:latin typeface="Arial" panose="020B0604020202020204" pitchFamily="34" charset="0"/>
              </a:rPr>
              <a:t>Kojan</a:t>
            </a:r>
            <a:r>
              <a:rPr lang="en-US" altLang="zh-TW" sz="1200" kern="0" dirty="0">
                <a:latin typeface="Arial" panose="020B0604020202020204" pitchFamily="34" charset="0"/>
              </a:rPr>
              <a:t> M, et al. Epilepsy </a:t>
            </a:r>
            <a:r>
              <a:rPr lang="en-US" altLang="zh-TW" sz="1200" kern="0" dirty="0" err="1">
                <a:latin typeface="Arial" panose="020B0604020202020204" pitchFamily="34" charset="0"/>
              </a:rPr>
              <a:t>Behav</a:t>
            </a:r>
            <a:r>
              <a:rPr lang="en-US" altLang="zh-TW" sz="1200" kern="0" dirty="0">
                <a:latin typeface="Arial" panose="020B0604020202020204" pitchFamily="34" charset="0"/>
              </a:rPr>
              <a:t>. 2018;79:46-52.</a:t>
            </a:r>
            <a:r>
              <a:rPr lang="zh-TW" altLang="zh-TW" sz="1200" dirty="0"/>
              <a:t> 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5826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703</Words>
  <Application>Microsoft Office PowerPoint</Application>
  <PresentationFormat>自訂</PresentationFormat>
  <Paragraphs>143</Paragraphs>
  <Slides>13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Machine Learning Quantitative Analysis of FDG PET Images of Medial Temporal Lobe Epilepsy Patients</vt:lpstr>
      <vt:lpstr>Positron Emission Tomography (PET) in Epilepsy Surgery</vt:lpstr>
      <vt:lpstr>Clinical FDG-PET interpretation</vt:lpstr>
      <vt:lpstr>The disadvantage of PET</vt:lpstr>
      <vt:lpstr>Quantitative PET</vt:lpstr>
      <vt:lpstr>Segmentation</vt:lpstr>
      <vt:lpstr>AI-Assisted Quantitative Analysis </vt:lpstr>
      <vt:lpstr>Parcellation methods</vt:lpstr>
      <vt:lpstr>Determined the ROI</vt:lpstr>
      <vt:lpstr>Subjects</vt:lpstr>
      <vt:lpstr>Results</vt:lpstr>
      <vt:lpstr>Conclusion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Quantitative Analysis of FDG PET Images of Medial Temporal Lobe Epilepsy Patients</dc:title>
  <dc:creator>YenCheng Shih</dc:creator>
  <cp:lastModifiedBy>user</cp:lastModifiedBy>
  <cp:revision>2</cp:revision>
  <dcterms:created xsi:type="dcterms:W3CDTF">2025-10-03T14:49:13Z</dcterms:created>
  <dcterms:modified xsi:type="dcterms:W3CDTF">2025-10-04T04:41:38Z</dcterms:modified>
</cp:coreProperties>
</file>