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2" r:id="rId4"/>
    <p:sldId id="258" r:id="rId5"/>
    <p:sldId id="261" r:id="rId6"/>
    <p:sldId id="277" r:id="rId7"/>
    <p:sldId id="262" r:id="rId8"/>
    <p:sldId id="273" r:id="rId9"/>
    <p:sldId id="263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AEC"/>
    <a:srgbClr val="BF9C8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9" d="100"/>
          <a:sy n="109" d="100"/>
        </p:scale>
        <p:origin x="-552" y="6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9BA7-ACF6-4AFC-A000-2509D6DD9A52}" type="datetimeFigureOut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6BE7B-FEF5-4613-A37E-B62A1BDD5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08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24D4FE5-735C-2345-3A69-66D6E8A62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78CB63D-C9F5-4498-5ADC-257A10E37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0D77F4F-9418-A884-971C-8D6A56AD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FF9-3CFE-4F47-988A-C069C9E324E7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EBE367B-E1CA-8314-C4EB-111087FF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C2B7DA6-2308-393D-F404-3AB8378E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36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736C38E-80A7-7D37-2560-865D0944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690C55AD-7DE2-CFE8-8261-51FED7BE7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B52288D-8310-8E52-CFE8-6E7D8DB8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FD05-DC11-4302-BB21-7ECE0EE3F9D4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9E7547C-1E25-C1EE-1841-67F88BC4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CCBDE3E-B273-E002-8849-5D5C487D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64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114D6041-A44C-E75B-1979-25FAC0A1B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7F93212C-AE7F-E1B2-DB81-896AA97A1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91C5B68-DF18-C0CA-59CA-F720CE27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422-7956-4CEB-B714-030CA14E76C1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7144D0E-E886-5184-09BA-691AC47E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52A8130-B5EC-34B0-295B-FB003250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74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3402B41-DF57-CA51-7750-EE37D6D7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2F1514D-BC50-899E-0D23-37C359AAD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6ED100B-1B5A-D29B-C0EA-507F0D52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640A-A482-4754-BC60-E291A002AFD1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2193076-9AE9-F961-3793-1C0434E2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46493DF-EF6C-CA69-7D0E-202EE4CE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95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41C0EE8-8F99-2022-7D35-D71BE5CD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F3D1465-EF9A-B280-7DF9-78D74B418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452B63D-ECB8-FD38-9103-65FD004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37EC-4CB0-499B-B2A2-D61457C3DDC7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4A737BF-7E88-FF1E-39FB-D554C991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D0A419B-12C6-FFC0-D288-FE2BA93C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85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05FC0FC-FEC9-0159-E5DF-EC2402B2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F513146-99D2-D068-1097-C6248AE6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864C16B-DF36-E8C8-E054-2B44C4175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8927EA16-F84F-BC47-2C20-9155A67A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59A-F145-44EF-A71F-F36488CA9AAC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852800C-5037-E148-6344-88FC8D08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AD7A012-54E9-D986-3743-CE138475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99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E67D34C-D897-E4FD-6387-1FC590A0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AEC7B78-58C2-D71B-388B-8BF6D643B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20441DE-11FB-1ECE-F999-7CD92E0DC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D4B8FA4C-9D1F-0B83-2031-1A1368C9F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90194C3-BD5C-A5EF-FABC-B282F6A1E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6D391840-ABA8-FB61-0124-1344E64A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84B9-5015-47F9-85F0-EC134D1953B6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2CBF4359-8DFC-455A-67A9-02FB9A1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82085A55-B18C-1942-5753-8EC31DE9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53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86A3827-8B3D-AF0E-50D9-9898C604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202E81AD-3F39-12E8-AEC1-BC605AA7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D836-460E-42D1-991D-09B5A5DDD555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BEBEE487-C0FD-FC7A-89DD-0187EE6C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B0D3725B-6C62-193C-1A56-5B63BBB4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51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84383862-0590-582D-BF94-18D0CEAA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F630-710C-418A-A926-404454564EAA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1D603ECF-ABDE-EBFC-B462-DF760A0E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4425A57-AA6A-20FF-9197-6181D26B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4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10A2F26-400B-366C-449F-11F97705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29FD962-34E1-3056-3B88-1791E1AB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53AF620F-7791-BF9C-7702-F4FC70284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E73389B-1705-EDD7-7ACF-8887D2CD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0E5-3B6E-4162-8836-57E2037A85FD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74319EE-66B0-30B8-85D9-537A2463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10C2F24-1730-8495-5D68-533FF116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26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2CF9319-51D6-60B1-6841-68F209CB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16022DDD-EF25-18B0-10C7-E23C266BD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01904BB-35E1-DBE2-15A7-9E4A27309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A9EDEB7B-70AE-7238-6472-3D0EB670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9372-5EE7-44F4-B848-F8AC798F0B11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890810B5-CDB6-9223-A1EE-551546FA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856B010-E883-823E-5EA6-207AE5A5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10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045DA933-74B9-3DDF-CB50-0C8B29AD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6EAA06D-A898-4B48-BC8C-2705F0FDC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2AC5891-E425-BA92-9A99-4CFDA449C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15DEB3-D7C2-4AAB-8627-CE4C8354F346}" type="datetime1">
              <a:rPr lang="zh-TW" altLang="en-US" smtClean="0"/>
              <a:t>2025/10/12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E53CF58-2C87-4A0C-F9D9-05FEBF4E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1D4EF89-F6F1-52EE-4FD9-A5D23BDD4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A80216-2D1B-4F3A-AF38-FDB1C3FA5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 picture containing tree, outdoor, building&#10;&#10;Description automatically generated">
            <a:extLst>
              <a:ext uri="{FF2B5EF4-FFF2-40B4-BE49-F238E27FC236}">
                <a16:creationId xmlns:a16="http://schemas.microsoft.com/office/drawing/2014/main" xmlns="" id="{ACA05A4D-3904-B025-A77F-28BDCE99D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8532"/>
          <a:stretch>
            <a:fillRect/>
          </a:stretch>
        </p:blipFill>
        <p:spPr>
          <a:xfrm>
            <a:off x="0" y="0"/>
            <a:ext cx="9105900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15" descr="\\.psf\Home\Desktop\NTHU-logo.jpg">
            <a:extLst>
              <a:ext uri="{FF2B5EF4-FFF2-40B4-BE49-F238E27FC236}">
                <a16:creationId xmlns:a16="http://schemas.microsoft.com/office/drawing/2014/main" xmlns="" id="{1D461670-8FFD-B2A4-5C56-CFF3602B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37095"/>
            <a:ext cx="2880706" cy="7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3">
            <a:extLst>
              <a:ext uri="{FF2B5EF4-FFF2-40B4-BE49-F238E27FC236}">
                <a16:creationId xmlns:a16="http://schemas.microsoft.com/office/drawing/2014/main" xmlns="" id="{4BBEBC54-E3D0-9A75-6D45-DF6AAAD95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79" y="895903"/>
            <a:ext cx="1788327" cy="58818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4150DD42-11B6-81BE-400B-4361F1A1224F}"/>
              </a:ext>
            </a:extLst>
          </p:cNvPr>
          <p:cNvSpPr txBox="1"/>
          <p:nvPr/>
        </p:nvSpPr>
        <p:spPr>
          <a:xfrm>
            <a:off x="-80963" y="2136915"/>
            <a:ext cx="123539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Tailoring the therapeutic potential of stem cell spheroid-derived decellularized ECM through post-decellularization BDNF incorporation to enhance brain repair</a:t>
            </a:r>
            <a:endParaRPr lang="zh-TW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文字方塊 7">
            <a:extLst>
              <a:ext uri="{FF2B5EF4-FFF2-40B4-BE49-F238E27FC236}">
                <a16:creationId xmlns:a16="http://schemas.microsoft.com/office/drawing/2014/main" xmlns="" id="{C3BDCDFF-D314-BBF6-8FA0-E5C6E8081940}"/>
              </a:ext>
            </a:extLst>
          </p:cNvPr>
          <p:cNvSpPr txBox="1"/>
          <p:nvPr/>
        </p:nvSpPr>
        <p:spPr>
          <a:xfrm>
            <a:off x="6887059" y="4843597"/>
            <a:ext cx="5385903" cy="1062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b="1" dirty="0"/>
              <a:t>Speaker:</a:t>
            </a:r>
            <a:r>
              <a:rPr lang="zh-TW" altLang="en-US" b="1" dirty="0"/>
              <a:t> </a:t>
            </a:r>
            <a:r>
              <a:rPr lang="en-US" altLang="zh-TW" b="1" dirty="0"/>
              <a:t>Pei-Ching Yang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b="1" dirty="0"/>
              <a:t>Advisor:</a:t>
            </a:r>
            <a:r>
              <a:rPr lang="zh-TW" altLang="en-US" b="1" dirty="0"/>
              <a:t> </a:t>
            </a:r>
            <a:r>
              <a:rPr lang="en-US" altLang="zh-TW" b="1" dirty="0" err="1"/>
              <a:t>Chieh</a:t>
            </a:r>
            <a:r>
              <a:rPr lang="en-US" altLang="zh-TW" b="1" dirty="0"/>
              <a:t>-Cheng Huang, </a:t>
            </a:r>
            <a:r>
              <a:rPr lang="en-US" altLang="zh-TW" b="1" dirty="0" err="1"/>
              <a:t>Ph.D</a:t>
            </a:r>
            <a:endParaRPr lang="en-US" altLang="zh-TW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b="1" dirty="0"/>
              <a:t>D</a:t>
            </a:r>
            <a:r>
              <a:rPr lang="en-US" altLang="zh-CN" b="1" dirty="0"/>
              <a:t>ate:</a:t>
            </a:r>
            <a:r>
              <a:rPr lang="zh-CN" altLang="en-US" b="1" dirty="0"/>
              <a:t> </a:t>
            </a:r>
            <a:r>
              <a:rPr lang="en-US" altLang="zh-CN" b="1" dirty="0"/>
              <a:t>Oct</a:t>
            </a:r>
            <a:r>
              <a:rPr lang="en-US" altLang="zh-TW" b="1" dirty="0"/>
              <a:t> 25, 2025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3B3741C7-063F-AD9D-2B5B-591BD2CCDDC1}"/>
              </a:ext>
            </a:extLst>
          </p:cNvPr>
          <p:cNvSpPr txBox="1"/>
          <p:nvPr/>
        </p:nvSpPr>
        <p:spPr>
          <a:xfrm>
            <a:off x="0" y="6257826"/>
            <a:ext cx="64198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sz="1100" dirty="0"/>
              <a:t>Kao YC, Yang PC, Lin YP, Chen GH, Liu SW, Ho CH, Huang SC, Lee PY, Chen L, Huang CC</a:t>
            </a:r>
            <a:r>
              <a:rPr lang="en-US" altLang="zh-TW" sz="1100" dirty="0"/>
              <a:t>.</a:t>
            </a:r>
            <a:r>
              <a:rPr lang="zh-TW" altLang="en-US" sz="1100" dirty="0"/>
              <a:t> </a:t>
            </a:r>
            <a:endParaRPr lang="en-US" altLang="zh-TW" sz="1100" dirty="0"/>
          </a:p>
          <a:p>
            <a:r>
              <a:rPr lang="it-IT" altLang="zh-TW" sz="1100" dirty="0"/>
              <a:t>Biomaterials, vol. 321, pp. 123332, 2025.</a:t>
            </a:r>
          </a:p>
          <a:p>
            <a:r>
              <a:rPr lang="it-IT" altLang="zh-TW" sz="1100" dirty="0"/>
              <a:t>https://doi.org/10.1016/j.biomaterials.2025.123332</a:t>
            </a:r>
            <a:endParaRPr lang="zh-TW" altLang="en-US" sz="11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11FAC54B-746A-F470-8635-58CA298D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68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04311CA1-A0D6-9F3B-DDCF-50582BF1E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81" y="2610682"/>
            <a:ext cx="4940834" cy="327689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7778206-840F-C586-86C4-74EAEFDD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7" y="4433796"/>
            <a:ext cx="5657850" cy="23159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D21036A-24C4-C23D-5C51-1BAEC6DB2E44}"/>
              </a:ext>
            </a:extLst>
          </p:cNvPr>
          <p:cNvSpPr txBox="1"/>
          <p:nvPr/>
        </p:nvSpPr>
        <p:spPr>
          <a:xfrm>
            <a:off x="363257" y="4064464"/>
            <a:ext cx="7122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dirty="0"/>
              <a:t>Immunomodulation / anti-apoptosis / neurotrophin / proangiogenesis 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9DA4ED7A-BFE0-B056-5D9D-0AC1C4B8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19" y="514487"/>
            <a:ext cx="2753906" cy="299815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F8F94A77-3FE0-5210-3C56-6F7279901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288" y="769485"/>
            <a:ext cx="2125260" cy="1461115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38F6C07F-D668-3B28-5B83-25CAE03333D7}"/>
              </a:ext>
            </a:extLst>
          </p:cNvPr>
          <p:cNvSpPr txBox="1"/>
          <p:nvPr/>
        </p:nvSpPr>
        <p:spPr>
          <a:xfrm>
            <a:off x="0" y="111787"/>
            <a:ext cx="124015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+mj-lt"/>
              </a:rPr>
              <a:t>Introduction  </a:t>
            </a:r>
            <a:endParaRPr lang="zh-TW" altLang="en-US" sz="2400" b="1" dirty="0">
              <a:latin typeface="+mj-lt"/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xmlns="" id="{D278520D-792C-B82E-7B40-42284B28F582}"/>
              </a:ext>
            </a:extLst>
          </p:cNvPr>
          <p:cNvSpPr/>
          <p:nvPr/>
        </p:nvSpPr>
        <p:spPr>
          <a:xfrm>
            <a:off x="3281222" y="450195"/>
            <a:ext cx="4133850" cy="3952875"/>
          </a:xfrm>
          <a:prstGeom prst="ellipse">
            <a:avLst/>
          </a:prstGeom>
          <a:solidFill>
            <a:srgbClr val="A6CAEC">
              <a:alpha val="3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F15F2E0D-76C6-3D46-151D-DBC2C9863E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225"/>
          <a:stretch>
            <a:fillRect/>
          </a:stretch>
        </p:blipFill>
        <p:spPr>
          <a:xfrm rot="5400000">
            <a:off x="4118724" y="1317130"/>
            <a:ext cx="2458847" cy="199768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A10DDC7-3140-B28E-9C96-86D919DAE4E9}"/>
              </a:ext>
            </a:extLst>
          </p:cNvPr>
          <p:cNvSpPr txBox="1"/>
          <p:nvPr/>
        </p:nvSpPr>
        <p:spPr>
          <a:xfrm>
            <a:off x="5883828" y="6638491"/>
            <a:ext cx="72520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800" dirty="0" err="1"/>
              <a:t>Jarrahi</a:t>
            </a:r>
            <a:r>
              <a:rPr lang="en-US" altLang="zh-TW" sz="800" dirty="0"/>
              <a:t>, A., et al. (2020). Revisiting Traumatic Brain Injury: From Molecular Mechanisms to Therapeutic Interventions. Biomedicines, 8(10), 389.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6883C952-EB89-4733-B455-02361647508C}"/>
              </a:ext>
            </a:extLst>
          </p:cNvPr>
          <p:cNvSpPr txBox="1"/>
          <p:nvPr/>
        </p:nvSpPr>
        <p:spPr>
          <a:xfrm>
            <a:off x="5883828" y="6158993"/>
            <a:ext cx="62407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800" dirty="0"/>
              <a:t>Zhang, X., et al. (2022). Decellularized extracellular matrix scaffolds: Recent trends and emerging strategies in tissue engineering. Bioactive Materials, 10, 15-31.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DDCE40E-017A-BB94-CADC-B7AAE042B927}"/>
              </a:ext>
            </a:extLst>
          </p:cNvPr>
          <p:cNvSpPr txBox="1"/>
          <p:nvPr/>
        </p:nvSpPr>
        <p:spPr>
          <a:xfrm>
            <a:off x="5883828" y="6407659"/>
            <a:ext cx="6567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sz="800" dirty="0"/>
              <a:t>Chen GH, et al. </a:t>
            </a:r>
            <a:r>
              <a:rPr lang="en-US" altLang="zh-TW" sz="800" dirty="0"/>
              <a:t>(2025)</a:t>
            </a:r>
            <a:r>
              <a:rPr lang="it-IT" altLang="zh-TW" sz="800" dirty="0"/>
              <a:t>. Implantation of MSC spheroid-derived 3D decellularized ECM enriched with the MSC secretome ameliorates traumatic brain injury and promotes brain repair.” Biomaterials, vol. 315, pp. 122941.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2E60071-6100-59A1-F794-8463D096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8810"/>
            <a:ext cx="363257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560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8FBED9CD-2FF7-0312-5442-47D221732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603" t="10180" r="82612" b="73697"/>
          <a:stretch/>
        </p:blipFill>
        <p:spPr>
          <a:xfrm>
            <a:off x="993488" y="1434054"/>
            <a:ext cx="1650773" cy="189309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D43810D0-9E26-034D-14D8-5BD3DE9E3C7B}"/>
              </a:ext>
            </a:extLst>
          </p:cNvPr>
          <p:cNvSpPr txBox="1"/>
          <p:nvPr/>
        </p:nvSpPr>
        <p:spPr>
          <a:xfrm>
            <a:off x="396282" y="1081019"/>
            <a:ext cx="3063672" cy="422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7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TW" sz="3048" dirty="0">
                <a:ln w="0">
                  <a:noFill/>
                </a:ln>
                <a:effectLst/>
              </a:rPr>
              <a:t>3D MSC spheroid</a:t>
            </a:r>
            <a:endParaRPr lang="zh-TW" altLang="en-US" sz="3048" dirty="0">
              <a:ln w="0">
                <a:noFill/>
              </a:ln>
              <a:effectLst/>
            </a:endParaRPr>
          </a:p>
        </p:txBody>
      </p:sp>
      <p:pic>
        <p:nvPicPr>
          <p:cNvPr id="4" name="圖片 3" descr="一張含有 文字, 螢幕擷取畫面, 藝術, 設計 的圖片&#10;&#10;AI 產生的內容可能不正確。">
            <a:extLst>
              <a:ext uri="{FF2B5EF4-FFF2-40B4-BE49-F238E27FC236}">
                <a16:creationId xmlns:a16="http://schemas.microsoft.com/office/drawing/2014/main" xmlns="" id="{990C803E-26DA-A25B-D315-94C2DEE41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7115" r="53606" b="75039"/>
          <a:stretch/>
        </p:blipFill>
        <p:spPr>
          <a:xfrm>
            <a:off x="4872853" y="1317865"/>
            <a:ext cx="1825421" cy="193175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FD278BA-C7E9-92A1-0BA7-0A99D3AA7479}"/>
              </a:ext>
            </a:extLst>
          </p:cNvPr>
          <p:cNvSpPr txBox="1"/>
          <p:nvPr/>
        </p:nvSpPr>
        <p:spPr>
          <a:xfrm>
            <a:off x="5030288" y="1081019"/>
            <a:ext cx="1566491" cy="422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7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TW" sz="3048" dirty="0">
                <a:ln w="0">
                  <a:noFill/>
                </a:ln>
                <a:effectLst/>
              </a:rPr>
              <a:t>3D dECM</a:t>
            </a:r>
            <a:endParaRPr lang="zh-TW" altLang="en-US" sz="3048" dirty="0">
              <a:ln w="0">
                <a:noFill/>
              </a:ln>
              <a:effectLst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85BE401-21F5-AE99-5526-515AB95204FD}"/>
              </a:ext>
            </a:extLst>
          </p:cNvPr>
          <p:cNvSpPr txBox="1"/>
          <p:nvPr/>
        </p:nvSpPr>
        <p:spPr>
          <a:xfrm>
            <a:off x="4057160" y="1624234"/>
            <a:ext cx="1093143" cy="422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600" b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TW" sz="1524" b="1" dirty="0"/>
              <a:t>Stem cell</a:t>
            </a:r>
          </a:p>
          <a:p>
            <a:r>
              <a:rPr lang="en-US" altLang="zh-TW" sz="1524" b="1" dirty="0"/>
              <a:t>secretome</a:t>
            </a:r>
            <a:endParaRPr lang="zh-TW" altLang="en-US" sz="1524" b="1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1E46A551-E050-4016-03E6-65580DF02E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150303" y="1835318"/>
            <a:ext cx="521979" cy="0"/>
          </a:xfrm>
          <a:prstGeom prst="line">
            <a:avLst/>
          </a:prstGeom>
          <a:ln w="6350">
            <a:solidFill>
              <a:schemeClr val="tx1"/>
            </a:solidFill>
          </a:ln>
          <a:effectLst>
            <a:glow rad="635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EAB3F26-A41B-D8E6-4F47-262D8D99ED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9346" t="8890" r="16228" b="73955"/>
          <a:stretch/>
        </p:blipFill>
        <p:spPr>
          <a:xfrm>
            <a:off x="9202696" y="1545870"/>
            <a:ext cx="1783131" cy="192809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CFF736A2-E4BA-BCC5-4239-F21DF64180DB}"/>
              </a:ext>
            </a:extLst>
          </p:cNvPr>
          <p:cNvSpPr txBox="1"/>
          <p:nvPr/>
        </p:nvSpPr>
        <p:spPr>
          <a:xfrm>
            <a:off x="7933299" y="1166619"/>
            <a:ext cx="3736444" cy="3365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altLang="zh-TW" sz="2667" dirty="0">
                <a:ln w="1270">
                  <a:solidFill>
                    <a:schemeClr val="tx1"/>
                  </a:solidFill>
                  <a:round/>
                </a:ln>
                <a:effectLst>
                  <a:glow rad="38100">
                    <a:srgbClr val="FFFFFF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BDNF-decorated 3D dECM</a:t>
            </a:r>
            <a:endParaRPr lang="zh-TW" altLang="en-US" sz="2667" dirty="0">
              <a:ln w="1270">
                <a:solidFill>
                  <a:schemeClr val="tx1"/>
                </a:solidFill>
                <a:round/>
              </a:ln>
              <a:effectLst>
                <a:glow rad="38100">
                  <a:srgbClr val="FFFFFF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FF3F9556-0E0E-A55A-E0BE-DB426AF4A070}"/>
              </a:ext>
            </a:extLst>
          </p:cNvPr>
          <p:cNvSpPr txBox="1"/>
          <p:nvPr/>
        </p:nvSpPr>
        <p:spPr>
          <a:xfrm>
            <a:off x="7253672" y="2568395"/>
            <a:ext cx="1148071" cy="4447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500" b="1">
                <a:effectLst>
                  <a:glow rad="190500">
                    <a:srgbClr val="FFFF00">
                      <a:alpha val="6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n-US" altLang="zh-TW" sz="2000" dirty="0">
                <a:ln w="0">
                  <a:solidFill>
                    <a:schemeClr val="tx1">
                      <a:alpha val="65000"/>
                    </a:schemeClr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BDNF</a:t>
            </a:r>
          </a:p>
          <a:p>
            <a:pPr>
              <a:lnSpc>
                <a:spcPct val="70000"/>
              </a:lnSpc>
            </a:pPr>
            <a:r>
              <a:rPr lang="en-US" altLang="zh-TW" sz="2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decoration</a:t>
            </a:r>
            <a:endParaRPr lang="zh-TW" altLang="en-US" sz="20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68574362-B7B3-1373-BBEE-CCFFC62C8F67}"/>
              </a:ext>
            </a:extLst>
          </p:cNvPr>
          <p:cNvSpPr txBox="1"/>
          <p:nvPr/>
        </p:nvSpPr>
        <p:spPr>
          <a:xfrm>
            <a:off x="2812983" y="2513765"/>
            <a:ext cx="17849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>
                <a:ln w="0">
                  <a:solidFill>
                    <a:schemeClr val="tx1">
                      <a:alpha val="65000"/>
                    </a:schemeClr>
                  </a:solidFill>
                </a:ln>
                <a:effectLst>
                  <a:glow rad="114300">
                    <a:srgbClr val="FFFF66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Decellularization</a:t>
            </a:r>
            <a:endParaRPr lang="zh-TW" altLang="en-US" sz="2000" b="1" dirty="0">
              <a:ln w="0">
                <a:solidFill>
                  <a:schemeClr val="tx1">
                    <a:alpha val="65000"/>
                  </a:schemeClr>
                </a:solidFill>
              </a:ln>
              <a:effectLst>
                <a:glow rad="114300">
                  <a:srgbClr val="FFFF66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箭號: 向右 21">
            <a:extLst>
              <a:ext uri="{FF2B5EF4-FFF2-40B4-BE49-F238E27FC236}">
                <a16:creationId xmlns:a16="http://schemas.microsoft.com/office/drawing/2014/main" xmlns="" id="{534973EB-E001-862E-CBDB-4568590D70FD}"/>
              </a:ext>
            </a:extLst>
          </p:cNvPr>
          <p:cNvSpPr/>
          <p:nvPr/>
        </p:nvSpPr>
        <p:spPr>
          <a:xfrm>
            <a:off x="7261479" y="2299357"/>
            <a:ext cx="1148071" cy="244149"/>
          </a:xfrm>
          <a:prstGeom prst="rightArrow">
            <a:avLst>
              <a:gd name="adj1" fmla="val 24932"/>
              <a:gd name="adj2" fmla="val 108592"/>
            </a:avLst>
          </a:prstGeom>
          <a:ln w="0"/>
          <a:effectLst>
            <a:glow rad="25400">
              <a:schemeClr val="bg1">
                <a:alpha val="60000"/>
              </a:scheme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8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箭號: 向右 21">
            <a:extLst>
              <a:ext uri="{FF2B5EF4-FFF2-40B4-BE49-F238E27FC236}">
                <a16:creationId xmlns:a16="http://schemas.microsoft.com/office/drawing/2014/main" xmlns="" id="{1EBCFDB6-B961-864C-697F-6FCBD1F26AA7}"/>
              </a:ext>
            </a:extLst>
          </p:cNvPr>
          <p:cNvSpPr/>
          <p:nvPr/>
        </p:nvSpPr>
        <p:spPr>
          <a:xfrm>
            <a:off x="3073831" y="2299357"/>
            <a:ext cx="865530" cy="188959"/>
          </a:xfrm>
          <a:prstGeom prst="rightArrow">
            <a:avLst>
              <a:gd name="adj1" fmla="val 24932"/>
              <a:gd name="adj2" fmla="val 108592"/>
            </a:avLst>
          </a:prstGeom>
          <a:ln w="0"/>
          <a:effectLst>
            <a:glow rad="25400">
              <a:schemeClr val="bg1">
                <a:alpha val="60000"/>
              </a:scheme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8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379B4641-59F4-3343-A186-77F02CD50A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72" t="34309" r="48621" b="544"/>
          <a:stretch>
            <a:fillRect/>
          </a:stretch>
        </p:blipFill>
        <p:spPr>
          <a:xfrm>
            <a:off x="1857044" y="3530857"/>
            <a:ext cx="4182009" cy="323882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484E52D4-12B3-ADB5-E2CD-6B8068382F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393" t="48149" r="31574" b="37521"/>
          <a:stretch>
            <a:fillRect/>
          </a:stretch>
        </p:blipFill>
        <p:spPr>
          <a:xfrm rot="20039203" flipV="1">
            <a:off x="9366408" y="3773945"/>
            <a:ext cx="1021926" cy="502791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66AF1055-F5BF-2A3D-AB44-C348DD2C678A}"/>
              </a:ext>
            </a:extLst>
          </p:cNvPr>
          <p:cNvGrpSpPr/>
          <p:nvPr/>
        </p:nvGrpSpPr>
        <p:grpSpPr>
          <a:xfrm>
            <a:off x="8299001" y="4475366"/>
            <a:ext cx="2686826" cy="2316256"/>
            <a:chOff x="8566358" y="4475366"/>
            <a:chExt cx="2686826" cy="2316256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D9CCA077-0083-10CF-CD71-B3A60DF6B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1608" t="63340" r="14982"/>
            <a:stretch>
              <a:fillRect/>
            </a:stretch>
          </p:blipFill>
          <p:spPr>
            <a:xfrm>
              <a:off x="8566358" y="4475366"/>
              <a:ext cx="2686826" cy="2316256"/>
            </a:xfrm>
            <a:prstGeom prst="rect">
              <a:avLst/>
            </a:prstGeom>
          </p:spPr>
        </p:pic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xmlns="" id="{F041A0A6-9DCB-F0E9-C352-2BC99CE75A3A}"/>
                </a:ext>
              </a:extLst>
            </p:cNvPr>
            <p:cNvGrpSpPr/>
            <p:nvPr/>
          </p:nvGrpSpPr>
          <p:grpSpPr>
            <a:xfrm>
              <a:off x="9126834" y="4518050"/>
              <a:ext cx="600393" cy="244127"/>
              <a:chOff x="9126834" y="4518050"/>
              <a:chExt cx="600393" cy="244127"/>
            </a:xfrm>
          </p:grpSpPr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xmlns="" id="{3EAB4DDE-F574-C509-2E66-FD745EEC0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9346" t="8890" r="16228" b="73955"/>
              <a:stretch/>
            </p:blipFill>
            <p:spPr>
              <a:xfrm>
                <a:off x="9126834" y="4626769"/>
                <a:ext cx="76253" cy="82452"/>
              </a:xfrm>
              <a:prstGeom prst="rect">
                <a:avLst/>
              </a:prstGeom>
            </p:spPr>
          </p:pic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xmlns="" id="{35488DF3-6B9E-5435-82A8-38528886E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9346" t="8890" r="16228" b="73955"/>
              <a:stretch/>
            </p:blipFill>
            <p:spPr>
              <a:xfrm>
                <a:off x="9202696" y="4583023"/>
                <a:ext cx="76253" cy="82452"/>
              </a:xfrm>
              <a:prstGeom prst="rect">
                <a:avLst/>
              </a:prstGeom>
            </p:spPr>
          </p:pic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xmlns="" id="{D9B4C363-11D0-1B2C-9F63-B55A26A87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9346" t="8890" r="16228" b="73955"/>
              <a:stretch/>
            </p:blipFill>
            <p:spPr>
              <a:xfrm>
                <a:off x="9203087" y="4679725"/>
                <a:ext cx="76253" cy="82452"/>
              </a:xfrm>
              <a:prstGeom prst="rect">
                <a:avLst/>
              </a:prstGeom>
            </p:spPr>
          </p:pic>
          <p:pic>
            <p:nvPicPr>
              <p:cNvPr id="22" name="圖片 21">
                <a:extLst>
                  <a:ext uri="{FF2B5EF4-FFF2-40B4-BE49-F238E27FC236}">
                    <a16:creationId xmlns:a16="http://schemas.microsoft.com/office/drawing/2014/main" xmlns="" id="{C20C6ED2-FEAE-C033-8549-DC61671C7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9346" t="8890" r="16228" b="73955"/>
              <a:stretch/>
            </p:blipFill>
            <p:spPr>
              <a:xfrm>
                <a:off x="9336490" y="4542754"/>
                <a:ext cx="76253" cy="82452"/>
              </a:xfrm>
              <a:prstGeom prst="rect">
                <a:avLst/>
              </a:prstGeom>
            </p:spPr>
          </p:pic>
          <p:pic>
            <p:nvPicPr>
              <p:cNvPr id="23" name="圖片 22">
                <a:extLst>
                  <a:ext uri="{FF2B5EF4-FFF2-40B4-BE49-F238E27FC236}">
                    <a16:creationId xmlns:a16="http://schemas.microsoft.com/office/drawing/2014/main" xmlns="" id="{8BC397E6-01AD-2F87-652A-7B2914D33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9346" t="8890" r="16228" b="73955"/>
              <a:stretch/>
            </p:blipFill>
            <p:spPr>
              <a:xfrm>
                <a:off x="9441318" y="4521323"/>
                <a:ext cx="76253" cy="82452"/>
              </a:xfrm>
              <a:prstGeom prst="rect">
                <a:avLst/>
              </a:prstGeom>
            </p:spPr>
          </p:pic>
          <p:pic>
            <p:nvPicPr>
              <p:cNvPr id="24" name="圖片 23">
                <a:extLst>
                  <a:ext uri="{FF2B5EF4-FFF2-40B4-BE49-F238E27FC236}">
                    <a16:creationId xmlns:a16="http://schemas.microsoft.com/office/drawing/2014/main" xmlns="" id="{6C6778C0-6735-3A11-3094-598175F60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9346" t="8890" r="16228" b="73955"/>
              <a:stretch/>
            </p:blipFill>
            <p:spPr>
              <a:xfrm>
                <a:off x="9546146" y="4518050"/>
                <a:ext cx="76253" cy="82452"/>
              </a:xfrm>
              <a:prstGeom prst="rect">
                <a:avLst/>
              </a:prstGeom>
            </p:spPr>
          </p:pic>
          <p:pic>
            <p:nvPicPr>
              <p:cNvPr id="25" name="圖片 24">
                <a:extLst>
                  <a:ext uri="{FF2B5EF4-FFF2-40B4-BE49-F238E27FC236}">
                    <a16:creationId xmlns:a16="http://schemas.microsoft.com/office/drawing/2014/main" xmlns="" id="{EC8D0EA1-C30E-62EF-9F97-C4EB1068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9346" t="8890" r="16228" b="73955"/>
              <a:stretch/>
            </p:blipFill>
            <p:spPr>
              <a:xfrm>
                <a:off x="9650974" y="4549006"/>
                <a:ext cx="76253" cy="82452"/>
              </a:xfrm>
              <a:prstGeom prst="rect">
                <a:avLst/>
              </a:prstGeom>
            </p:spPr>
          </p:pic>
          <p:pic>
            <p:nvPicPr>
              <p:cNvPr id="26" name="圖片 25">
                <a:extLst>
                  <a:ext uri="{FF2B5EF4-FFF2-40B4-BE49-F238E27FC236}">
                    <a16:creationId xmlns:a16="http://schemas.microsoft.com/office/drawing/2014/main" xmlns="" id="{6AB05462-7632-9A55-F171-418D0996F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9346" t="8890" r="16228" b="73955"/>
              <a:stretch/>
            </p:blipFill>
            <p:spPr>
              <a:xfrm>
                <a:off x="9283685" y="4619455"/>
                <a:ext cx="76253" cy="82452"/>
              </a:xfrm>
              <a:prstGeom prst="rect">
                <a:avLst/>
              </a:prstGeom>
            </p:spPr>
          </p:pic>
        </p:grpSp>
      </p:grp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xmlns="" id="{FC6F37B0-DA41-AA40-42E2-6468B300A9ED}"/>
              </a:ext>
            </a:extLst>
          </p:cNvPr>
          <p:cNvCxnSpPr>
            <a:cxnSpLocks/>
          </p:cNvCxnSpPr>
          <p:nvPr/>
        </p:nvCxnSpPr>
        <p:spPr>
          <a:xfrm>
            <a:off x="5924550" y="3608384"/>
            <a:ext cx="2647950" cy="889204"/>
          </a:xfrm>
          <a:prstGeom prst="line">
            <a:avLst/>
          </a:prstGeom>
          <a:ln>
            <a:solidFill>
              <a:srgbClr val="BF9C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A109A11A-8BC9-E2FD-26FB-A073FBBFB9D7}"/>
              </a:ext>
            </a:extLst>
          </p:cNvPr>
          <p:cNvCxnSpPr>
            <a:cxnSpLocks/>
          </p:cNvCxnSpPr>
          <p:nvPr/>
        </p:nvCxnSpPr>
        <p:spPr>
          <a:xfrm flipV="1">
            <a:off x="5924550" y="5040803"/>
            <a:ext cx="2647950" cy="1655272"/>
          </a:xfrm>
          <a:prstGeom prst="line">
            <a:avLst/>
          </a:prstGeom>
          <a:ln>
            <a:solidFill>
              <a:srgbClr val="BF9C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xmlns="" id="{FD97BAA8-6CCA-07D5-89C1-34B0395B303C}"/>
              </a:ext>
            </a:extLst>
          </p:cNvPr>
          <p:cNvSpPr/>
          <p:nvPr/>
        </p:nvSpPr>
        <p:spPr>
          <a:xfrm>
            <a:off x="1994793" y="3473969"/>
            <a:ext cx="361950" cy="342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xmlns="" id="{35B7CF36-97E1-01C6-30CE-99FA4E1FA061}"/>
              </a:ext>
            </a:extLst>
          </p:cNvPr>
          <p:cNvSpPr/>
          <p:nvPr/>
        </p:nvSpPr>
        <p:spPr>
          <a:xfrm>
            <a:off x="3693846" y="3458443"/>
            <a:ext cx="361950" cy="342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xmlns="" id="{69BEA77F-9277-6FC4-6D10-27284022CC04}"/>
              </a:ext>
            </a:extLst>
          </p:cNvPr>
          <p:cNvSpPr/>
          <p:nvPr/>
        </p:nvSpPr>
        <p:spPr>
          <a:xfrm>
            <a:off x="2892856" y="4978818"/>
            <a:ext cx="361950" cy="342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4F35DF14-353C-361D-5310-951F2F075D71}"/>
              </a:ext>
            </a:extLst>
          </p:cNvPr>
          <p:cNvSpPr txBox="1"/>
          <p:nvPr/>
        </p:nvSpPr>
        <p:spPr>
          <a:xfrm>
            <a:off x="0" y="111787"/>
            <a:ext cx="124015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+mj-lt"/>
              </a:rPr>
              <a:t>Abstract </a:t>
            </a:r>
            <a:endParaRPr lang="zh-TW" altLang="en-US" sz="2400" b="1" dirty="0">
              <a:latin typeface="+mj-lt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0D6AAFAE-1F7F-8E44-CF24-59133BF4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743" y="6492875"/>
            <a:ext cx="2743200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61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61F621F-4E33-9093-3949-DE5C8175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43" t="57638" r="32530"/>
          <a:stretch>
            <a:fillRect/>
          </a:stretch>
        </p:blipFill>
        <p:spPr>
          <a:xfrm>
            <a:off x="6379229" y="1449337"/>
            <a:ext cx="1880578" cy="274909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29012BE1-8037-4A9B-AE06-A9405FB4B2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2"/>
          <a:stretch>
            <a:fillRect/>
          </a:stretch>
        </p:blipFill>
        <p:spPr>
          <a:xfrm>
            <a:off x="800100" y="639986"/>
            <a:ext cx="4513637" cy="610622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DDAE8B01-6D45-2482-6904-BEF439239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285" y="1618879"/>
            <a:ext cx="2818080" cy="2645153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AD9499FF-C2A6-7F8C-B9E5-E968A757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57"/>
          <a:stretch>
            <a:fillRect/>
          </a:stretch>
        </p:blipFill>
        <p:spPr>
          <a:xfrm>
            <a:off x="7405243" y="4684528"/>
            <a:ext cx="2959085" cy="2061685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2928DAF4-1A3C-36BA-5D56-C0D803688FB3}"/>
              </a:ext>
            </a:extLst>
          </p:cNvPr>
          <p:cNvSpPr txBox="1"/>
          <p:nvPr/>
        </p:nvSpPr>
        <p:spPr>
          <a:xfrm>
            <a:off x="0" y="111787"/>
            <a:ext cx="1240155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+mj-lt"/>
              </a:rPr>
              <a:t>3D dECM-BDNF material preparation </a:t>
            </a:r>
            <a:endParaRPr lang="zh-TW" altLang="en-US" sz="2400" b="1" dirty="0">
              <a:latin typeface="+mj-lt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95BE6751-3E96-AC57-85D2-464AD53C986E}"/>
              </a:ext>
            </a:extLst>
          </p:cNvPr>
          <p:cNvSpPr txBox="1"/>
          <p:nvPr/>
        </p:nvSpPr>
        <p:spPr>
          <a:xfrm>
            <a:off x="6753225" y="993948"/>
            <a:ext cx="4638675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Decellularized by TX-100 is better than SDS</a:t>
            </a:r>
            <a:endParaRPr lang="zh-TW" altLang="en-US" sz="16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BE7857C-8328-8183-8348-5302043D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31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BD5728E9-7825-49A2-9C5E-CF238614D1E5}"/>
              </a:ext>
            </a:extLst>
          </p:cNvPr>
          <p:cNvSpPr/>
          <p:nvPr/>
        </p:nvSpPr>
        <p:spPr>
          <a:xfrm>
            <a:off x="266700" y="733067"/>
            <a:ext cx="361950" cy="342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5C1B8147-4577-D500-58D5-40547F2FBD75}"/>
              </a:ext>
            </a:extLst>
          </p:cNvPr>
          <p:cNvSpPr txBox="1"/>
          <p:nvPr/>
        </p:nvSpPr>
        <p:spPr>
          <a:xfrm>
            <a:off x="0" y="111787"/>
            <a:ext cx="124015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BDNF loading enhances the properties of 3D dECM</a:t>
            </a:r>
            <a:endParaRPr lang="zh-TW" altLang="en-US" sz="2400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4D658594-983C-30D0-66B2-0DA52FB9020E}"/>
              </a:ext>
            </a:extLst>
          </p:cNvPr>
          <p:cNvSpPr txBox="1"/>
          <p:nvPr/>
        </p:nvSpPr>
        <p:spPr>
          <a:xfrm>
            <a:off x="742950" y="700205"/>
            <a:ext cx="1635970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Neurogenesis </a:t>
            </a:r>
            <a:endParaRPr lang="zh-TW" altLang="en-US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C3BD3821-0F19-C3EF-58EB-5C5045FB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34730"/>
            <a:ext cx="6017274" cy="440779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750A8CBD-CF7B-E6D4-4B66-6D05241D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7"/>
          <a:stretch>
            <a:fillRect/>
          </a:stretch>
        </p:blipFill>
        <p:spPr>
          <a:xfrm>
            <a:off x="6828155" y="1882330"/>
            <a:ext cx="4916169" cy="5054155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1D40228F-7A4B-9BEB-28E2-371186F6ED10}"/>
              </a:ext>
            </a:extLst>
          </p:cNvPr>
          <p:cNvSpPr txBox="1"/>
          <p:nvPr/>
        </p:nvSpPr>
        <p:spPr>
          <a:xfrm>
            <a:off x="432918" y="1268443"/>
            <a:ext cx="5684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i="0" u="sng" dirty="0">
                <a:solidFill>
                  <a:srgbClr val="1F1F1F"/>
                </a:solidFill>
                <a:effectLst/>
                <a:latin typeface="ElsevierGulliver"/>
              </a:rPr>
              <a:t>Releasing the inherent MSC </a:t>
            </a:r>
            <a:r>
              <a:rPr lang="en-US" altLang="zh-TW" i="0" u="sng" dirty="0" err="1">
                <a:solidFill>
                  <a:srgbClr val="1F1F1F"/>
                </a:solidFill>
                <a:effectLst/>
                <a:latin typeface="ElsevierGulliver"/>
              </a:rPr>
              <a:t>secretome</a:t>
            </a:r>
            <a:r>
              <a:rPr lang="en-US" altLang="zh-TW" i="0" u="sng" dirty="0">
                <a:solidFill>
                  <a:srgbClr val="1F1F1F"/>
                </a:solidFill>
                <a:effectLst/>
                <a:latin typeface="ElsevierGulliver"/>
              </a:rPr>
              <a:t> and loaded BDNF</a:t>
            </a:r>
            <a:endParaRPr lang="zh-TW" altLang="en-US" u="sng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73904DF7-20F6-9D98-A35C-AB7D820C8FD8}"/>
              </a:ext>
            </a:extLst>
          </p:cNvPr>
          <p:cNvSpPr txBox="1"/>
          <p:nvPr/>
        </p:nvSpPr>
        <p:spPr>
          <a:xfrm>
            <a:off x="8097995" y="1250702"/>
            <a:ext cx="2376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b="0" i="0" u="sng" dirty="0">
                <a:solidFill>
                  <a:srgbClr val="1F1F1F"/>
                </a:solidFill>
                <a:effectLst/>
                <a:latin typeface="ElsevierGulliver"/>
              </a:rPr>
              <a:t>Functionalized scaffold</a:t>
            </a:r>
            <a:endParaRPr lang="zh-TW" altLang="en-US" u="sng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A289BEE-A3AC-E64E-8F42-A2FB2FD4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17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EB106B-CC45-6CCA-5D05-B99485D84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06FB436D-94D9-F6CC-6A59-896660FF46C7}"/>
              </a:ext>
            </a:extLst>
          </p:cNvPr>
          <p:cNvSpPr/>
          <p:nvPr/>
        </p:nvSpPr>
        <p:spPr>
          <a:xfrm>
            <a:off x="152400" y="871655"/>
            <a:ext cx="361950" cy="342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4D8E3A02-0F9F-EC8B-AFB0-E04DCEAF5A42}"/>
              </a:ext>
            </a:extLst>
          </p:cNvPr>
          <p:cNvSpPr txBox="1"/>
          <p:nvPr/>
        </p:nvSpPr>
        <p:spPr>
          <a:xfrm>
            <a:off x="0" y="111787"/>
            <a:ext cx="124015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BDNF loading enhances the properties of 3D dECM</a:t>
            </a:r>
            <a:endParaRPr lang="zh-TW" altLang="en-US" sz="2400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40FBD216-F478-BF10-761A-70BD21CEDFAB}"/>
              </a:ext>
            </a:extLst>
          </p:cNvPr>
          <p:cNvSpPr txBox="1"/>
          <p:nvPr/>
        </p:nvSpPr>
        <p:spPr>
          <a:xfrm>
            <a:off x="628650" y="838793"/>
            <a:ext cx="1624466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Angiogenesis  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7044BDB2-5D23-8182-CE6B-C419CDF7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31" r="19402"/>
          <a:stretch>
            <a:fillRect/>
          </a:stretch>
        </p:blipFill>
        <p:spPr>
          <a:xfrm>
            <a:off x="0" y="1626105"/>
            <a:ext cx="6096000" cy="470799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00FB73F7-C7AE-8880-5FA1-BF80AAC0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42" t="2263" r="1345" b="40725"/>
          <a:stretch>
            <a:fillRect/>
          </a:stretch>
        </p:blipFill>
        <p:spPr>
          <a:xfrm>
            <a:off x="8133159" y="1699955"/>
            <a:ext cx="4048040" cy="400617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DDA8B4E-2E6B-3458-6960-718F434C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23" t="65570" r="33142" b="4789"/>
          <a:stretch>
            <a:fillRect/>
          </a:stretch>
        </p:blipFill>
        <p:spPr>
          <a:xfrm>
            <a:off x="6255545" y="1699955"/>
            <a:ext cx="1828798" cy="215091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9E197F79-2675-0970-FE29-61BB50A1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1" t="59275" r="64144"/>
          <a:stretch>
            <a:fillRect/>
          </a:stretch>
        </p:blipFill>
        <p:spPr>
          <a:xfrm>
            <a:off x="6304361" y="4300193"/>
            <a:ext cx="1828798" cy="2420904"/>
          </a:xfrm>
          <a:prstGeom prst="rect">
            <a:avLst/>
          </a:prstGeom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xmlns="" id="{FF773997-7B3E-DA8C-23AC-DD1F026915B4}"/>
              </a:ext>
            </a:extLst>
          </p:cNvPr>
          <p:cNvSpPr/>
          <p:nvPr/>
        </p:nvSpPr>
        <p:spPr>
          <a:xfrm>
            <a:off x="6353177" y="874869"/>
            <a:ext cx="361950" cy="342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6D54DDB-BCF3-CB0E-83CA-CA759EB5E2B8}"/>
              </a:ext>
            </a:extLst>
          </p:cNvPr>
          <p:cNvSpPr txBox="1"/>
          <p:nvPr/>
        </p:nvSpPr>
        <p:spPr>
          <a:xfrm>
            <a:off x="6829427" y="842007"/>
            <a:ext cx="1912705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Neuroprotection 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8A3F66A5-2104-2AE9-6BB8-05B9D24E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99" y="6467503"/>
            <a:ext cx="2743200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09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0DB8765-58E3-86C3-07BD-7E3DD425E7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81" t="67171" r="6807" b="27955"/>
          <a:stretch>
            <a:fillRect/>
          </a:stretch>
        </p:blipFill>
        <p:spPr>
          <a:xfrm>
            <a:off x="5500329" y="6463045"/>
            <a:ext cx="5882046" cy="33559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30A6358E-EC46-A958-1DFA-B1D5AEF0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26" r="53192"/>
          <a:stretch>
            <a:fillRect/>
          </a:stretch>
        </p:blipFill>
        <p:spPr>
          <a:xfrm>
            <a:off x="8260654" y="1415048"/>
            <a:ext cx="3585213" cy="217587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3E9632BC-2695-CD65-B3B4-EBD7935240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355" t="16589" r="-1692" b="-2163"/>
          <a:stretch>
            <a:fillRect/>
          </a:stretch>
        </p:blipFill>
        <p:spPr>
          <a:xfrm>
            <a:off x="8260654" y="3867150"/>
            <a:ext cx="3701958" cy="1971675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176164C0-9BD2-96D8-2B70-20FC2134DF55}"/>
              </a:ext>
            </a:extLst>
          </p:cNvPr>
          <p:cNvGrpSpPr/>
          <p:nvPr/>
        </p:nvGrpSpPr>
        <p:grpSpPr>
          <a:xfrm>
            <a:off x="228599" y="1069015"/>
            <a:ext cx="7743827" cy="5253370"/>
            <a:chOff x="228599" y="802315"/>
            <a:chExt cx="7743827" cy="525337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87D5C20F-6D23-9513-49B9-BA148B92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3169"/>
            <a:stretch>
              <a:fillRect/>
            </a:stretch>
          </p:blipFill>
          <p:spPr>
            <a:xfrm>
              <a:off x="229388" y="802315"/>
              <a:ext cx="7743038" cy="5253370"/>
            </a:xfrm>
            <a:prstGeom prst="rect">
              <a:avLst/>
            </a:prstGeom>
          </p:spPr>
        </p:pic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xmlns="" id="{ADD3A248-5237-811D-B718-E9601D4123AC}"/>
                </a:ext>
              </a:extLst>
            </p:cNvPr>
            <p:cNvSpPr/>
            <p:nvPr/>
          </p:nvSpPr>
          <p:spPr>
            <a:xfrm>
              <a:off x="228600" y="809625"/>
              <a:ext cx="219075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xmlns="" id="{71BDDB02-138A-7F51-3C39-3E5833E7E002}"/>
                </a:ext>
              </a:extLst>
            </p:cNvPr>
            <p:cNvSpPr/>
            <p:nvPr/>
          </p:nvSpPr>
          <p:spPr>
            <a:xfrm>
              <a:off x="228599" y="2933699"/>
              <a:ext cx="219075" cy="2952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EA568B48-EDB8-5E34-5AE4-9881134FB28F}"/>
              </a:ext>
            </a:extLst>
          </p:cNvPr>
          <p:cNvSpPr txBox="1"/>
          <p:nvPr/>
        </p:nvSpPr>
        <p:spPr>
          <a:xfrm>
            <a:off x="0" y="111787"/>
            <a:ext cx="12401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3D </a:t>
            </a:r>
            <a:r>
              <a:rPr lang="en-US" altLang="zh-TW" sz="2400" b="1" dirty="0" err="1"/>
              <a:t>dECM+BDNF</a:t>
            </a:r>
            <a:r>
              <a:rPr lang="en-US" altLang="zh-TW" sz="2400" b="1" dirty="0"/>
              <a:t> mitigating brain injury and improving motor function in TBI mice </a:t>
            </a:r>
            <a:endParaRPr lang="zh-TW" altLang="en-US" sz="2400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3215646A-27C7-64D6-D062-B56FE991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5735"/>
            <a:ext cx="2743200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34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7F0E5515-AF30-6E16-70CF-7EAABB4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" t="81375" r="22929"/>
          <a:stretch>
            <a:fillRect/>
          </a:stretch>
        </p:blipFill>
        <p:spPr>
          <a:xfrm>
            <a:off x="758821" y="5566972"/>
            <a:ext cx="4820886" cy="111841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232FFBFF-DF40-4895-B17F-8830B4C1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724" b="58502"/>
          <a:stretch>
            <a:fillRect/>
          </a:stretch>
        </p:blipFill>
        <p:spPr>
          <a:xfrm>
            <a:off x="758821" y="652903"/>
            <a:ext cx="4896183" cy="249199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121426F-120F-6478-E814-8E24955A00A5}"/>
              </a:ext>
            </a:extLst>
          </p:cNvPr>
          <p:cNvSpPr txBox="1"/>
          <p:nvPr/>
        </p:nvSpPr>
        <p:spPr>
          <a:xfrm>
            <a:off x="0" y="111787"/>
            <a:ext cx="12401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3D </a:t>
            </a:r>
            <a:r>
              <a:rPr lang="en-US" altLang="zh-TW" sz="2400" b="1" dirty="0" err="1"/>
              <a:t>dECM+BDNF</a:t>
            </a:r>
            <a:r>
              <a:rPr lang="en-US" altLang="zh-TW" sz="2400" b="1" dirty="0"/>
              <a:t> promotes tissue-level repair following brain injury</a:t>
            </a:r>
            <a:endParaRPr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A0181844-9D48-A03B-6152-09E0EAC7DBB9}"/>
              </a:ext>
            </a:extLst>
          </p:cNvPr>
          <p:cNvSpPr txBox="1"/>
          <p:nvPr/>
        </p:nvSpPr>
        <p:spPr>
          <a:xfrm rot="16200000">
            <a:off x="-326985" y="1599315"/>
            <a:ext cx="1824204" cy="3993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it-IT" altLang="zh-TW" sz="1400" b="0" i="0" dirty="0">
                <a:solidFill>
                  <a:srgbClr val="1F1F1F"/>
                </a:solidFill>
                <a:effectLst/>
                <a:latin typeface="ElsevierGulliver"/>
              </a:rPr>
              <a:t>Alleviate glial scarring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F0F979F3-D67F-F2C4-6857-8F35F9B16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" t="41815" r="22929" b="19935"/>
          <a:stretch>
            <a:fillRect/>
          </a:stretch>
        </p:blipFill>
        <p:spPr>
          <a:xfrm>
            <a:off x="758822" y="3116326"/>
            <a:ext cx="4820886" cy="2296909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67CA0C4C-A0BA-5254-5D04-CE637397261A}"/>
              </a:ext>
            </a:extLst>
          </p:cNvPr>
          <p:cNvSpPr txBox="1"/>
          <p:nvPr/>
        </p:nvSpPr>
        <p:spPr>
          <a:xfrm rot="16200000">
            <a:off x="-338498" y="3792161"/>
            <a:ext cx="1833702" cy="3993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it-IT" altLang="zh-TW" sz="1400" b="0" i="0" dirty="0">
                <a:solidFill>
                  <a:srgbClr val="1F1F1F"/>
                </a:solidFill>
                <a:effectLst/>
                <a:latin typeface="ElsevierGulliver"/>
              </a:rPr>
              <a:t>Activate neuroblasts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AB1BE7FD-9B1B-62B9-9412-18AF43AE7029}"/>
              </a:ext>
            </a:extLst>
          </p:cNvPr>
          <p:cNvSpPr txBox="1"/>
          <p:nvPr/>
        </p:nvSpPr>
        <p:spPr>
          <a:xfrm rot="16200000">
            <a:off x="-281659" y="5762984"/>
            <a:ext cx="1733551" cy="3993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it-IT" altLang="zh-TW" sz="1400" b="0" i="0" dirty="0">
                <a:solidFill>
                  <a:srgbClr val="1F1F1F"/>
                </a:solidFill>
                <a:effectLst/>
                <a:latin typeface="ElsevierGulliver"/>
              </a:rPr>
              <a:t>Induce angiogenesis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32C55990-0FC8-52B6-58D4-34940901C2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7"/>
          <a:stretch>
            <a:fillRect/>
          </a:stretch>
        </p:blipFill>
        <p:spPr>
          <a:xfrm>
            <a:off x="6536997" y="1175651"/>
            <a:ext cx="4707766" cy="5570562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1B69CE4E-F076-B46D-BF7A-A2C8AB299720}"/>
              </a:ext>
            </a:extLst>
          </p:cNvPr>
          <p:cNvSpPr txBox="1"/>
          <p:nvPr/>
        </p:nvSpPr>
        <p:spPr>
          <a:xfrm>
            <a:off x="6200776" y="708076"/>
            <a:ext cx="5531258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/>
              <a:t>Preserve vascularized nerve tissue at the cortical lesion site</a:t>
            </a:r>
            <a:endParaRPr lang="zh-TW" altLang="en-US" sz="1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E3A312C7-D1BE-77AF-ABE4-3EB49812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556" y="6381088"/>
            <a:ext cx="2743200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95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586244E-8801-A3C3-7080-151F7742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35" b="6565"/>
          <a:stretch>
            <a:fillRect/>
          </a:stretch>
        </p:blipFill>
        <p:spPr>
          <a:xfrm>
            <a:off x="10205254" y="3540767"/>
            <a:ext cx="1491344" cy="150168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B75E78A6-A7B2-4697-FF2D-9FFD15606E9A}"/>
              </a:ext>
            </a:extLst>
          </p:cNvPr>
          <p:cNvSpPr txBox="1"/>
          <p:nvPr/>
        </p:nvSpPr>
        <p:spPr>
          <a:xfrm>
            <a:off x="10267244" y="3318583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Our lab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AB14C87-F072-0CAA-D857-CBF7E73F721B}"/>
              </a:ext>
            </a:extLst>
          </p:cNvPr>
          <p:cNvSpPr txBox="1"/>
          <p:nvPr/>
        </p:nvSpPr>
        <p:spPr>
          <a:xfrm>
            <a:off x="0" y="111787"/>
            <a:ext cx="1240155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Acknowledgement</a:t>
            </a:r>
            <a:endParaRPr lang="zh-TW" altLang="en-US" sz="2400" b="1" dirty="0"/>
          </a:p>
        </p:txBody>
      </p:sp>
      <p:pic>
        <p:nvPicPr>
          <p:cNvPr id="12" name="圖片 11" descr="一張含有 服裝, 人員, 足部穿著, 牆 的圖片&#10;&#10;AI 產生的內容可能不正確。">
            <a:extLst>
              <a:ext uri="{FF2B5EF4-FFF2-40B4-BE49-F238E27FC236}">
                <a16:creationId xmlns:a16="http://schemas.microsoft.com/office/drawing/2014/main" xmlns="" id="{73BE0EE2-5750-C432-18F8-2047C758B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8" t="14035" r="11559" b="7649"/>
          <a:stretch>
            <a:fillRect/>
          </a:stretch>
        </p:blipFill>
        <p:spPr>
          <a:xfrm>
            <a:off x="112565" y="726799"/>
            <a:ext cx="6930187" cy="477412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9808B485-6304-3BBE-49EE-853216A8E695}"/>
              </a:ext>
            </a:extLst>
          </p:cNvPr>
          <p:cNvSpPr txBox="1"/>
          <p:nvPr/>
        </p:nvSpPr>
        <p:spPr>
          <a:xfrm>
            <a:off x="7466257" y="770479"/>
            <a:ext cx="2455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Chieh-Cheng Huang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6A06D1DA-ADED-91FD-7A8D-48A3808BAF32}"/>
              </a:ext>
            </a:extLst>
          </p:cNvPr>
          <p:cNvSpPr txBox="1"/>
          <p:nvPr/>
        </p:nvSpPr>
        <p:spPr>
          <a:xfrm>
            <a:off x="9940911" y="770479"/>
            <a:ext cx="1569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dirty="0"/>
              <a:t>Lin-yi Chen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998F226F-0E82-543C-7344-1A49B9BD9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234" y="1139811"/>
            <a:ext cx="1944676" cy="204243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8C3274D0-8911-4286-3A08-03F2C4F18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477" y="1123185"/>
            <a:ext cx="1944676" cy="2092086"/>
          </a:xfrm>
          <a:prstGeom prst="rect">
            <a:avLst/>
          </a:prstGeom>
        </p:spPr>
      </p:pic>
      <p:pic>
        <p:nvPicPr>
          <p:cNvPr id="26" name="圖片 25" descr="一張含有 畢業典禮, 學位服, 畢業, 人員 的圖片&#10;&#10;AI 產生的內容可能不正確。">
            <a:extLst>
              <a:ext uri="{FF2B5EF4-FFF2-40B4-BE49-F238E27FC236}">
                <a16:creationId xmlns:a16="http://schemas.microsoft.com/office/drawing/2014/main" xmlns="" id="{1A791E47-70CA-47EA-9155-8D15E853B6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42" t="20301" r="12625" b="49193"/>
          <a:stretch>
            <a:fillRect/>
          </a:stretch>
        </p:blipFill>
        <p:spPr>
          <a:xfrm>
            <a:off x="7596477" y="3725433"/>
            <a:ext cx="1944676" cy="2467327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AF2FF272-C345-C582-1A36-033E8EE4DE67}"/>
              </a:ext>
            </a:extLst>
          </p:cNvPr>
          <p:cNvSpPr txBox="1"/>
          <p:nvPr/>
        </p:nvSpPr>
        <p:spPr>
          <a:xfrm>
            <a:off x="7490642" y="3356101"/>
            <a:ext cx="165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dirty="0"/>
              <a:t>Ying-Chi Kao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0742E05D-9BC9-347F-AE54-D9067CE95C0B}"/>
              </a:ext>
            </a:extLst>
          </p:cNvPr>
          <p:cNvSpPr txBox="1"/>
          <p:nvPr/>
        </p:nvSpPr>
        <p:spPr>
          <a:xfrm>
            <a:off x="10267244" y="5111162"/>
            <a:ext cx="129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My </a:t>
            </a:r>
            <a:r>
              <a:rPr lang="en-US" altLang="zh-TW" dirty="0" err="1"/>
              <a:t>linkedin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2A9D3C2A-F9D7-189F-5038-E2A49229EEC5}"/>
              </a:ext>
            </a:extLst>
          </p:cNvPr>
          <p:cNvSpPr txBox="1"/>
          <p:nvPr/>
        </p:nvSpPr>
        <p:spPr>
          <a:xfrm>
            <a:off x="112565" y="5914095"/>
            <a:ext cx="748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sz="1200" dirty="0"/>
              <a:t>“Polydopamine nanoparticle-enhanced stem cell spheroid-derived decellularized extracellular matrix with antioxidant and tissue-adhesive properties for brain repair.” Biomaterials, 2026.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D905BFB9-BCCD-FAF4-06A6-CAD449917299}"/>
              </a:ext>
            </a:extLst>
          </p:cNvPr>
          <p:cNvSpPr txBox="1"/>
          <p:nvPr/>
        </p:nvSpPr>
        <p:spPr>
          <a:xfrm>
            <a:off x="112566" y="6360742"/>
            <a:ext cx="74839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sz="1100" dirty="0"/>
              <a:t>“Implantation of MSC spheroid-derived 3D decellularized ECM enriched with the MSC secretome ameliorates</a:t>
            </a:r>
          </a:p>
          <a:p>
            <a:r>
              <a:rPr lang="it-IT" altLang="zh-TW" sz="1100" dirty="0"/>
              <a:t>traumatic brain injury and promotes brain repair,” Biomaterials, 2025.</a:t>
            </a:r>
            <a:endParaRPr lang="zh-TW" altLang="en-US" sz="1100" dirty="0"/>
          </a:p>
        </p:txBody>
      </p:sp>
      <p:pic>
        <p:nvPicPr>
          <p:cNvPr id="35" name="圖片 34" descr="一張含有 文字, 螢幕擷取畫面, 字型, 圖形 的圖片&#10;&#10;AI 產生的內容可能不正確。">
            <a:extLst>
              <a:ext uri="{FF2B5EF4-FFF2-40B4-BE49-F238E27FC236}">
                <a16:creationId xmlns:a16="http://schemas.microsoft.com/office/drawing/2014/main" xmlns="" id="{624D3162-D4A9-0DF9-1655-EED9EF3A75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0" t="35790" r="28994" b="9700"/>
          <a:stretch>
            <a:fillRect/>
          </a:stretch>
        </p:blipFill>
        <p:spPr>
          <a:xfrm>
            <a:off x="10267244" y="5408716"/>
            <a:ext cx="1377232" cy="1357609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C9F70DA0-B77B-B5BA-E7FD-BC3AAD8B73D5}"/>
              </a:ext>
            </a:extLst>
          </p:cNvPr>
          <p:cNvSpPr txBox="1"/>
          <p:nvPr/>
        </p:nvSpPr>
        <p:spPr>
          <a:xfrm>
            <a:off x="0" y="5544763"/>
            <a:ext cx="1892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/>
              <a:t>Other information </a:t>
            </a:r>
            <a:endParaRPr lang="zh-TW" altLang="en-US" sz="1600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F9A18F85-8DFF-DB51-3712-CE376D99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550"/>
            <a:ext cx="2743200" cy="365125"/>
          </a:xfrm>
        </p:spPr>
        <p:txBody>
          <a:bodyPr/>
          <a:lstStyle/>
          <a:p>
            <a:fld id="{BCA80216-2D1B-4F3A-AF38-FDB1C3FA5D4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86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</TotalTime>
  <Words>354</Words>
  <Application>Microsoft Office PowerPoint</Application>
  <PresentationFormat>自訂</PresentationFormat>
  <Paragraphs>61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楊蓓青</dc:creator>
  <cp:lastModifiedBy>user</cp:lastModifiedBy>
  <cp:revision>7</cp:revision>
  <dcterms:created xsi:type="dcterms:W3CDTF">2025-10-02T12:54:38Z</dcterms:created>
  <dcterms:modified xsi:type="dcterms:W3CDTF">2025-10-12T13:13:05Z</dcterms:modified>
</cp:coreProperties>
</file>