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4" r:id="rId2"/>
    <p:sldId id="335" r:id="rId3"/>
    <p:sldId id="321" r:id="rId4"/>
    <p:sldId id="336" r:id="rId5"/>
    <p:sldId id="322" r:id="rId6"/>
    <p:sldId id="334" r:id="rId7"/>
    <p:sldId id="323" r:id="rId8"/>
    <p:sldId id="337" r:id="rId9"/>
    <p:sldId id="309" r:id="rId10"/>
    <p:sldId id="326" r:id="rId11"/>
    <p:sldId id="327" r:id="rId12"/>
    <p:sldId id="332" r:id="rId13"/>
    <p:sldId id="333" r:id="rId14"/>
    <p:sldId id="296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A3F6C"/>
    <a:srgbClr val="1E497C"/>
    <a:srgbClr val="204D84"/>
    <a:srgbClr val="4F81BD"/>
    <a:srgbClr val="0070C0"/>
    <a:srgbClr val="BFBFBF"/>
    <a:srgbClr val="72745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0"/>
    <p:restoredTop sz="83979" autoAdjust="0"/>
  </p:normalViewPr>
  <p:slideViewPr>
    <p:cSldViewPr>
      <p:cViewPr>
        <p:scale>
          <a:sx n="95" d="100"/>
          <a:sy n="95" d="100"/>
        </p:scale>
        <p:origin x="-86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olumes\0933091647\&#23567;&#20818;R\Newborn\Study\&#23229;&#23229;&#27969;&#24863;&#36319;&#23567;&#23401;&#30322;&#30279;&#30340;&#38364;&#20418;\2024&#20818;&#31185;&#37291;&#23416;&#26371;\&#22914;&#20309;&#35069;&#20316;&#26862;&#26519;&#2229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Volumes\0933091647\&#23567;&#20818;R\Newborn\Study\&#23229;&#23229;&#27969;&#24863;&#36319;&#23567;&#23401;&#30322;&#30279;&#30340;&#38364;&#20418;\2024&#20818;&#31185;&#37291;&#23416;&#26371;\&#22914;&#20309;&#35069;&#20316;&#26862;&#26519;&#2229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Volumes\0933091647\&#23567;&#20818;R\Newborn\Study\&#23229;&#23229;&#27969;&#24863;&#36319;&#23567;&#23401;&#30322;&#30279;&#30340;&#38364;&#20418;\2024&#20818;&#31185;&#37291;&#23416;&#26371;\&#22914;&#20309;&#35069;&#20316;&#26862;&#26519;&#2229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Volumes\0933091647\&#23567;&#20818;R\Newborn\Study\&#23229;&#23229;&#27969;&#24863;&#36319;&#23567;&#23401;&#30322;&#30279;&#30340;&#38364;&#20418;\2024&#20818;&#31185;&#37291;&#23416;&#26371;\&#22914;&#20309;&#35069;&#20316;&#26862;&#26519;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工作表1!$G$4:$G$6</c:f>
                <c:numCache>
                  <c:formatCode>General</c:formatCode>
                  <c:ptCount val="3"/>
                  <c:pt idx="0">
                    <c:v>8.9999999999999858E-2</c:v>
                  </c:pt>
                  <c:pt idx="1">
                    <c:v>5.9999999999999831E-2</c:v>
                  </c:pt>
                  <c:pt idx="2">
                    <c:v>4.9999999999999822E-2</c:v>
                  </c:pt>
                </c:numCache>
              </c:numRef>
            </c:plus>
            <c:minus>
              <c:numRef>
                <c:f>工作表1!$F$4:$F$6</c:f>
                <c:numCache>
                  <c:formatCode>General</c:formatCode>
                  <c:ptCount val="3"/>
                  <c:pt idx="0">
                    <c:v>7.0000000000000062E-2</c:v>
                  </c:pt>
                  <c:pt idx="1">
                    <c:v>5.0000000000000044E-2</c:v>
                  </c:pt>
                  <c:pt idx="2">
                    <c:v>4.0000000000000036E-2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工作表1!$B$4:$B$6</c:f>
              <c:numCache>
                <c:formatCode>0.00_ </c:formatCode>
                <c:ptCount val="3"/>
                <c:pt idx="0">
                  <c:v>1.04</c:v>
                </c:pt>
                <c:pt idx="1">
                  <c:v>1.1100000000000001</c:v>
                </c:pt>
                <c:pt idx="2">
                  <c:v>1.0900000000000001</c:v>
                </c:pt>
              </c:numCache>
            </c:numRef>
          </c:xVal>
          <c:yVal>
            <c:numRef>
              <c:f>工作表1!$C$4:$C$6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42-754A-86E6-29B9FC4BAF91}"/>
            </c:ext>
          </c:extLst>
        </c:ser>
        <c:ser>
          <c:idx val="1"/>
          <c:order val="1"/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工作表1!$H$3:$H$6</c:f>
              <c:numCache>
                <c:formatCode>0.00_ 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xVal>
          <c:yVal>
            <c:numRef>
              <c:f>工作表1!$C$3:$C$6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42-754A-86E6-29B9FC4BA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52864"/>
        <c:axId val="52653440"/>
      </c:scatterChart>
      <c:valAx>
        <c:axId val="52652864"/>
        <c:scaling>
          <c:orientation val="minMax"/>
          <c:max val="1.2"/>
          <c:min val="0.9"/>
        </c:scaling>
        <c:delete val="0"/>
        <c:axPos val="b"/>
        <c:numFmt formatCode="0.00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2653440"/>
        <c:crosses val="autoZero"/>
        <c:crossBetween val="midCat"/>
        <c:majorUnit val="0.1"/>
      </c:valAx>
      <c:valAx>
        <c:axId val="5265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652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工作表1!$G$4:$G$6</c:f>
                <c:numCache>
                  <c:formatCode>General</c:formatCode>
                  <c:ptCount val="3"/>
                  <c:pt idx="0">
                    <c:v>0.22999999999999998</c:v>
                  </c:pt>
                  <c:pt idx="1">
                    <c:v>0.15999999999999992</c:v>
                  </c:pt>
                  <c:pt idx="2">
                    <c:v>0</c:v>
                  </c:pt>
                </c:numCache>
              </c:numRef>
            </c:plus>
            <c:minus>
              <c:numRef>
                <c:f>工作表1!$F$4:$F$6</c:f>
                <c:numCache>
                  <c:formatCode>General</c:formatCode>
                  <c:ptCount val="3"/>
                  <c:pt idx="0">
                    <c:v>0.19000000000000006</c:v>
                  </c:pt>
                  <c:pt idx="1">
                    <c:v>0.14000000000000001</c:v>
                  </c:pt>
                  <c:pt idx="2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工作表1!$B$4:$B$6</c:f>
              <c:numCache>
                <c:formatCode>0.00_ </c:formatCode>
                <c:ptCount val="3"/>
                <c:pt idx="0">
                  <c:v>1.1200000000000001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工作表1!$C$4:$C$6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44-6742-A865-75708E1536F7}"/>
            </c:ext>
          </c:extLst>
        </c:ser>
        <c:ser>
          <c:idx val="1"/>
          <c:order val="1"/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工作表1!$H$3:$H$6</c:f>
              <c:numCache>
                <c:formatCode>0.00_ 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xVal>
          <c:yVal>
            <c:numRef>
              <c:f>工作表1!$C$3:$C$6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44-6742-A865-75708E153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90816"/>
        <c:axId val="145091392"/>
      </c:scatterChart>
      <c:valAx>
        <c:axId val="145090816"/>
        <c:scaling>
          <c:orientation val="minMax"/>
          <c:max val="1.4"/>
          <c:min val="0.7"/>
        </c:scaling>
        <c:delete val="0"/>
        <c:axPos val="b"/>
        <c:numFmt formatCode="0.00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5091392"/>
        <c:crosses val="autoZero"/>
        <c:crossBetween val="midCat"/>
        <c:majorUnit val="0.1"/>
      </c:valAx>
      <c:valAx>
        <c:axId val="14509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90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工作表1!$G$4:$G$6</c:f>
                <c:numCache>
                  <c:formatCode>General</c:formatCode>
                  <c:ptCount val="3"/>
                  <c:pt idx="0">
                    <c:v>0.11999999999999988</c:v>
                  </c:pt>
                  <c:pt idx="1">
                    <c:v>9.000000000000008E-2</c:v>
                  </c:pt>
                  <c:pt idx="2">
                    <c:v>0</c:v>
                  </c:pt>
                </c:numCache>
              </c:numRef>
            </c:plus>
            <c:minus>
              <c:numRef>
                <c:f>工作表1!$F$4:$F$6</c:f>
                <c:numCache>
                  <c:formatCode>General</c:formatCode>
                  <c:ptCount val="3"/>
                  <c:pt idx="0">
                    <c:v>0.10999999999999999</c:v>
                  </c:pt>
                  <c:pt idx="1">
                    <c:v>7.999999999999996E-2</c:v>
                  </c:pt>
                  <c:pt idx="2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工作表1!$B$4:$B$6</c:f>
              <c:numCache>
                <c:formatCode>0.00_ </c:formatCode>
                <c:ptCount val="3"/>
                <c:pt idx="0">
                  <c:v>1.04</c:v>
                </c:pt>
                <c:pt idx="1">
                  <c:v>1.01</c:v>
                </c:pt>
                <c:pt idx="2">
                  <c:v>1</c:v>
                </c:pt>
              </c:numCache>
            </c:numRef>
          </c:xVal>
          <c:yVal>
            <c:numRef>
              <c:f>工作表1!$C$4:$C$6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48-8640-B3C6-2E19FB3D4BA2}"/>
            </c:ext>
          </c:extLst>
        </c:ser>
        <c:ser>
          <c:idx val="1"/>
          <c:order val="1"/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工作表1!$H$3:$H$6</c:f>
              <c:numCache>
                <c:formatCode>0.00_ 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xVal>
          <c:yVal>
            <c:numRef>
              <c:f>工作表1!$C$3:$C$6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48-8640-B3C6-2E19FB3D4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93120"/>
        <c:axId val="145093696"/>
      </c:scatterChart>
      <c:valAx>
        <c:axId val="145093120"/>
        <c:scaling>
          <c:orientation val="minMax"/>
          <c:max val="1.4"/>
          <c:min val="0.7"/>
        </c:scaling>
        <c:delete val="0"/>
        <c:axPos val="b"/>
        <c:numFmt formatCode="0.00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5093696"/>
        <c:crosses val="autoZero"/>
        <c:crossBetween val="midCat"/>
        <c:majorUnit val="0.1"/>
      </c:valAx>
      <c:valAx>
        <c:axId val="14509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93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1"/>
            <c:plus>
              <c:numRef>
                <c:f>工作表1!$G$4:$G$6</c:f>
                <c:numCache>
                  <c:formatCode>General</c:formatCode>
                  <c:ptCount val="3"/>
                  <c:pt idx="0">
                    <c:v>0.12999999999999989</c:v>
                  </c:pt>
                  <c:pt idx="1">
                    <c:v>0.1100000000000001</c:v>
                  </c:pt>
                  <c:pt idx="2">
                    <c:v>0</c:v>
                  </c:pt>
                </c:numCache>
              </c:numRef>
            </c:plus>
            <c:minus>
              <c:numRef>
                <c:f>工作表1!$F$4:$F$6</c:f>
                <c:numCache>
                  <c:formatCode>General</c:formatCode>
                  <c:ptCount val="3"/>
                  <c:pt idx="0">
                    <c:v>0.12</c:v>
                  </c:pt>
                  <c:pt idx="1">
                    <c:v>8.9999999999999969E-2</c:v>
                  </c:pt>
                  <c:pt idx="2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工作表1!$B$4:$B$6</c:f>
              <c:numCache>
                <c:formatCode>0.00_ </c:formatCode>
                <c:ptCount val="3"/>
                <c:pt idx="0">
                  <c:v>1.02</c:v>
                </c:pt>
                <c:pt idx="1">
                  <c:v>1.01</c:v>
                </c:pt>
                <c:pt idx="2">
                  <c:v>1</c:v>
                </c:pt>
              </c:numCache>
            </c:numRef>
          </c:xVal>
          <c:yVal>
            <c:numRef>
              <c:f>工作表1!$C$4:$C$6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EC-8E48-AD5A-CF2EC54E14E2}"/>
            </c:ext>
          </c:extLst>
        </c:ser>
        <c:ser>
          <c:idx val="1"/>
          <c:order val="1"/>
          <c:spPr>
            <a:ln w="95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工作表1!$H$3:$H$6</c:f>
              <c:numCache>
                <c:formatCode>0.00_ 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xVal>
          <c:yVal>
            <c:numRef>
              <c:f>工作表1!$C$3:$C$6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EC-8E48-AD5A-CF2EC54E1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95424"/>
        <c:axId val="145096000"/>
      </c:scatterChart>
      <c:valAx>
        <c:axId val="145095424"/>
        <c:scaling>
          <c:orientation val="minMax"/>
          <c:max val="1.4"/>
          <c:min val="0.7"/>
        </c:scaling>
        <c:delete val="0"/>
        <c:axPos val="b"/>
        <c:numFmt formatCode="0.00_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5096000"/>
        <c:crosses val="autoZero"/>
        <c:crossBetween val="midCat"/>
        <c:majorUnit val="0.1"/>
      </c:valAx>
      <c:valAx>
        <c:axId val="14509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95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9CA9-B077-4CF6-B570-FDC1E7EDBBC1}" type="datetimeFigureOut">
              <a:rPr lang="zh-TW" altLang="en-US" smtClean="0"/>
              <a:pPr/>
              <a:t>2025/9/26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9584-46D5-4C9B-8A03-A2549650A6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31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各位前輩醫師大家好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zh-TW" altLang="en-US" dirty="0"/>
              <a:t>我是榮總的宜峰，今天非常榮幸可以在這邊代表我的團隊跟大家分享我們的研究成果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主題是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zh-TW" altLang="en-US" dirty="0"/>
              <a:t>媽媽懷孕之中得到流感</a:t>
            </a:r>
            <a:endParaRPr kumimoji="1" lang="en-US" altLang="zh-TW" dirty="0"/>
          </a:p>
          <a:p>
            <a:r>
              <a:rPr kumimoji="1" lang="zh-TW" altLang="en-US" dirty="0"/>
              <a:t>跟孩童發生</a:t>
            </a:r>
            <a:r>
              <a:rPr kumimoji="1" lang="en-US" altLang="zh-TW" dirty="0"/>
              <a:t>seizure</a:t>
            </a:r>
            <a:r>
              <a:rPr kumimoji="1" lang="zh-TW" altLang="en-US" dirty="0"/>
              <a:t>的關聯性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47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/>
              <a:t>首先，</a:t>
            </a:r>
            <a:r>
              <a:rPr lang="en-US" altLang="zh-TW" b="1" dirty="0"/>
              <a:t>Febrile seizure</a:t>
            </a:r>
            <a:r>
              <a:rPr lang="zh-TW" altLang="en-US" b="1" dirty="0"/>
              <a:t>是六歲以下嬰幼兒常見的 </a:t>
            </a:r>
            <a:r>
              <a:rPr lang="en-US" altLang="zh-TW" b="1" dirty="0"/>
              <a:t>neurological </a:t>
            </a:r>
            <a:r>
              <a:rPr lang="zh-TW" altLang="en-US" b="1" dirty="0"/>
              <a:t>問題，常伴隨著發燒、雙眼上吊、四隻抽蓄的狀況。那當然他還有許多分類等等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>Seizure</a:t>
            </a:r>
            <a:r>
              <a:rPr lang="zh-TW" altLang="en-US" dirty="0"/>
              <a:t>：</a:t>
            </a:r>
            <a:r>
              <a:rPr lang="en-US" altLang="zh-TW" dirty="0"/>
              <a:t>Uncontrolled, sudden electrical activity in the brain, resulting in alterations in movements, behavior, feelings, and consciousness status</a:t>
            </a:r>
          </a:p>
          <a:p>
            <a:endParaRPr lang="en-US" altLang="zh-TW" b="1" dirty="0"/>
          </a:p>
          <a:p>
            <a:r>
              <a:rPr lang="en-US" altLang="zh-TW" b="1" dirty="0"/>
              <a:t>Febrile seizure</a:t>
            </a:r>
            <a:r>
              <a:rPr lang="en-US" altLang="zh-TW" dirty="0"/>
              <a:t> (febrile convulsion)</a:t>
            </a:r>
          </a:p>
          <a:p>
            <a:pPr lvl="1"/>
            <a:r>
              <a:rPr lang="en-US" altLang="zh-TW" dirty="0"/>
              <a:t>Most common neurologic problem among infants and children up to age 6 years</a:t>
            </a:r>
          </a:p>
          <a:p>
            <a:pPr lvl="1"/>
            <a:r>
              <a:rPr lang="en-US" altLang="zh-TW" dirty="0"/>
              <a:t>Convulsion associated with an elevated body temperature without other provoking factors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93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Western countries ( 2 – 5 % )</a:t>
            </a:r>
          </a:p>
          <a:p>
            <a:pPr lvl="1"/>
            <a:r>
              <a:rPr lang="en-US" altLang="zh-TW" dirty="0"/>
              <a:t>East Asia</a:t>
            </a:r>
          </a:p>
          <a:p>
            <a:pPr lvl="2"/>
            <a:r>
              <a:rPr lang="en-US" altLang="zh-TW" dirty="0"/>
              <a:t>China ( 1.0 % )</a:t>
            </a:r>
          </a:p>
          <a:p>
            <a:pPr lvl="2"/>
            <a:r>
              <a:rPr lang="en-US" altLang="zh-TW" dirty="0"/>
              <a:t>Taiwan ( 2.4 - 4.2 % )</a:t>
            </a:r>
          </a:p>
          <a:p>
            <a:pPr lvl="2"/>
            <a:r>
              <a:rPr lang="en-US" altLang="zh-TW" dirty="0"/>
              <a:t>Japan ( 8.2 % )</a:t>
            </a:r>
          </a:p>
          <a:p>
            <a:pPr lvl="2"/>
            <a:r>
              <a:rPr lang="en-US" altLang="zh-TW" dirty="0"/>
              <a:t>Guam ( 14.0 % )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36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其實過去的研究指出，懷孕的時候受到感染，與後代的神經學不良預後有關，像是 </a:t>
            </a:r>
            <a:r>
              <a:rPr lang="en-US" altLang="zh-TW" dirty="0"/>
              <a:t>Epilepsy, ADHD, Autism,</a:t>
            </a:r>
            <a:r>
              <a:rPr lang="en-US" altLang="zh-TW" baseline="0" dirty="0"/>
              <a:t> </a:t>
            </a:r>
            <a:r>
              <a:rPr lang="zh-TW" altLang="en-US" baseline="0" dirty="0"/>
              <a:t>早產等等</a:t>
            </a:r>
            <a:r>
              <a:rPr lang="en-US" altLang="zh-TW" baseline="0" dirty="0"/>
              <a:t>(</a:t>
            </a:r>
            <a:r>
              <a:rPr lang="zh-TW" altLang="en-US" baseline="0" dirty="0"/>
              <a:t>是目前有的</a:t>
            </a:r>
            <a:r>
              <a:rPr lang="en-US" altLang="zh-TW" baseline="0" dirty="0"/>
              <a:t>evidence)</a:t>
            </a:r>
            <a:br>
              <a:rPr lang="en-US" altLang="zh-TW" baseline="0" dirty="0"/>
            </a:br>
            <a:r>
              <a:rPr lang="zh-TW" altLang="en-US" baseline="0" dirty="0"/>
              <a:t>也有報導指出，媽媽懷孕的時候得到流感，會影響孩子的</a:t>
            </a:r>
            <a:r>
              <a:rPr lang="en-US" altLang="zh-TW" baseline="0" dirty="0"/>
              <a:t> birth outcome</a:t>
            </a:r>
            <a:endParaRPr lang="zh-TW" altLang="en-US" dirty="0"/>
          </a:p>
          <a:p>
            <a:r>
              <a:rPr kumimoji="1" lang="zh-TW" altLang="en-US" dirty="0"/>
              <a:t>許多的研究也有提到督哈理論（從精卵結合開始，懷孕的過程、出生過後的無論是感染、</a:t>
            </a:r>
            <a:r>
              <a:rPr kumimoji="1" lang="en-US" altLang="zh-TW" dirty="0"/>
              <a:t>stress</a:t>
            </a:r>
            <a:r>
              <a:rPr kumimoji="1" lang="zh-TW" altLang="en-US" dirty="0"/>
              <a:t>、感官經驗，可能都會影響之後的疾病發展）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45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統計</a:t>
            </a:r>
            <a:r>
              <a:rPr lang="en-US" altLang="zh-TW" dirty="0"/>
              <a:t>2009-2013</a:t>
            </a:r>
            <a:r>
              <a:rPr lang="zh-TW" altLang="en-US" dirty="0"/>
              <a:t>年，在挪威、澳洲、加拿大，這三個</a:t>
            </a:r>
            <a:r>
              <a:rPr lang="en-US" altLang="zh-TW" dirty="0"/>
              <a:t>high-income</a:t>
            </a:r>
            <a:r>
              <a:rPr lang="zh-TW" altLang="en-US" dirty="0"/>
              <a:t>的國家</a:t>
            </a:r>
            <a:endParaRPr lang="en-US" altLang="zh-TW" dirty="0"/>
          </a:p>
          <a:p>
            <a:r>
              <a:rPr lang="zh-TW" altLang="en-US" dirty="0"/>
              <a:t>看起來</a:t>
            </a:r>
            <a:r>
              <a:rPr lang="en-US" altLang="zh-TW" dirty="0"/>
              <a:t> overall </a:t>
            </a:r>
            <a:r>
              <a:rPr lang="zh-TW" altLang="en-US" dirty="0"/>
              <a:t>的 </a:t>
            </a:r>
            <a:r>
              <a:rPr lang="en-US" altLang="zh-TW" dirty="0"/>
              <a:t>seizures</a:t>
            </a:r>
            <a:r>
              <a:rPr lang="zh-TW" altLang="en-US" dirty="0"/>
              <a:t> 、 </a:t>
            </a:r>
            <a:r>
              <a:rPr lang="en-US" altLang="zh-TW" dirty="0"/>
              <a:t>febrile seizures </a:t>
            </a:r>
            <a:r>
              <a:rPr lang="zh-TW" altLang="en-US" dirty="0"/>
              <a:t>的比例都有比較高</a:t>
            </a:r>
            <a:endParaRPr lang="en-US" altLang="zh-TW" dirty="0"/>
          </a:p>
          <a:p>
            <a:r>
              <a:rPr lang="zh-TW" altLang="en-US" dirty="0"/>
              <a:t>但是目前並沒有亞洲這邊的</a:t>
            </a:r>
            <a:r>
              <a:rPr lang="en-US" altLang="zh-TW" dirty="0"/>
              <a:t>nationwide population base </a:t>
            </a:r>
            <a:r>
              <a:rPr lang="zh-TW" altLang="en-US" dirty="0"/>
              <a:t>的資料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4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2004-2013</a:t>
            </a:r>
            <a:r>
              <a:rPr lang="zh-TW" altLang="en-US" dirty="0"/>
              <a:t>年 這</a:t>
            </a:r>
            <a:r>
              <a:rPr lang="en-US" altLang="zh-TW" dirty="0"/>
              <a:t>130</a:t>
            </a:r>
            <a:r>
              <a:rPr lang="zh-TW" altLang="en-US" dirty="0"/>
              <a:t>萬左右的媽媽</a:t>
            </a:r>
            <a:endParaRPr lang="en-US" altLang="zh-TW" dirty="0"/>
          </a:p>
          <a:p>
            <a:r>
              <a:rPr lang="zh-TW" altLang="en-US" dirty="0"/>
              <a:t>先排除媽媽本身有</a:t>
            </a:r>
            <a:r>
              <a:rPr lang="en-US" altLang="zh-TW" dirty="0"/>
              <a:t>seizure history</a:t>
            </a:r>
          </a:p>
          <a:p>
            <a:r>
              <a:rPr lang="zh-TW" altLang="en-US" dirty="0"/>
              <a:t>然後分成流感組 以及 非流感組</a:t>
            </a:r>
            <a:endParaRPr lang="en-US" altLang="zh-TW" dirty="0"/>
          </a:p>
          <a:p>
            <a:r>
              <a:rPr lang="zh-TW" altLang="en-US" dirty="0"/>
              <a:t>再用 </a:t>
            </a:r>
            <a:r>
              <a:rPr lang="en-US" altLang="zh-TW" dirty="0"/>
              <a:t>1</a:t>
            </a:r>
            <a:r>
              <a:rPr lang="zh-TW" altLang="en-US" dirty="0"/>
              <a:t>：</a:t>
            </a:r>
            <a:r>
              <a:rPr lang="en-US" altLang="zh-TW" dirty="0"/>
              <a:t>4 match</a:t>
            </a:r>
          </a:p>
          <a:p>
            <a:endParaRPr lang="en-US" altLang="zh-TW" dirty="0"/>
          </a:p>
          <a:p>
            <a:r>
              <a:rPr lang="en-US" altLang="zh-TW" dirty="0"/>
              <a:t>Outcome</a:t>
            </a:r>
            <a:r>
              <a:rPr lang="en-US" altLang="zh-TW" baseline="0" dirty="0"/>
              <a:t> measurement</a:t>
            </a:r>
            <a:r>
              <a:rPr lang="zh-TW" altLang="en-US" baseline="0" dirty="0"/>
              <a:t> （追蹤到</a:t>
            </a:r>
            <a:r>
              <a:rPr lang="en-US" altLang="zh-TW" baseline="0" dirty="0"/>
              <a:t>2020</a:t>
            </a:r>
            <a:r>
              <a:rPr lang="zh-TW" altLang="en-US" baseline="0" dirty="0"/>
              <a:t>年）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至少</a:t>
            </a:r>
            <a:r>
              <a:rPr lang="en-US" altLang="zh-TW" dirty="0"/>
              <a:t>7</a:t>
            </a:r>
            <a:r>
              <a:rPr lang="zh-TW" altLang="en-US" dirty="0"/>
              <a:t>年至多</a:t>
            </a:r>
            <a:r>
              <a:rPr lang="en-US" altLang="zh-TW" dirty="0"/>
              <a:t>16</a:t>
            </a:r>
            <a:r>
              <a:rPr lang="zh-TW" altLang="en-US" dirty="0"/>
              <a:t>年的追蹤</a:t>
            </a:r>
            <a:endParaRPr lang="en-US" altLang="zh-TW" dirty="0"/>
          </a:p>
          <a:p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去看孩子 </a:t>
            </a:r>
            <a:r>
              <a:rPr lang="en-US" altLang="zh-TW" dirty="0">
                <a:sym typeface="Wingdings" panose="05000000000000000000" pitchFamily="2" charset="2"/>
              </a:rPr>
              <a:t>seizure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Epilepsy febrile seizure</a:t>
            </a:r>
            <a:r>
              <a:rPr lang="zh-TW" altLang="en-US" dirty="0">
                <a:sym typeface="Wingdings" panose="05000000000000000000" pitchFamily="2" charset="2"/>
              </a:rPr>
              <a:t> 的比例 （門診三次或急診一次或住院一次）就會被納入</a:t>
            </a:r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51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目前普遍認為懷孕會進入一種相對免疫抑制的狀態，使母親更容易感染某些傳染性疾病，這些病原體可能會通過胎盤影響胎兒</a:t>
            </a:r>
            <a:endParaRPr kumimoji="1"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但比較新的想法是，</a:t>
            </a:r>
            <a:r>
              <a:rPr lang="zh-TW" altLang="en-US" dirty="0"/>
              <a:t>母體免疫系統必須經歷複雜的調整以建立並維持對胎兒的耐受性，同時也要保護母體免受某些病原體的侵害</a:t>
            </a:r>
            <a:endParaRPr kumimoji="1" lang="zh-TW" altLang="en-US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當受到感染時，可能會造成此免疫耐受失衡，</a:t>
            </a:r>
            <a:r>
              <a:rPr lang="zh-TW" altLang="en-US" dirty="0"/>
              <a:t>ＭＩＡ和</a:t>
            </a:r>
            <a:r>
              <a:rPr lang="en-US" altLang="zh-TW" dirty="0"/>
              <a:t> inflammation </a:t>
            </a:r>
            <a:r>
              <a:rPr lang="zh-TW" altLang="en-US" dirty="0"/>
              <a:t>可能與胎盤</a:t>
            </a:r>
            <a:r>
              <a:rPr lang="en-US" altLang="zh-TW" dirty="0"/>
              <a:t>perfusion</a:t>
            </a:r>
            <a:r>
              <a:rPr lang="zh-TW" altLang="en-US" dirty="0"/>
              <a:t>足和</a:t>
            </a:r>
            <a:r>
              <a:rPr lang="en-US" altLang="zh-TW" dirty="0"/>
              <a:t>hypoxia</a:t>
            </a:r>
            <a:r>
              <a:rPr lang="zh-TW" altLang="en-US" dirty="0"/>
              <a:t>有關，這些狀況已被證明與不良的胎兒神經發育結果有關。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且有</a:t>
            </a:r>
            <a:r>
              <a:rPr lang="en-US" altLang="zh-TW" dirty="0"/>
              <a:t>animal model </a:t>
            </a:r>
            <a:r>
              <a:rPr lang="zh-TW" altLang="en-US" dirty="0"/>
              <a:t>證實</a:t>
            </a:r>
            <a:r>
              <a:rPr lang="en-US" altLang="zh-TW" dirty="0"/>
              <a:t> </a:t>
            </a:r>
            <a:r>
              <a:rPr lang="zh-TW" altLang="en-US" dirty="0"/>
              <a:t>媽媽流感 造成</a:t>
            </a:r>
            <a:r>
              <a:rPr lang="en-US" altLang="zh-TW" dirty="0"/>
              <a:t> </a:t>
            </a:r>
            <a:r>
              <a:rPr lang="zh-TW" altLang="en-US" dirty="0"/>
              <a:t>無論是</a:t>
            </a:r>
            <a:r>
              <a:rPr lang="en-US" altLang="zh-TW" dirty="0"/>
              <a:t>MRI</a:t>
            </a:r>
            <a:r>
              <a:rPr lang="zh-TW" altLang="en-US" dirty="0"/>
              <a:t>的影像、</a:t>
            </a:r>
            <a:r>
              <a:rPr lang="en-US" altLang="zh-TW" dirty="0"/>
              <a:t>placenta</a:t>
            </a:r>
            <a:r>
              <a:rPr lang="zh-TW" altLang="en-US" dirty="0"/>
              <a:t> </a:t>
            </a:r>
            <a:r>
              <a:rPr lang="en-US" altLang="zh-TW" dirty="0"/>
              <a:t>pathology</a:t>
            </a:r>
            <a:r>
              <a:rPr lang="zh-TW" altLang="en-US" dirty="0"/>
              <a:t>、甚至</a:t>
            </a:r>
            <a:r>
              <a:rPr lang="en-US" altLang="zh-TW" dirty="0"/>
              <a:t> brain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灰質</a:t>
            </a:r>
            <a:r>
              <a:rPr lang="en-US" altLang="zh-TW" dirty="0"/>
              <a:t>) </a:t>
            </a:r>
            <a:r>
              <a:rPr lang="zh-TW" altLang="en-US" dirty="0"/>
              <a:t>的</a:t>
            </a:r>
            <a:r>
              <a:rPr lang="en-US" altLang="zh-TW" dirty="0"/>
              <a:t> electricity</a:t>
            </a:r>
            <a:r>
              <a:rPr lang="zh-TW" altLang="en-US" dirty="0"/>
              <a:t>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也有說造成小鼠的</a:t>
            </a:r>
            <a:r>
              <a:rPr lang="en-US" altLang="zh-TW" dirty="0"/>
              <a:t>Thymus</a:t>
            </a:r>
            <a:r>
              <a:rPr lang="zh-TW" altLang="en-US" dirty="0"/>
              <a:t> 基因被抑制。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00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/>
              <a:t>結論的確看到 </a:t>
            </a:r>
            <a:r>
              <a:rPr kumimoji="1" lang="en-US" altLang="zh-TW" dirty="0"/>
              <a:t>influenza</a:t>
            </a:r>
            <a:r>
              <a:rPr kumimoji="1" lang="zh-TW" altLang="en-US" dirty="0"/>
              <a:t> 組別，</a:t>
            </a:r>
            <a:r>
              <a:rPr kumimoji="1" lang="en-US" altLang="zh-TW" dirty="0"/>
              <a:t>overall seizure</a:t>
            </a:r>
            <a:r>
              <a:rPr kumimoji="1" lang="zh-TW" altLang="en-US" dirty="0"/>
              <a:t> 的比例比較高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zh-TW" altLang="en-US" dirty="0"/>
              <a:t>分析起來，</a:t>
            </a:r>
            <a:r>
              <a:rPr kumimoji="1" lang="en-US" altLang="zh-TW" dirty="0"/>
              <a:t>febrile seizure </a:t>
            </a:r>
            <a:r>
              <a:rPr kumimoji="1" lang="zh-TW" altLang="en-US" dirty="0"/>
              <a:t>的確有上升，而</a:t>
            </a:r>
            <a:r>
              <a:rPr kumimoji="1" lang="en-US" altLang="zh-TW" dirty="0"/>
              <a:t>epilepsy</a:t>
            </a:r>
            <a:r>
              <a:rPr kumimoji="1" lang="zh-TW" altLang="en-US" dirty="0"/>
              <a:t>沒有。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dirty="0"/>
              <a:t>Trimester</a:t>
            </a:r>
            <a:r>
              <a:rPr kumimoji="1" lang="zh-TW" altLang="en-US" dirty="0"/>
              <a:t> 分析看起來，沒有顯著差異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未來研究的方向</a:t>
            </a:r>
            <a:endParaRPr kumimoji="1" lang="en-US" altLang="zh-TW" dirty="0"/>
          </a:p>
          <a:p>
            <a:pPr>
              <a:spcBef>
                <a:spcPts val="1200"/>
              </a:spcBef>
            </a:pPr>
            <a:r>
              <a:rPr lang="en-US" altLang="zh-TW" sz="1200" dirty="0">
                <a:ea typeface="微軟正黑體" panose="020B0604030504040204" pitchFamily="34" charset="-120"/>
              </a:rPr>
              <a:t>Biophysiological mechanism.</a:t>
            </a:r>
          </a:p>
          <a:p>
            <a:pPr>
              <a:spcBef>
                <a:spcPts val="1200"/>
              </a:spcBef>
            </a:pPr>
            <a:r>
              <a:rPr lang="en-US" altLang="zh-TW" sz="1200" dirty="0">
                <a:ea typeface="微軟正黑體" panose="020B0604030504040204" pitchFamily="34" charset="-120"/>
              </a:rPr>
              <a:t>Influenza infection during pregnancy and other neurological disorders in children.</a:t>
            </a:r>
          </a:p>
          <a:p>
            <a:pPr>
              <a:spcBef>
                <a:spcPts val="1200"/>
              </a:spcBef>
            </a:pPr>
            <a:r>
              <a:rPr lang="en-US" altLang="zh-TW" sz="1200" dirty="0">
                <a:ea typeface="微軟正黑體" panose="020B0604030504040204" pitchFamily="34" charset="-120"/>
                <a:sym typeface="Wingdings" pitchFamily="2" charset="2"/>
              </a:rPr>
              <a:t>Does Influenza </a:t>
            </a:r>
            <a:r>
              <a:rPr lang="en-US" altLang="zh-TW" sz="1200" b="1" dirty="0">
                <a:ea typeface="微軟正黑體" panose="020B0604030504040204" pitchFamily="34" charset="-120"/>
                <a:sym typeface="Wingdings" pitchFamily="2" charset="2"/>
              </a:rPr>
              <a:t>vaccination</a:t>
            </a:r>
            <a:r>
              <a:rPr lang="en-US" altLang="zh-TW" sz="1200" dirty="0">
                <a:ea typeface="微軟正黑體" panose="020B0604030504040204" pitchFamily="34" charset="-120"/>
                <a:sym typeface="Wingdings" pitchFamily="2" charset="2"/>
              </a:rPr>
              <a:t> in pregnant woman prevent seizures or neurological disorders in children?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sz="1200" b="1" dirty="0">
                <a:ea typeface="微軟正黑體" panose="020B0604030504040204" pitchFamily="34" charset="-120"/>
              </a:rPr>
              <a:t>Antiviral drug</a:t>
            </a:r>
            <a:r>
              <a:rPr lang="en-US" altLang="zh-TW" sz="1200" dirty="0">
                <a:ea typeface="微軟正黑體" panose="020B0604030504040204" pitchFamily="34" charset="-120"/>
              </a:rPr>
              <a:t> as a salvage method.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E9584-46D5-4C9B-8A03-A2549650A6F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0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7F2-35DB-2D44-BDD3-823C07CE57A5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11AD-DE28-7447-87DC-C4E27ACFE400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B3D4-FCEC-C148-8886-F7044506996B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090-3DA9-CA45-92E9-33CEE08E5446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A98F-5BC9-BF47-B6BE-E3C56F275B15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E370-B91A-1D46-876B-2BC53A6EBF9C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B998-72E3-E54E-93B3-492577281F3A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5952-55E3-F84D-AC17-28362E8DA8CB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DA46-0829-6949-B0E8-D5ECD68D81D6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49EF-94AB-0A44-810E-48D174169124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DBA1-482B-734A-A245-815F8DBAD159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6CF3-FA1D-984C-BB59-77D46FF2D515}" type="datetime1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7884-6043-45F0-AA5B-CA4D5971DC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便秘 寶寶便秘 健康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r="29374" b="7807"/>
          <a:stretch/>
        </p:blipFill>
        <p:spPr bwMode="auto">
          <a:xfrm>
            <a:off x="0" y="-1134977"/>
            <a:ext cx="12192000" cy="91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8016" y="4781305"/>
            <a:ext cx="8802480" cy="936104"/>
          </a:xfrm>
          <a:solidFill>
            <a:schemeClr val="accent1">
              <a:lumMod val="60000"/>
              <a:lumOff val="40000"/>
              <a:alpha val="52000"/>
            </a:schemeClr>
          </a:solidFill>
        </p:spPr>
        <p:txBody>
          <a:bodyPr anchor="t">
            <a:normAutofit fontScale="90000"/>
          </a:bodyPr>
          <a:lstStyle/>
          <a:p>
            <a:pPr algn="l">
              <a:lnSpc>
                <a:spcPts val="3500"/>
              </a:lnSpc>
              <a:spcAft>
                <a:spcPct val="0"/>
              </a:spcAft>
              <a:defRPr/>
            </a:pPr>
            <a:r>
              <a:rPr lang="zh-TW" altLang="en-US" sz="3200" b="1" u="sng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李宜峰</a:t>
            </a:r>
            <a:r>
              <a:rPr lang="en-US" altLang="zh-TW" sz="3200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、林怡瑄</a:t>
            </a:r>
            <a:r>
              <a:rPr lang="en-US" altLang="zh-TW" sz="3200" b="1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1,2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、林敬恒</a:t>
            </a:r>
            <a:r>
              <a:rPr lang="en-US" altLang="zh-TW" sz="3200" b="1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1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、林明志</a:t>
            </a:r>
            <a:r>
              <a:rPr lang="en-US" altLang="zh-TW" sz="3200" b="1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itchFamily="34" charset="0"/>
              </a:rPr>
              <a:t>1,2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台中榮民總醫院</a:t>
            </a:r>
            <a:r>
              <a:rPr lang="en-US" altLang="zh-TW" sz="2000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國立中興大學學士後醫學系</a:t>
            </a:r>
            <a:r>
              <a:rPr lang="en-US" altLang="zh-TW" sz="2000" baseline="30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zh-TW" sz="2000" i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407368" y="561170"/>
            <a:ext cx="4968552" cy="3227871"/>
          </a:xfrm>
          <a:prstGeom prst="roundRect">
            <a:avLst/>
          </a:prstGeom>
          <a:solidFill>
            <a:schemeClr val="bg1">
              <a:lumMod val="85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07368" y="633177"/>
            <a:ext cx="5112568" cy="293743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800" b="1" spc="-150" dirty="0">
                <a:solidFill>
                  <a:srgbClr val="1A3F6C"/>
                </a:solidFill>
              </a:rPr>
              <a:t>Influenza </a:t>
            </a:r>
            <a:r>
              <a:rPr lang="en-US" altLang="zh-TW" sz="4800" b="1" spc="-150" dirty="0" smtClean="0">
                <a:solidFill>
                  <a:srgbClr val="1A3F6C"/>
                </a:solidFill>
              </a:rPr>
              <a:t>Infection</a:t>
            </a:r>
          </a:p>
          <a:p>
            <a:pPr algn="l"/>
            <a:r>
              <a:rPr lang="en-US" altLang="zh-TW" sz="4800" b="1" spc="-150" dirty="0" smtClean="0">
                <a:solidFill>
                  <a:srgbClr val="1A3F6C"/>
                </a:solidFill>
              </a:rPr>
              <a:t>During Pregnancy</a:t>
            </a:r>
            <a:endParaRPr lang="en-US" altLang="zh-TW" sz="4800" b="1" spc="-150" dirty="0">
              <a:solidFill>
                <a:srgbClr val="1A3F6C"/>
              </a:solidFill>
            </a:endParaRPr>
          </a:p>
          <a:p>
            <a:pPr algn="l"/>
            <a:r>
              <a:rPr lang="en-US" altLang="zh-TW" sz="4800" b="1" spc="-150" dirty="0" smtClean="0">
                <a:solidFill>
                  <a:srgbClr val="1A3F6C"/>
                </a:solidFill>
              </a:rPr>
              <a:t>and Risk of</a:t>
            </a:r>
          </a:p>
          <a:p>
            <a:pPr algn="l"/>
            <a:r>
              <a:rPr lang="en-US" altLang="zh-TW" sz="4800" b="1" spc="-150" dirty="0" smtClean="0">
                <a:solidFill>
                  <a:srgbClr val="1A3F6C"/>
                </a:solidFill>
              </a:rPr>
              <a:t>Seizures </a:t>
            </a:r>
            <a:r>
              <a:rPr lang="en-US" altLang="zh-TW" sz="4800" b="1" spc="-150" dirty="0">
                <a:solidFill>
                  <a:srgbClr val="1A3F6C"/>
                </a:solidFill>
              </a:rPr>
              <a:t>in Offspring</a:t>
            </a:r>
            <a:endParaRPr lang="zh-TW" altLang="zh-TW" sz="4800" i="1" spc="-150" dirty="0">
              <a:solidFill>
                <a:srgbClr val="1A3F6C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/>
          <a:srcRect l="16503" t="8001" r="51994" b="73331"/>
          <a:stretch/>
        </p:blipFill>
        <p:spPr>
          <a:xfrm>
            <a:off x="8040216" y="5881383"/>
            <a:ext cx="2520280" cy="840093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148C762-1A98-FBE3-1B2A-D287C763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721"/>
          <a:stretch/>
        </p:blipFill>
        <p:spPr>
          <a:xfrm>
            <a:off x="407368" y="1535592"/>
            <a:ext cx="5215310" cy="36789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21" y="1429526"/>
            <a:ext cx="5587579" cy="38910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51" y="6059766"/>
            <a:ext cx="7543800" cy="333375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9924256" y="546522"/>
            <a:ext cx="2267744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Results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5D54207A-4D68-5110-FC56-99B11923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90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BCFB128F-686B-E0C1-BD78-39C44DE1F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81236"/>
              </p:ext>
            </p:extLst>
          </p:nvPr>
        </p:nvGraphicFramePr>
        <p:xfrm>
          <a:off x="1545071" y="3887458"/>
          <a:ext cx="9082346" cy="1413751"/>
        </p:xfrm>
        <a:graphic>
          <a:graphicData uri="http://schemas.openxmlformats.org/drawingml/2006/table">
            <a:tbl>
              <a:tblPr/>
              <a:tblGrid>
                <a:gridCol w="1830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2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60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10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9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kern="1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Epilepsy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Febrile convulsion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All seizures</a:t>
                      </a: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924" marR="8924" marT="4781" marB="47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Trimester 1 (ref)</a:t>
                      </a:r>
                      <a:endParaRPr lang="zh-TW" sz="12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marL="0" marR="0" lvl="0" indent="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Trimester 2</a:t>
                      </a:r>
                      <a:endParaRPr lang="zh-TW" altLang="zh-TW" sz="12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marL="0" marR="0" lvl="0" indent="152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Trimester 3</a:t>
                      </a:r>
                      <a:endParaRPr lang="zh-TW" altLang="zh-TW" sz="12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14129"/>
          <a:stretch/>
        </p:blipFill>
        <p:spPr>
          <a:xfrm>
            <a:off x="653033" y="1684792"/>
            <a:ext cx="10913456" cy="1645879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9924256" y="520445"/>
            <a:ext cx="2267744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Results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4CCD614-5C89-190A-07F6-D8DD0581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xmlns="" id="{B8E64B26-BE0C-49D3-BD52-67699AEFC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048932"/>
              </p:ext>
            </p:extLst>
          </p:nvPr>
        </p:nvGraphicFramePr>
        <p:xfrm>
          <a:off x="2711624" y="4149080"/>
          <a:ext cx="25361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xmlns="" id="{B8E64B26-BE0C-49D3-BD52-67699AEFC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974215"/>
              </p:ext>
            </p:extLst>
          </p:nvPr>
        </p:nvGraphicFramePr>
        <p:xfrm>
          <a:off x="8040216" y="4143380"/>
          <a:ext cx="25361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xmlns="" id="{B8E64B26-BE0C-49D3-BD52-67699AEFC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67464"/>
              </p:ext>
            </p:extLst>
          </p:nvPr>
        </p:nvGraphicFramePr>
        <p:xfrm>
          <a:off x="5384922" y="4143380"/>
          <a:ext cx="25361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247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5560" y="1193587"/>
            <a:ext cx="2977716" cy="521555"/>
          </a:xfrm>
          <a:noFill/>
        </p:spPr>
        <p:txBody>
          <a:bodyPr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TW" b="1" dirty="0"/>
              <a:t>Pregnant Mother</a:t>
            </a: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971928" y="354450"/>
            <a:ext cx="5220072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Possible mechanism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6F764C16-D14F-82DC-0DB4-923A99750247}"/>
              </a:ext>
            </a:extLst>
          </p:cNvPr>
          <p:cNvSpPr txBox="1">
            <a:spLocks/>
          </p:cNvSpPr>
          <p:nvPr/>
        </p:nvSpPr>
        <p:spPr>
          <a:xfrm>
            <a:off x="1826195" y="2834741"/>
            <a:ext cx="3596447" cy="5215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TW" sz="3000" b="1" dirty="0">
                <a:sym typeface="Wingdings" pitchFamily="2" charset="2"/>
              </a:rPr>
              <a:t>Immune Modulation</a:t>
            </a:r>
            <a:endParaRPr lang="en-US" altLang="zh-TW" sz="3000" b="1" dirty="0"/>
          </a:p>
        </p:txBody>
      </p:sp>
      <p:sp>
        <p:nvSpPr>
          <p:cNvPr id="5" name="向下箭號 4">
            <a:extLst>
              <a:ext uri="{FF2B5EF4-FFF2-40B4-BE49-F238E27FC236}">
                <a16:creationId xmlns:a16="http://schemas.microsoft.com/office/drawing/2014/main" xmlns="" id="{38EDC503-71E9-7050-3A37-72A7EE0DA3CC}"/>
              </a:ext>
            </a:extLst>
          </p:cNvPr>
          <p:cNvSpPr/>
          <p:nvPr/>
        </p:nvSpPr>
        <p:spPr>
          <a:xfrm rot="16200000">
            <a:off x="5601543" y="2637065"/>
            <a:ext cx="648072" cy="91690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Fetus - Free healthcare and medical icons">
            <a:extLst>
              <a:ext uri="{FF2B5EF4-FFF2-40B4-BE49-F238E27FC236}">
                <a16:creationId xmlns:a16="http://schemas.microsoft.com/office/drawing/2014/main" xmlns="" id="{51FCFF07-1AB0-B7DF-CF63-D4F1400D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701468"/>
            <a:ext cx="1967893" cy="19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向下箭號 9">
            <a:extLst>
              <a:ext uri="{FF2B5EF4-FFF2-40B4-BE49-F238E27FC236}">
                <a16:creationId xmlns:a16="http://schemas.microsoft.com/office/drawing/2014/main" xmlns="" id="{E82BF661-1A06-AC3C-93A4-0C426B5D5B36}"/>
              </a:ext>
            </a:extLst>
          </p:cNvPr>
          <p:cNvSpPr/>
          <p:nvPr/>
        </p:nvSpPr>
        <p:spPr>
          <a:xfrm>
            <a:off x="3300382" y="1792016"/>
            <a:ext cx="648072" cy="91690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xmlns="" id="{CE9B45AF-75E6-7BE1-F982-7D31FEF9CEFF}"/>
              </a:ext>
            </a:extLst>
          </p:cNvPr>
          <p:cNvSpPr txBox="1">
            <a:spLocks/>
          </p:cNvSpPr>
          <p:nvPr/>
        </p:nvSpPr>
        <p:spPr>
          <a:xfrm>
            <a:off x="6528048" y="2850080"/>
            <a:ext cx="3808446" cy="5215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" altLang="zh-TW" sz="3000" b="1" dirty="0"/>
              <a:t>Tolerance to fetus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" altLang="zh-TW" sz="3000" b="1" dirty="0"/>
              <a:t>Prevent from Infection</a:t>
            </a:r>
            <a:endParaRPr lang="en-US" altLang="zh-TW" sz="3000" b="1" dirty="0"/>
          </a:p>
        </p:txBody>
      </p:sp>
      <p:pic>
        <p:nvPicPr>
          <p:cNvPr id="5122" name="Picture 2" descr="Virus - Free medical icons">
            <a:extLst>
              <a:ext uri="{FF2B5EF4-FFF2-40B4-BE49-F238E27FC236}">
                <a16:creationId xmlns:a16="http://schemas.microsoft.com/office/drawing/2014/main" xmlns="" id="{4BDCE28C-F28B-A519-C2D1-E97306A1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719562"/>
            <a:ext cx="1967893" cy="19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下箭號 5">
            <a:extLst>
              <a:ext uri="{FF2B5EF4-FFF2-40B4-BE49-F238E27FC236}">
                <a16:creationId xmlns:a16="http://schemas.microsoft.com/office/drawing/2014/main" xmlns="" id="{D381712A-6C90-933D-D1F1-CFCE9F73FFD6}"/>
              </a:ext>
            </a:extLst>
          </p:cNvPr>
          <p:cNvSpPr/>
          <p:nvPr/>
        </p:nvSpPr>
        <p:spPr>
          <a:xfrm rot="5400000">
            <a:off x="5568634" y="1351476"/>
            <a:ext cx="648072" cy="9169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向下箭號 7">
            <a:extLst>
              <a:ext uri="{FF2B5EF4-FFF2-40B4-BE49-F238E27FC236}">
                <a16:creationId xmlns:a16="http://schemas.microsoft.com/office/drawing/2014/main" xmlns="" id="{7B89F97E-806A-71AD-E7D1-0022878BBDBC}"/>
              </a:ext>
            </a:extLst>
          </p:cNvPr>
          <p:cNvSpPr/>
          <p:nvPr/>
        </p:nvSpPr>
        <p:spPr>
          <a:xfrm>
            <a:off x="3300381" y="1783636"/>
            <a:ext cx="648072" cy="9169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形 12" descr="關閉 以實心填滿">
            <a:extLst>
              <a:ext uri="{FF2B5EF4-FFF2-40B4-BE49-F238E27FC236}">
                <a16:creationId xmlns:a16="http://schemas.microsoft.com/office/drawing/2014/main" xmlns="" id="{56D3613C-B27E-D292-4B83-C42BB4B08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67217" y="2673631"/>
            <a:ext cx="914400" cy="914400"/>
          </a:xfrm>
          <a:prstGeom prst="rect">
            <a:avLst/>
          </a:prstGeom>
        </p:spPr>
      </p:pic>
      <p:sp>
        <p:nvSpPr>
          <p:cNvPr id="14" name="向下箭號 13">
            <a:extLst>
              <a:ext uri="{FF2B5EF4-FFF2-40B4-BE49-F238E27FC236}">
                <a16:creationId xmlns:a16="http://schemas.microsoft.com/office/drawing/2014/main" xmlns="" id="{6DF1DA8C-4327-3487-B757-2F5CC6841ECD}"/>
              </a:ext>
            </a:extLst>
          </p:cNvPr>
          <p:cNvSpPr/>
          <p:nvPr/>
        </p:nvSpPr>
        <p:spPr>
          <a:xfrm>
            <a:off x="3300381" y="3601059"/>
            <a:ext cx="648072" cy="9169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xmlns="" id="{DB897BBD-5D57-58BE-694B-8FADF44614A9}"/>
              </a:ext>
            </a:extLst>
          </p:cNvPr>
          <p:cNvSpPr txBox="1">
            <a:spLocks/>
          </p:cNvSpPr>
          <p:nvPr/>
        </p:nvSpPr>
        <p:spPr>
          <a:xfrm>
            <a:off x="1603674" y="4546522"/>
            <a:ext cx="4492326" cy="19678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" altLang="zh-TW" sz="2400" b="1" dirty="0">
                <a:solidFill>
                  <a:srgbClr val="333333"/>
                </a:solidFill>
                <a:latin typeface="Guardian TextSans Web"/>
              </a:rPr>
              <a:t>Maternal immune activation Inflammation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altLang="zh-TW" sz="2400" b="1" dirty="0">
                <a:solidFill>
                  <a:srgbClr val="333333"/>
                </a:solidFill>
                <a:latin typeface="Guardian TextSans Web"/>
              </a:rPr>
              <a:t>Cytokine storm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altLang="zh-TW" sz="2400" b="1" dirty="0">
                <a:solidFill>
                  <a:srgbClr val="333333"/>
                </a:solidFill>
                <a:latin typeface="Guardian TextSans Web"/>
              </a:rPr>
              <a:t>Placental perfusion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" altLang="zh-TW" sz="2400" b="1" dirty="0">
                <a:solidFill>
                  <a:srgbClr val="333333"/>
                </a:solidFill>
                <a:latin typeface="Guardian TextSans Web"/>
              </a:rPr>
              <a:t>Intrauterine hypoxia</a:t>
            </a:r>
            <a:endParaRPr lang="en-US" altLang="zh-TW" sz="2400" b="1" dirty="0"/>
          </a:p>
        </p:txBody>
      </p:sp>
      <p:sp>
        <p:nvSpPr>
          <p:cNvPr id="16" name="向下箭號 15">
            <a:extLst>
              <a:ext uri="{FF2B5EF4-FFF2-40B4-BE49-F238E27FC236}">
                <a16:creationId xmlns:a16="http://schemas.microsoft.com/office/drawing/2014/main" xmlns="" id="{FA586640-D7B4-9D35-2D0A-D1726BC474CD}"/>
              </a:ext>
            </a:extLst>
          </p:cNvPr>
          <p:cNvSpPr/>
          <p:nvPr/>
        </p:nvSpPr>
        <p:spPr>
          <a:xfrm rot="16200000">
            <a:off x="5889575" y="5213807"/>
            <a:ext cx="648072" cy="91690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xmlns="" id="{9A818C32-C502-B328-BA97-87083A32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26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9094347" y="476672"/>
            <a:ext cx="3131840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Conclusion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4CCD614-5C89-190A-07F6-D8DD0581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xmlns="" id="{8CCED350-7BAD-0440-EC56-38BFD50DD200}"/>
              </a:ext>
            </a:extLst>
          </p:cNvPr>
          <p:cNvSpPr txBox="1">
            <a:spLocks/>
          </p:cNvSpPr>
          <p:nvPr/>
        </p:nvSpPr>
        <p:spPr>
          <a:xfrm>
            <a:off x="839416" y="1412777"/>
            <a:ext cx="10513168" cy="4987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75,835 mothers with influenza</a:t>
            </a:r>
          </a:p>
          <a:p>
            <a:pPr lvl="1"/>
            <a:r>
              <a:rPr lang="en-US" altLang="zh-TW" dirty="0"/>
              <a:t>2456 (3.2%) offsprings developed seizures</a:t>
            </a:r>
          </a:p>
          <a:p>
            <a:endParaRPr lang="en-US" altLang="zh-TW" dirty="0"/>
          </a:p>
          <a:p>
            <a:r>
              <a:rPr lang="en-US" altLang="zh-TW" dirty="0"/>
              <a:t>Risk of seizures in the influenza group was </a:t>
            </a:r>
            <a:r>
              <a:rPr lang="en-US" altLang="zh-TW" dirty="0" smtClean="0"/>
              <a:t>higher</a:t>
            </a:r>
          </a:p>
          <a:p>
            <a:pPr lvl="1"/>
            <a:r>
              <a:rPr lang="en-US" altLang="zh-TW" dirty="0" smtClean="0"/>
              <a:t>Febrile convulsions, but not epilepsy</a:t>
            </a:r>
          </a:p>
          <a:p>
            <a:pPr lvl="1"/>
            <a:r>
              <a:rPr lang="en-US" altLang="zh-TW" dirty="0" smtClean="0"/>
              <a:t>Slight </a:t>
            </a:r>
            <a:r>
              <a:rPr lang="en-US" altLang="zh-TW" dirty="0"/>
              <a:t>increase during the 3</a:t>
            </a:r>
            <a:r>
              <a:rPr lang="en-US" altLang="zh-TW" baseline="30000" dirty="0"/>
              <a:t>rd</a:t>
            </a:r>
            <a:r>
              <a:rPr lang="en-US" altLang="zh-TW" dirty="0"/>
              <a:t> trimester. (Not significant)</a:t>
            </a:r>
          </a:p>
        </p:txBody>
      </p:sp>
    </p:spTree>
    <p:extLst>
      <p:ext uri="{BB962C8B-B14F-4D97-AF65-F5344CB8AC3E}">
        <p14:creationId xmlns:p14="http://schemas.microsoft.com/office/powerpoint/2010/main" val="24685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3232C45-C752-2A32-0117-FE079C627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-1716"/>
            <a:ext cx="10292087" cy="685971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70035A61-C104-596D-4324-EEA9BDD2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2392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8058427-FBFB-E322-10A4-56999686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 descr="RHCG - Febrile Convulsion">
            <a:extLst>
              <a:ext uri="{FF2B5EF4-FFF2-40B4-BE49-F238E27FC236}">
                <a16:creationId xmlns:a16="http://schemas.microsoft.com/office/drawing/2014/main" xmlns="" id="{CD5B4046-B5BA-D328-DCD0-8CC296FA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286379"/>
            <a:ext cx="384142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689A98A4-F63F-9C78-F4AB-C07F0CC5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841574"/>
            <a:ext cx="8496944" cy="553489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b="1" dirty="0"/>
          </a:p>
          <a:p>
            <a:r>
              <a:rPr lang="en-US" altLang="zh-TW" b="1" dirty="0"/>
              <a:t>Febrile seizure</a:t>
            </a:r>
            <a:endParaRPr lang="en-US" altLang="zh-TW" dirty="0"/>
          </a:p>
          <a:p>
            <a:pPr lvl="1"/>
            <a:r>
              <a:rPr lang="en-US" altLang="zh-TW" dirty="0"/>
              <a:t>Most common neurologic problem among infants and children up to age 6 years</a:t>
            </a:r>
          </a:p>
          <a:p>
            <a:pPr lvl="1"/>
            <a:r>
              <a:rPr lang="en-US" altLang="zh-TW" dirty="0"/>
              <a:t>With fever</a:t>
            </a:r>
          </a:p>
          <a:p>
            <a:pPr lvl="1"/>
            <a:r>
              <a:rPr lang="en-US" altLang="zh-TW" dirty="0"/>
              <a:t>Without other provoking factors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8885E3B9-4EED-AD01-9236-A17DE9AB22B1}"/>
              </a:ext>
            </a:extLst>
          </p:cNvPr>
          <p:cNvSpPr txBox="1">
            <a:spLocks/>
          </p:cNvSpPr>
          <p:nvPr/>
        </p:nvSpPr>
        <p:spPr>
          <a:xfrm>
            <a:off x="8423142" y="404664"/>
            <a:ext cx="3779912" cy="4369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Background</a:t>
            </a:r>
            <a:endParaRPr lang="zh-TW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49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478" r="-104" b="10380"/>
          <a:stretch/>
        </p:blipFill>
        <p:spPr bwMode="auto">
          <a:xfrm>
            <a:off x="-24680" y="159692"/>
            <a:ext cx="11449272" cy="669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4155" y="116851"/>
            <a:ext cx="4920536" cy="576064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dirty="0"/>
              <a:t>Incidence of Febrile Seizure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412088" y="474460"/>
            <a:ext cx="3779912" cy="4369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Background</a:t>
            </a:r>
            <a:endParaRPr lang="zh-TW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88FA2CB-DD5A-A171-119B-0DA57B90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1504" y="6417384"/>
            <a:ext cx="2133600" cy="365125"/>
          </a:xfrm>
        </p:spPr>
        <p:txBody>
          <a:bodyPr/>
          <a:lstStyle/>
          <a:p>
            <a:pPr algn="l"/>
            <a:fld id="{75677884-6043-45F0-AA5B-CA4D5971DC6A}" type="slidenum">
              <a:rPr lang="zh-TW" altLang="en-US" smtClean="0"/>
              <a:pPr algn="l"/>
              <a:t>3</a:t>
            </a:fld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B0C24451-ECFB-B8BE-8367-A2AFBD531236}"/>
              </a:ext>
            </a:extLst>
          </p:cNvPr>
          <p:cNvSpPr txBox="1"/>
          <p:nvPr/>
        </p:nvSpPr>
        <p:spPr>
          <a:xfrm>
            <a:off x="7419103" y="3024814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/>
              <a:t>China</a:t>
            </a:r>
          </a:p>
          <a:p>
            <a:pPr algn="ctr"/>
            <a:r>
              <a:rPr kumimoji="1" lang="en-US" altLang="zh-TW" sz="2400" dirty="0"/>
              <a:t>(1%)</a:t>
            </a:r>
            <a:endParaRPr kumimoji="1"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F76B65C-0957-4757-1C0A-A367B379C7C2}"/>
              </a:ext>
            </a:extLst>
          </p:cNvPr>
          <p:cNvSpPr txBox="1"/>
          <p:nvPr/>
        </p:nvSpPr>
        <p:spPr>
          <a:xfrm>
            <a:off x="8080121" y="3904515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/>
              <a:t>Taiwan</a:t>
            </a:r>
          </a:p>
          <a:p>
            <a:pPr algn="ctr"/>
            <a:r>
              <a:rPr kumimoji="1" lang="en-US" altLang="zh-TW" sz="2400" dirty="0"/>
              <a:t>(2.4 - 4.2%)</a:t>
            </a:r>
            <a:endParaRPr kumimoji="1"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AD6ECEF0-E53B-C5A0-0E84-49196BC8140E}"/>
              </a:ext>
            </a:extLst>
          </p:cNvPr>
          <p:cNvSpPr txBox="1"/>
          <p:nvPr/>
        </p:nvSpPr>
        <p:spPr>
          <a:xfrm>
            <a:off x="9624393" y="3486479"/>
            <a:ext cx="933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/>
              <a:t>Guam</a:t>
            </a:r>
          </a:p>
          <a:p>
            <a:pPr algn="ctr"/>
            <a:r>
              <a:rPr kumimoji="1" lang="en-US" altLang="zh-TW" sz="2400" dirty="0"/>
              <a:t>(14%)</a:t>
            </a:r>
            <a:endParaRPr kumimoji="1"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81ACE9AB-133B-6359-5DDC-8A58DF83DA82}"/>
              </a:ext>
            </a:extLst>
          </p:cNvPr>
          <p:cNvSpPr txBox="1"/>
          <p:nvPr/>
        </p:nvSpPr>
        <p:spPr>
          <a:xfrm>
            <a:off x="8601073" y="2445060"/>
            <a:ext cx="97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dirty="0"/>
              <a:t>Japan</a:t>
            </a:r>
          </a:p>
          <a:p>
            <a:pPr algn="ctr"/>
            <a:r>
              <a:rPr kumimoji="1" lang="en-US" altLang="zh-TW" sz="2400" dirty="0"/>
              <a:t>(8.2%)</a:t>
            </a:r>
            <a:endParaRPr kumimoji="1"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1CE6790D-3426-6E99-9AFE-5D60A1DC153D}"/>
              </a:ext>
            </a:extLst>
          </p:cNvPr>
          <p:cNvSpPr txBox="1"/>
          <p:nvPr/>
        </p:nvSpPr>
        <p:spPr>
          <a:xfrm>
            <a:off x="2608569" y="1685709"/>
            <a:ext cx="2313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/>
              <a:t>Western country</a:t>
            </a:r>
          </a:p>
          <a:p>
            <a:pPr algn="ctr"/>
            <a:r>
              <a:rPr kumimoji="1" lang="en-US" altLang="zh-TW" sz="2400" b="1" dirty="0"/>
              <a:t>(2 - 5%)</a:t>
            </a:r>
            <a:endParaRPr kumimoji="1" lang="zh-TW" altLang="en-US" sz="24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227B542D-C07F-9EDD-E224-82FF16F2A129}"/>
              </a:ext>
            </a:extLst>
          </p:cNvPr>
          <p:cNvSpPr txBox="1"/>
          <p:nvPr/>
        </p:nvSpPr>
        <p:spPr>
          <a:xfrm>
            <a:off x="7650640" y="1685709"/>
            <a:ext cx="13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2400" b="1" dirty="0"/>
              <a:t>East Asia</a:t>
            </a:r>
          </a:p>
        </p:txBody>
      </p:sp>
    </p:spTree>
    <p:extLst>
      <p:ext uri="{BB962C8B-B14F-4D97-AF65-F5344CB8AC3E}">
        <p14:creationId xmlns:p14="http://schemas.microsoft.com/office/powerpoint/2010/main" val="33693134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4486845-534F-9669-476A-B976DECA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FE956F09-F622-5383-10BF-D7A1D16F3920}"/>
              </a:ext>
            </a:extLst>
          </p:cNvPr>
          <p:cNvSpPr txBox="1">
            <a:spLocks/>
          </p:cNvSpPr>
          <p:nvPr/>
        </p:nvSpPr>
        <p:spPr>
          <a:xfrm>
            <a:off x="8412088" y="446987"/>
            <a:ext cx="3779912" cy="4369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Background</a:t>
            </a:r>
            <a:endParaRPr lang="zh-TW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FB4F330-654B-A4D0-F523-F55F7244E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070" y="2544702"/>
            <a:ext cx="5131860" cy="320443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077BAF2-D4D5-0E54-39D7-829F6DE131A4}"/>
              </a:ext>
            </a:extLst>
          </p:cNvPr>
          <p:cNvSpPr txBox="1"/>
          <p:nvPr/>
        </p:nvSpPr>
        <p:spPr>
          <a:xfrm>
            <a:off x="8524536" y="3861048"/>
            <a:ext cx="1238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zh-TW" dirty="0"/>
              <a:t>Epilepsy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zh-TW" dirty="0"/>
              <a:t>Autism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zh-TW" dirty="0"/>
              <a:t>ADHD</a:t>
            </a:r>
            <a:endParaRPr kumimoji="1" lang="zh-TW" altLang="en-US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AA21C3AC-2058-D988-BC02-F47621C9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196751"/>
            <a:ext cx="10441160" cy="4657557"/>
          </a:xfrm>
          <a:noFill/>
        </p:spPr>
        <p:txBody>
          <a:bodyPr>
            <a:normAutofit/>
          </a:bodyPr>
          <a:lstStyle/>
          <a:p>
            <a:r>
              <a:rPr lang="en-US" altLang="zh-TW" b="1" dirty="0"/>
              <a:t>Infections during pregnancy</a:t>
            </a:r>
            <a:r>
              <a:rPr lang="en-US" altLang="zh-TW" dirty="0"/>
              <a:t> are associated with increased risk of adverse </a:t>
            </a:r>
            <a:r>
              <a:rPr lang="en-US" altLang="zh-TW" b="1" dirty="0" err="1"/>
              <a:t>neurodevelopmental</a:t>
            </a:r>
            <a:r>
              <a:rPr lang="en-US" altLang="zh-TW" b="1" dirty="0"/>
              <a:t> outcomes</a:t>
            </a:r>
            <a:r>
              <a:rPr lang="en-US" altLang="zh-TW" dirty="0"/>
              <a:t> in childhood, including seizures.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C1BCC1AD-FE69-C7A8-7B01-18B60FB7F833}"/>
              </a:ext>
            </a:extLst>
          </p:cNvPr>
          <p:cNvSpPr txBox="1"/>
          <p:nvPr/>
        </p:nvSpPr>
        <p:spPr>
          <a:xfrm>
            <a:off x="2207568" y="5971891"/>
            <a:ext cx="7087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Developmental origins of health and disease</a:t>
            </a:r>
            <a:r>
              <a:rPr lang="zh-TW" altLang="en-US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altLang="zh-TW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altLang="zh-TW" sz="2000" b="1" u="sng" dirty="0" err="1">
                <a:latin typeface="Calibri" panose="020F0502020204030204" pitchFamily="34" charset="0"/>
                <a:ea typeface="Calibri" panose="020F0502020204030204" pitchFamily="34" charset="0"/>
              </a:rPr>
              <a:t>DOHaD</a:t>
            </a:r>
            <a:r>
              <a:rPr lang="en-US" altLang="zh-TW" sz="2000" b="1" u="sng" dirty="0">
                <a:latin typeface="Calibri" panose="020F0502020204030204" pitchFamily="34" charset="0"/>
                <a:ea typeface="Calibri" panose="020F0502020204030204" pitchFamily="34" charset="0"/>
              </a:rPr>
              <a:t>) theory</a:t>
            </a:r>
            <a:endParaRPr lang="zh-TW" altLang="en-US" sz="2000" b="1" u="sng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A7779001-28F9-87EF-B4F2-3505A69202D9}"/>
              </a:ext>
            </a:extLst>
          </p:cNvPr>
          <p:cNvSpPr txBox="1"/>
          <p:nvPr/>
        </p:nvSpPr>
        <p:spPr>
          <a:xfrm>
            <a:off x="6600056" y="2782670"/>
            <a:ext cx="124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zh-TW" dirty="0"/>
              <a:t>Virus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kumimoji="1" lang="en-US" altLang="zh-TW" dirty="0"/>
              <a:t>Bacteria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622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416" y="980728"/>
            <a:ext cx="9649072" cy="4896544"/>
          </a:xfrm>
          <a:noFill/>
        </p:spPr>
        <p:txBody>
          <a:bodyPr>
            <a:normAutofit/>
          </a:bodyPr>
          <a:lstStyle/>
          <a:p>
            <a:r>
              <a:rPr lang="en-US" altLang="zh-TW" dirty="0"/>
              <a:t>In Norway, Australia, and Canada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8412088" y="360448"/>
            <a:ext cx="3779912" cy="4369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Background</a:t>
            </a:r>
            <a:endParaRPr lang="zh-TW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3952" y="6244012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2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Childhood seizures after prenatal exposure to maternal influenza infection: </a:t>
            </a:r>
          </a:p>
          <a:p>
            <a:pPr algn="r"/>
            <a:r>
              <a:rPr lang="en-US" altLang="zh-TW" sz="12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population-based cohort study from </a:t>
            </a:r>
            <a:r>
              <a:rPr lang="en-US" altLang="zh-TW" sz="1200" b="1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Norway, Australia and Canada</a:t>
            </a:r>
            <a:r>
              <a:rPr lang="en-US" altLang="zh-TW" sz="12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 ﻿  Arch </a:t>
            </a:r>
            <a:r>
              <a:rPr lang="en-US" altLang="zh-TW" sz="1200" i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</a:t>
            </a:r>
            <a:r>
              <a:rPr lang="en-US" altLang="zh-TW" sz="1200" i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Child. 2022</a:t>
            </a:r>
            <a:endParaRPr lang="zh-TW" altLang="en-US" sz="1200" i="1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92" y="2038891"/>
            <a:ext cx="5087284" cy="33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038891"/>
            <a:ext cx="4874579" cy="33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606220" y="5768653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/>
              <a:t>Figure 1 Cumulative incidence</a:t>
            </a:r>
            <a:endParaRPr lang="zh-TW" altLang="en-US" sz="14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8B50CF1-E950-26F7-B952-886E7BF6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705" y="6259886"/>
            <a:ext cx="2133600" cy="365125"/>
          </a:xfrm>
        </p:spPr>
        <p:txBody>
          <a:bodyPr/>
          <a:lstStyle/>
          <a:p>
            <a:pPr algn="l"/>
            <a:fld id="{75677884-6043-45F0-AA5B-CA4D5971DC6A}" type="slidenum">
              <a:rPr lang="zh-TW" altLang="en-US" smtClean="0"/>
              <a:pPr algn="l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4492227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8491397" y="620688"/>
            <a:ext cx="3707904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Study design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AD1F7E26-F231-59FF-FF1E-9BBAEBD0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B1144343-6384-ED06-1E05-A28F7E0FBAF1}"/>
              </a:ext>
            </a:extLst>
          </p:cNvPr>
          <p:cNvSpPr txBox="1">
            <a:spLocks/>
          </p:cNvSpPr>
          <p:nvPr/>
        </p:nvSpPr>
        <p:spPr>
          <a:xfrm>
            <a:off x="839416" y="1361558"/>
            <a:ext cx="10513168" cy="52036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ea typeface="微軟正黑體" panose="020B0604030504040204" pitchFamily="34" charset="-120"/>
              </a:rPr>
              <a:t>Retrospective Cohort</a:t>
            </a:r>
          </a:p>
          <a:p>
            <a:pPr lvl="1"/>
            <a:r>
              <a:rPr lang="en-US" altLang="zh-TW" dirty="0"/>
              <a:t>Epidemiological observation</a:t>
            </a:r>
            <a:endParaRPr lang="en-US" altLang="zh-TW" b="1" dirty="0">
              <a:ea typeface="微軟正黑體" panose="020B0604030504040204" pitchFamily="34" charset="-120"/>
            </a:endParaRPr>
          </a:p>
          <a:p>
            <a:endParaRPr lang="en-US" altLang="zh-TW" b="1" dirty="0">
              <a:ea typeface="微軟正黑體" panose="020B0604030504040204" pitchFamily="34" charset="-120"/>
            </a:endParaRPr>
          </a:p>
          <a:p>
            <a:r>
              <a:rPr lang="en-US" altLang="zh-TW" b="1" dirty="0">
                <a:ea typeface="微軟正黑體" panose="020B0604030504040204" pitchFamily="34" charset="-120"/>
              </a:rPr>
              <a:t>Population-based</a:t>
            </a:r>
          </a:p>
          <a:p>
            <a:pPr lvl="1"/>
            <a:r>
              <a:rPr lang="en-US" altLang="zh-TW" dirty="0"/>
              <a:t>National Health Insurance Research Database (Taiwan NHIRD)</a:t>
            </a:r>
          </a:p>
          <a:p>
            <a:pPr lvl="1"/>
            <a:r>
              <a:rPr lang="en-US" altLang="zh-TW" dirty="0"/>
              <a:t>Taiwan’s Maternal and Child Health Database (MCHD)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78051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63105" b="91347"/>
          <a:stretch/>
        </p:blipFill>
        <p:spPr>
          <a:xfrm>
            <a:off x="551384" y="5733256"/>
            <a:ext cx="4198127" cy="362683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9617078" y="516117"/>
            <a:ext cx="2574922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Methods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7189C69-66E2-41BC-A5C2-96D1606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CC861D1-B7D0-0CBB-2106-6669A6922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9" t="8653"/>
          <a:stretch/>
        </p:blipFill>
        <p:spPr>
          <a:xfrm>
            <a:off x="1524000" y="1631443"/>
            <a:ext cx="9144000" cy="3224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AE76562A-5A8F-668C-3093-661E7696C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24180"/>
              </p:ext>
            </p:extLst>
          </p:nvPr>
        </p:nvGraphicFramePr>
        <p:xfrm>
          <a:off x="551386" y="2348881"/>
          <a:ext cx="10945214" cy="1517009"/>
        </p:xfrm>
        <a:graphic>
          <a:graphicData uri="http://schemas.openxmlformats.org/drawingml/2006/table">
            <a:tbl>
              <a:tblPr/>
              <a:tblGrid>
                <a:gridCol w="220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5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6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87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09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9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Control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N=303340</a:t>
                      </a:r>
                      <a:endParaRPr lang="zh-TW" sz="18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Influenza 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N=75835 (%)</a:t>
                      </a:r>
                      <a:endParaRPr lang="zh-TW" sz="18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 err="1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aHR</a:t>
                      </a: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 (95% CI)</a:t>
                      </a:r>
                      <a:endParaRPr lang="zh-TW" sz="18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924" marR="8924" marT="4781" marB="47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P Value</a:t>
                      </a:r>
                      <a:endParaRPr lang="zh-TW" sz="1800" b="1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All seizures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8989 (3.0)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2456 (3.2)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1.09 (1.05-1.14)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zh-TW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lvl="0" indent="152400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Febrile Convulsion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7302 (2.4)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2024 (2.7)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1.11 (1.06-1.17)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&lt;0.001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307">
                <a:tc>
                  <a:txBody>
                    <a:bodyPr/>
                    <a:lstStyle/>
                    <a:p>
                      <a:pPr lvl="0" indent="152400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Epilepsy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3216 (1.1)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839 (1.1)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新細明體"/>
                          <a:cs typeface="Arial" panose="020B0604020202020204" pitchFamily="34" charset="0"/>
                        </a:rPr>
                        <a:t>1.04 (0.97-1.13)</a:t>
                      </a:r>
                      <a:endParaRPr lang="zh-TW" sz="1800" kern="100" dirty="0"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zh-TW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0" marR="4150" marT="2224" marB="222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A88C6BC-12FA-2D94-F51F-7CD5CE79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8</a:t>
            </a:fld>
            <a:endParaRPr lang="zh-TW" altLang="en-US"/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xmlns="" id="{B8E64B26-BE0C-49D3-BD52-67699AEFC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87219"/>
              </p:ext>
            </p:extLst>
          </p:nvPr>
        </p:nvGraphicFramePr>
        <p:xfrm>
          <a:off x="5519936" y="2705106"/>
          <a:ext cx="253611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https://cdn.jamanetwork.com/ama/content_public/journal/jamanetworkopen/939448/zoi241036t2_1726259582.0379.png?Expires=1732018996&amp;Signature=m2exNBmDwKEuigDru5Y530ZOKQY-z2VE7jVftvxE5VKwNrxNlCdWecnOBBf19Gupp6lH7NLlf6~FlHGnwUvZ5VOTJrw65E1rgi1R4fmhD9BcyvgIM0csYQ3jxozxv49LfJs~WE5z5gYtHAyKQh-3g4E4ofzN7CwEx6rEw3brtSJkUO33YdsOHkLDf9ZYbP7-JFKMdD-A7zZhrtVOwWct1MB9DF17rqO0l6hRm9HW4wc5SPB83KgFclvVq95jepv-5vlp5Fzdb6GuS5XQR2VdbI6b7bt2t7dfJM-UKhCRhmGfTS9U2RtpgMci6aIOES9Sb-u80~foVwoD4ZrHPxQuIQ__&amp;Key-Pair-Id=APKAIE5G5CRDK6RD3PGA">
            <a:extLst>
              <a:ext uri="{FF2B5EF4-FFF2-40B4-BE49-F238E27FC236}">
                <a16:creationId xmlns:a16="http://schemas.microsoft.com/office/drawing/2014/main" xmlns="" id="{47DD6F3A-11B0-71FA-B3E3-9C61C4B70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7" b="82661"/>
          <a:stretch/>
        </p:blipFill>
        <p:spPr bwMode="auto">
          <a:xfrm>
            <a:off x="551384" y="1364702"/>
            <a:ext cx="10945216" cy="5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xmlns="" id="{67F24E04-C778-AF36-52D8-C823080611FF}"/>
              </a:ext>
            </a:extLst>
          </p:cNvPr>
          <p:cNvSpPr txBox="1">
            <a:spLocks/>
          </p:cNvSpPr>
          <p:nvPr/>
        </p:nvSpPr>
        <p:spPr>
          <a:xfrm>
            <a:off x="9924256" y="526691"/>
            <a:ext cx="2267744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Results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14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866"/>
          <a:stretch/>
        </p:blipFill>
        <p:spPr>
          <a:xfrm>
            <a:off x="2423592" y="913792"/>
            <a:ext cx="7054509" cy="49942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51" y="6412055"/>
            <a:ext cx="7543800" cy="333375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9924256" y="548680"/>
            <a:ext cx="2267744" cy="365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+mn-lt"/>
                <a:ea typeface="微軟正黑體" panose="020B0604030504040204" pitchFamily="34" charset="-120"/>
              </a:rPr>
              <a:t>Results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A1B2E5B-848B-2148-2D15-B4C379D5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7884-6043-45F0-AA5B-CA4D5971DC6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86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619</Words>
  <Application>Microsoft Office PowerPoint</Application>
  <PresentationFormat>自訂</PresentationFormat>
  <Paragraphs>153</Paragraphs>
  <Slides>14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李宜峰1、林怡瑄1,2、林敬恒1、林明志1,2 台中榮民總醫院1, 國立中興大學學士後醫學系2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NS</dc:creator>
  <cp:lastModifiedBy>user</cp:lastModifiedBy>
  <cp:revision>150</cp:revision>
  <dcterms:created xsi:type="dcterms:W3CDTF">2022-03-17T08:55:02Z</dcterms:created>
  <dcterms:modified xsi:type="dcterms:W3CDTF">2025-09-26T05:26:30Z</dcterms:modified>
</cp:coreProperties>
</file>