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7" r:id="rId2"/>
    <p:sldId id="347" r:id="rId3"/>
    <p:sldId id="261" r:id="rId4"/>
    <p:sldId id="348" r:id="rId5"/>
    <p:sldId id="279" r:id="rId6"/>
    <p:sldId id="314" r:id="rId7"/>
    <p:sldId id="286" r:id="rId8"/>
    <p:sldId id="290" r:id="rId9"/>
    <p:sldId id="293" r:id="rId10"/>
    <p:sldId id="328" r:id="rId11"/>
    <p:sldId id="351" r:id="rId12"/>
    <p:sldId id="352" r:id="rId13"/>
    <p:sldId id="353" r:id="rId14"/>
    <p:sldId id="354" r:id="rId15"/>
    <p:sldId id="331" r:id="rId16"/>
    <p:sldId id="356" r:id="rId17"/>
    <p:sldId id="303" r:id="rId18"/>
    <p:sldId id="340" r:id="rId19"/>
    <p:sldId id="313" r:id="rId20"/>
    <p:sldId id="327" r:id="rId21"/>
    <p:sldId id="336" r:id="rId22"/>
    <p:sldId id="25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7"/>
    <p:restoredTop sz="95180" autoAdjust="0"/>
  </p:normalViewPr>
  <p:slideViewPr>
    <p:cSldViewPr snapToGrid="0">
      <p:cViewPr varScale="1">
        <p:scale>
          <a:sx n="115" d="100"/>
          <a:sy n="115" d="100"/>
        </p:scale>
        <p:origin x="712" y="184"/>
      </p:cViewPr>
      <p:guideLst>
        <p:guide orient="horz" pos="2160"/>
        <p:guide pos="3840"/>
      </p:guideLst>
    </p:cSldViewPr>
  </p:slideViewPr>
  <p:notesTextViewPr>
    <p:cViewPr>
      <p:scale>
        <a:sx n="55" d="100"/>
        <a:sy n="5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3367D1A-1360-34EC-E53E-73DD4D8444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8030134-6512-8E77-1EED-C26D7E75AC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FBD99-B36E-1540-95FC-25EA51095F67}" type="datetimeFigureOut">
              <a:rPr lang="x-none" smtClean="0"/>
              <a:t>2025/10/3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F0DF7F-222C-2748-523C-07BA6AF840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77CB80-D571-170E-8CB4-B31674C458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96957-E374-E147-ABE7-DD35642E2EA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029838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C932F-8CBB-7A4E-B67E-60B14752F5A9}" type="datetimeFigureOut">
              <a:rPr lang="x-none" smtClean="0"/>
              <a:t>2025/10/3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68926-13B6-534B-8BB4-8DB6E490C6E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833237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68926-13B6-534B-8BB4-8DB6E490C6E3}" type="slidenum">
              <a:rPr lang="x-none" smtClean="0"/>
              <a:t>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3456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43673252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68926-13B6-534B-8BB4-8DB6E490C6E3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34211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68926-13B6-534B-8BB4-8DB6E490C6E3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2971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68926-13B6-534B-8BB4-8DB6E490C6E3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1164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AGaramond"/>
              </a:rPr>
              <a:t>Several tumors can arise in the optic pathway, the most common being optic pathway gliomas (OPGs) that represent 66% of all primary optic nerve and pathway tumors </a:t>
            </a:r>
            <a:r>
              <a:rPr lang="en-US" sz="1800" dirty="0">
                <a:effectLst/>
                <a:latin typeface="GaramondPremrPro"/>
              </a:rPr>
              <a:t>[1]</a:t>
            </a:r>
            <a:r>
              <a:rPr lang="en-US" sz="1800" dirty="0">
                <a:effectLst/>
                <a:latin typeface="AGaramond"/>
              </a:rPr>
              <a:t>. </a:t>
            </a:r>
            <a:endParaRPr lang="en-US" sz="2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It is well-known for the most common </a:t>
            </a:r>
            <a:r>
              <a:rPr lang="en-US" sz="7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CNS </a:t>
            </a:r>
            <a:r>
              <a:rPr lang="en-US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tumor for neurofibromatosis 1 (NF-1) with he mean age at presentation is 8.8 years, and about 90% of cases aged before 19</a:t>
            </a:r>
            <a:r>
              <a:rPr lang="x-none" sz="9600">
                <a:effectLst/>
              </a:rPr>
              <a:t> </a:t>
            </a:r>
            <a:r>
              <a:rPr lang="en-US" sz="9600" dirty="0">
                <a:effectLst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60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dvOT1ef757c0"/>
              </a:rPr>
              <a:t>Twenty to 50% of OPGs occur in the setting of neuro</a:t>
            </a:r>
            <a:r>
              <a:rPr lang="en-US" sz="1800" dirty="0">
                <a:effectLst/>
                <a:latin typeface="AdvOT1ef757c0+fb"/>
              </a:rPr>
              <a:t>fi</a:t>
            </a:r>
            <a:r>
              <a:rPr lang="en-US" sz="1800" dirty="0">
                <a:effectLst/>
                <a:latin typeface="AdvOT1ef757c0"/>
              </a:rPr>
              <a:t>bromatosis type 1 (NF1)  and, in turn, 15% of NF1 patients will develop an OPG. 20-50% OPG 是NF</a:t>
            </a:r>
            <a:r>
              <a:rPr lang="en-US" altLang="zh-TW" sz="1800" dirty="0">
                <a:effectLst/>
                <a:latin typeface="AdvOT1ef757c0"/>
              </a:rPr>
              <a:t>-1</a:t>
            </a:r>
            <a:r>
              <a:rPr lang="zh-TW" altLang="en-US" sz="1800" dirty="0">
                <a:effectLst/>
                <a:latin typeface="AdvOT1ef757c0"/>
              </a:rPr>
              <a:t>。在所有</a:t>
            </a:r>
            <a:r>
              <a:rPr lang="en-US" altLang="zh-TW" sz="1800" dirty="0">
                <a:effectLst/>
                <a:latin typeface="AdvOT1ef757c0"/>
              </a:rPr>
              <a:t>NF-1</a:t>
            </a:r>
            <a:r>
              <a:rPr lang="zh-TW" altLang="en-US" sz="1800" dirty="0">
                <a:effectLst/>
                <a:latin typeface="AdvOT1ef757c0"/>
              </a:rPr>
              <a:t>病人大概有</a:t>
            </a:r>
            <a:r>
              <a:rPr lang="en-US" altLang="zh-TW" sz="1800" dirty="0">
                <a:effectLst/>
                <a:latin typeface="AdvOT1ef757c0"/>
              </a:rPr>
              <a:t>15%</a:t>
            </a:r>
            <a:r>
              <a:rPr lang="zh-TW" altLang="en-US" sz="1800" dirty="0">
                <a:effectLst/>
                <a:latin typeface="AdvOT1ef757c0"/>
              </a:rPr>
              <a:t>會有</a:t>
            </a:r>
            <a:r>
              <a:rPr lang="en-US" altLang="zh-TW" sz="1800" dirty="0">
                <a:effectLst/>
                <a:latin typeface="AdvOT1ef757c0"/>
              </a:rPr>
              <a:t>OPG</a:t>
            </a:r>
            <a:endParaRPr lang="en-US" sz="9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x-none" sz="9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x-none" sz="7200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68926-13B6-534B-8BB4-8DB6E490C6E3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9838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68926-13B6-534B-8BB4-8DB6E490C6E3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62962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36641971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68926-13B6-534B-8BB4-8DB6E490C6E3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5304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800" b="0" i="0" u="none" strike="noStrike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48216688</a:t>
            </a:r>
            <a:r>
              <a:rPr lang="zh-TW" altLang="en-US" dirty="0"/>
              <a:t>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68926-13B6-534B-8BB4-8DB6E490C6E3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9828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68926-13B6-534B-8BB4-8DB6E490C6E3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6778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dvOT863180fb"/>
              </a:rPr>
              <a:t>development of ascites owing to protein secretion by OPG.</a:t>
            </a:r>
            <a:r>
              <a:rPr lang="en-US" sz="1800" dirty="0">
                <a:solidFill>
                  <a:srgbClr val="2196D1"/>
                </a:solidFill>
                <a:effectLst/>
                <a:latin typeface="AdvOT863180fb"/>
              </a:rPr>
              <a:t>8</a:t>
            </a:r>
            <a:r>
              <a:rPr lang="en-US" sz="1800" dirty="0">
                <a:effectLst/>
                <a:latin typeface="AdvOT863180fb"/>
              </a:rPr>
              <a:t>,</a:t>
            </a:r>
            <a:r>
              <a:rPr lang="en-US" sz="1800" dirty="0">
                <a:solidFill>
                  <a:srgbClr val="2196D1"/>
                </a:solidFill>
                <a:effectLst/>
                <a:latin typeface="AdvOT863180fb"/>
              </a:rPr>
              <a:t>44</a:t>
            </a:r>
            <a:r>
              <a:rPr lang="en-US" sz="1800" dirty="0">
                <a:effectLst/>
                <a:latin typeface="AdvOT863180fb"/>
              </a:rPr>
              <a:t>,</a:t>
            </a:r>
            <a:r>
              <a:rPr lang="en-US" sz="1800" dirty="0">
                <a:solidFill>
                  <a:srgbClr val="2196D1"/>
                </a:solidFill>
                <a:effectLst/>
                <a:latin typeface="AdvOT863180fb"/>
              </a:rPr>
              <a:t>45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dvOT863180fb"/>
              </a:rPr>
              <a:t>(2) Currently, the mainstay chemotherapy for POPG is vincristine and carboplatin,</a:t>
            </a:r>
            <a:r>
              <a:rPr lang="en-US" sz="1800" dirty="0">
                <a:solidFill>
                  <a:srgbClr val="2196D1"/>
                </a:solidFill>
                <a:effectLst/>
                <a:latin typeface="AdvOT863180fb"/>
              </a:rPr>
              <a:t>47 </a:t>
            </a:r>
            <a:r>
              <a:rPr lang="en-US" sz="1800" dirty="0">
                <a:effectLst/>
                <a:latin typeface="AdvOT863180fb"/>
              </a:rPr>
              <a:t>and no standardized treatment guidelines have established effective therapies for LMD. Alternative therapy is individually variable with vincristine/cisplatin/cyclophosphamide, monotherapy with vinblastine, irinotecan/bevacizumab, thioguanine/</a:t>
            </a:r>
            <a:r>
              <a:rPr lang="en-US" sz="1800" dirty="0" err="1">
                <a:effectLst/>
                <a:latin typeface="AdvOT863180fb"/>
              </a:rPr>
              <a:t>procar</a:t>
            </a:r>
            <a:r>
              <a:rPr lang="en-US" sz="1800" dirty="0">
                <a:effectLst/>
                <a:latin typeface="AdvOT863180fb"/>
              </a:rPr>
              <a:t>- </a:t>
            </a:r>
            <a:r>
              <a:rPr lang="en-US" sz="1800" dirty="0" err="1">
                <a:effectLst/>
                <a:latin typeface="AdvOT863180fb"/>
              </a:rPr>
              <a:t>bazine</a:t>
            </a:r>
            <a:r>
              <a:rPr lang="en-US" sz="1800" dirty="0">
                <a:effectLst/>
                <a:latin typeface="AdvOT863180fb"/>
              </a:rPr>
              <a:t>/cisplatin/vincristine.</a:t>
            </a:r>
            <a:r>
              <a:rPr lang="en-US" sz="1800" dirty="0">
                <a:solidFill>
                  <a:srgbClr val="2196D1"/>
                </a:solidFill>
                <a:effectLst/>
                <a:latin typeface="AdvOT863180fb"/>
              </a:rPr>
              <a:t>47 </a:t>
            </a:r>
            <a:r>
              <a:rPr lang="en-US" sz="1800" dirty="0">
                <a:effectLst/>
                <a:latin typeface="AdvOT863180fb"/>
              </a:rPr>
              <a:t>Adverse effects such as toxicity derived from this therapy might be inevitable. Our </a:t>
            </a:r>
            <a:r>
              <a:rPr lang="en-US" sz="1800" dirty="0">
                <a:effectLst/>
                <a:latin typeface="AdvOT863180fb+fb"/>
              </a:rPr>
              <a:t>fi</a:t>
            </a:r>
            <a:r>
              <a:rPr lang="en-US" sz="1800" dirty="0">
                <a:effectLst/>
                <a:latin typeface="AdvOT863180fb"/>
              </a:rPr>
              <a:t>ndings are comparable with those of a study evaluating sporadic OPG outcomes, which indicated a poor prognosis for children with LMD regardless of therapy.</a:t>
            </a:r>
            <a:r>
              <a:rPr lang="en-US" sz="1800" dirty="0">
                <a:solidFill>
                  <a:srgbClr val="2196D1"/>
                </a:solidFill>
                <a:effectLst/>
                <a:latin typeface="AdvOT863180fb"/>
              </a:rPr>
              <a:t>48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rgbClr val="2196D1"/>
              </a:solidFill>
              <a:effectLst/>
              <a:latin typeface="AdvOT863180fb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AdvOT863180fb"/>
              </a:rPr>
              <a:t>(3) The indolent behavior of POPG might cause a delay in diagnosis from the onset of symptoms and possibly impact the inferior outcome. </a:t>
            </a:r>
            <a:endParaRPr lang="en-US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68926-13B6-534B-8BB4-8DB6E490C6E3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329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800" b="0" i="0" u="none" strike="noStrike" dirty="0">
                <a:solidFill>
                  <a:srgbClr val="0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</a:rPr>
              <a:t>41088522</a:t>
            </a:r>
            <a:r>
              <a:rPr lang="zh-TW" altLang="en-US" dirty="0"/>
              <a:t>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768926-13B6-534B-8BB4-8DB6E490C6E3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78695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85642-9949-7E45-AA86-A7E3B732A763}" type="datetime1">
              <a:rPr lang="en-US" smtClean="0"/>
              <a:t>10/3/2025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2D3D-A61A-0544-99E2-97435E4A6E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937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27C0-40FE-F148-8F8E-4B5240FA51CA}" type="datetime1">
              <a:rPr lang="en-US" smtClean="0"/>
              <a:t>10/3/2025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2D3D-A61A-0544-99E2-97435E4A6E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64804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BF03-37F4-6640-BCDF-57369DC988F6}" type="datetime1">
              <a:rPr lang="en-US" smtClean="0"/>
              <a:t>10/3/2025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2D3D-A61A-0544-99E2-97435E4A6E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6035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EAA71-2C9F-DA49-8DC1-8401F539367F}" type="datetime1">
              <a:rPr lang="en-US" smtClean="0"/>
              <a:t>10/3/2025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2D3D-A61A-0544-99E2-97435E4A6E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9648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9FB07-FA45-014A-821A-86CBE63D0B40}" type="datetime1">
              <a:rPr lang="en-US" smtClean="0"/>
              <a:t>10/3/2025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2D3D-A61A-0544-99E2-97435E4A6E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6694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D177-0CEB-304D-9AB0-94BE53C3D3E2}" type="datetime1">
              <a:rPr lang="en-US" smtClean="0"/>
              <a:t>10/3/2025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2D3D-A61A-0544-99E2-97435E4A6E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3439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A7EE8-52F1-B14E-A660-166FAE1F886E}" type="datetime1">
              <a:rPr lang="en-US" smtClean="0"/>
              <a:t>10/3/2025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2D3D-A61A-0544-99E2-97435E4A6E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9735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865BD-6432-0846-983E-EE5B9F8C69C9}" type="datetime1">
              <a:rPr lang="en-US" smtClean="0"/>
              <a:t>10/3/2025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2D3D-A61A-0544-99E2-97435E4A6E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3433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33995-46BE-844C-835A-CF4F1FF30A88}" type="datetime1">
              <a:rPr lang="en-US" smtClean="0"/>
              <a:t>10/3/2025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2D3D-A61A-0544-99E2-97435E4A6E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4861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C62A6-F1C2-7247-99D4-3FD0EE97B7EC}" type="datetime1">
              <a:rPr lang="en-US" smtClean="0"/>
              <a:t>10/3/2025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2D3D-A61A-0544-99E2-97435E4A6E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2287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1D83C-26A6-6F4D-A99C-3708A3CFA38E}" type="datetime1">
              <a:rPr lang="en-US" smtClean="0"/>
              <a:t>10/3/2025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C2D3D-A61A-0544-99E2-97435E4A6E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5754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B7936-1AE3-0D4C-9CAF-AF092822B444}" type="datetime1">
              <a:rPr lang="en-US" smtClean="0"/>
              <a:t>10/3/2025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C2D3D-A61A-0544-99E2-97435E4A6EF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381107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DABCE0FB-ADDD-4B37-A958-519663E8E1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F8A981E-6C01-464B-9B2A-810AFEC27C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BC386DBA-9599-9A03-6E40-3A46E452D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" y="1170432"/>
            <a:ext cx="10533888" cy="27340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68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Imaging Features of Pediatric Optic Pathway Glioma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8710E47-0781-4953-BBDA-8EF627A731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2568" y="246028"/>
            <a:ext cx="255495" cy="54655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ubtitle 8">
            <a:extLst>
              <a:ext uri="{FF2B5EF4-FFF2-40B4-BE49-F238E27FC236}">
                <a16:creationId xmlns:a16="http://schemas.microsoft.com/office/drawing/2014/main" xmlns="" id="{A88315ED-1BC5-6849-5212-232560EB3061}"/>
              </a:ext>
            </a:extLst>
          </p:cNvPr>
          <p:cNvSpPr txBox="1">
            <a:spLocks/>
          </p:cNvSpPr>
          <p:nvPr/>
        </p:nvSpPr>
        <p:spPr>
          <a:xfrm>
            <a:off x="731520" y="4335059"/>
            <a:ext cx="6263046" cy="17617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</a:rPr>
              <a:t>Hwang Zhen An </a:t>
            </a:r>
            <a:r>
              <a:rPr lang="en-US" sz="1500" dirty="0" err="1">
                <a:solidFill>
                  <a:schemeClr val="tx2"/>
                </a:solidFill>
              </a:rPr>
              <a:t>范貞安</a:t>
            </a:r>
            <a:endParaRPr lang="en-US" sz="1500" dirty="0">
              <a:solidFill>
                <a:schemeClr val="tx2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</a:rPr>
              <a:t>Department of Radiology, Wan Fang Hospital, Taipei Medical University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altLang="zh-TW" sz="1500" dirty="0">
                <a:solidFill>
                  <a:schemeClr val="tx2"/>
                </a:solidFill>
              </a:rPr>
              <a:t>2</a:t>
            </a:r>
            <a:r>
              <a:rPr lang="en-US" sz="1500" dirty="0">
                <a:solidFill>
                  <a:schemeClr val="tx2"/>
                </a:solidFill>
              </a:rPr>
              <a:t>5</a:t>
            </a:r>
            <a:r>
              <a:rPr lang="en-US" sz="1500" baseline="30000" dirty="0">
                <a:solidFill>
                  <a:schemeClr val="tx2"/>
                </a:solidFill>
              </a:rPr>
              <a:t>th </a:t>
            </a:r>
            <a:r>
              <a:rPr lang="zh-TW" altLang="en-US" sz="1500" baseline="30000" dirty="0">
                <a:solidFill>
                  <a:schemeClr val="tx2"/>
                </a:solidFill>
              </a:rPr>
              <a:t> </a:t>
            </a:r>
            <a:r>
              <a:rPr lang="en-US" sz="1500" dirty="0">
                <a:solidFill>
                  <a:schemeClr val="tx2"/>
                </a:solidFill>
              </a:rPr>
              <a:t>October 2025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125D265C-1D38-4B36-8572-366ED6A607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40441" y="6522756"/>
            <a:ext cx="10717187" cy="0"/>
          </a:xfrm>
          <a:prstGeom prst="line">
            <a:avLst/>
          </a:prstGeom>
          <a:ln w="12700" cap="sq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0C536A3-D654-4FB9-BB50-B236B87BBF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2829917" y="6400800"/>
            <a:ext cx="338328" cy="240175"/>
            <a:chOff x="4089400" y="933450"/>
            <a:chExt cx="338328" cy="34193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941ACF7F-B3F4-4E4E-AECF-076FA5AB68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4258564" y="933450"/>
              <a:ext cx="0" cy="34193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2A76DEDF-ED9E-43F5-BD8F-87A9A7A069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4089400" y="1104419"/>
              <a:ext cx="338328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9432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C608BEB-860E-4094-8511-78603564A7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B6CBDC-E358-273D-49BB-B3A64C6A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293" y="2338039"/>
            <a:ext cx="2899189" cy="436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Data 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sz="40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nalysis</a:t>
            </a:r>
            <a:br>
              <a:rPr lang="en-US" sz="40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(LMD vs Non-LMD) </a:t>
            </a:r>
            <a:endParaRPr lang="en-US" sz="2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873304-0F24-7606-CB1E-DCE3865AD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5146" y="1412488"/>
            <a:ext cx="4522998" cy="4363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/>
              <a:t>Location of primary tumor</a:t>
            </a:r>
          </a:p>
          <a:p>
            <a:pPr lvl="1"/>
            <a:r>
              <a:rPr lang="en-US" sz="1600" dirty="0"/>
              <a:t>&gt; 50% asymmetrically </a:t>
            </a:r>
            <a:r>
              <a:rPr lang="en-US" sz="1600" dirty="0">
                <a:effectLst/>
              </a:rPr>
              <a:t>solid part</a:t>
            </a:r>
          </a:p>
          <a:p>
            <a:pPr lvl="1"/>
            <a:r>
              <a:rPr lang="en-US" sz="1600" dirty="0">
                <a:effectLst/>
              </a:rPr>
              <a:t>&gt; 50% midline solid part</a:t>
            </a:r>
          </a:p>
          <a:p>
            <a:pPr lvl="1"/>
            <a:endParaRPr lang="en-US" sz="1600" dirty="0"/>
          </a:p>
          <a:p>
            <a:r>
              <a:rPr lang="en-US" sz="1600" dirty="0"/>
              <a:t>Morphology of primary tumor</a:t>
            </a:r>
          </a:p>
          <a:p>
            <a:pPr lvl="1"/>
            <a:r>
              <a:rPr lang="en-US" sz="1600" dirty="0"/>
              <a:t>size, shape, border, T2 SI, enhance</a:t>
            </a:r>
          </a:p>
          <a:p>
            <a:pPr lvl="1"/>
            <a:r>
              <a:rPr lang="en-US" sz="1600" dirty="0"/>
              <a:t>ADC values</a:t>
            </a:r>
          </a:p>
          <a:p>
            <a:pPr lvl="1"/>
            <a:endParaRPr lang="en-US" sz="1600" dirty="0"/>
          </a:p>
          <a:p>
            <a:r>
              <a:rPr lang="en-US" sz="1600" dirty="0"/>
              <a:t>Adjacent structures involvement</a:t>
            </a:r>
          </a:p>
          <a:p>
            <a:pPr lvl="1"/>
            <a:r>
              <a:rPr lang="en-US" sz="1600" dirty="0"/>
              <a:t>perifocal edema, CSF trapping, </a:t>
            </a:r>
          </a:p>
          <a:p>
            <a:pPr lvl="1"/>
            <a:r>
              <a:rPr lang="en-US" sz="1600" dirty="0"/>
              <a:t>anterior commissure, encasement of arteries</a:t>
            </a:r>
          </a:p>
          <a:p>
            <a:pPr lvl="1"/>
            <a:r>
              <a:rPr lang="en-US" sz="1600" dirty="0"/>
              <a:t>hydrocephalus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F16A8D4-FE87-4604-88B2-394B5D1EB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066961-7CAE-A5BD-ECEE-AC055036FBBD}"/>
              </a:ext>
            </a:extLst>
          </p:cNvPr>
          <p:cNvSpPr txBox="1"/>
          <p:nvPr/>
        </p:nvSpPr>
        <p:spPr>
          <a:xfrm>
            <a:off x="4174322" y="1568271"/>
            <a:ext cx="3840276" cy="43638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Age, sex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>
              <a:effectLst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Symptoms/signs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effectLst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-US" dirty="0">
                <a:effectLst/>
              </a:rPr>
              <a:t>istopathology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effectLst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dirty="0">
                <a:effectLst/>
              </a:rPr>
              <a:t>nitial surgical treatment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effectLst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Follow up months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Outcome</a:t>
            </a: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recurrence/progression, stability, regression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Survival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2B008AA-0E50-CA8C-2EB3-8975F94165D3}"/>
              </a:ext>
            </a:extLst>
          </p:cNvPr>
          <p:cNvSpPr txBox="1"/>
          <p:nvPr/>
        </p:nvSpPr>
        <p:spPr>
          <a:xfrm>
            <a:off x="4175862" y="828571"/>
            <a:ext cx="3533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/>
              <a:t>Demographics/Clinical Outcome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1E052E6-A361-ADC2-4B6D-32F37EB3773C}"/>
              </a:ext>
            </a:extLst>
          </p:cNvPr>
          <p:cNvSpPr txBox="1"/>
          <p:nvPr/>
        </p:nvSpPr>
        <p:spPr>
          <a:xfrm>
            <a:off x="9000411" y="767016"/>
            <a:ext cx="3298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/>
              <a:t>MRI Features</a:t>
            </a:r>
          </a:p>
        </p:txBody>
      </p:sp>
    </p:spTree>
    <p:extLst>
      <p:ext uri="{BB962C8B-B14F-4D97-AF65-F5344CB8AC3E}">
        <p14:creationId xmlns:p14="http://schemas.microsoft.com/office/powerpoint/2010/main" val="1070823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616161-9F3E-4A14-2DEB-E425CE8BF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02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effectLst/>
                <a:ea typeface="Times New Roman" panose="02020603050405020304" pitchFamily="18" charset="0"/>
              </a:rPr>
              <a:t>Our MRI </a:t>
            </a:r>
            <a:r>
              <a:rPr lang="en-US" sz="4400" b="1" dirty="0">
                <a:ea typeface="Times New Roman" panose="02020603050405020304" pitchFamily="18" charset="0"/>
              </a:rPr>
              <a:t>A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nalysis:</a:t>
            </a:r>
            <a:r>
              <a:rPr lang="x-none" sz="4400" b="1" dirty="0">
                <a:effectLst/>
              </a:rPr>
              <a:t> </a:t>
            </a:r>
            <a:r>
              <a:rPr lang="x-none" b="1" dirty="0"/>
              <a:t>Location of primary tumor</a:t>
            </a:r>
            <a:r>
              <a:rPr lang="x-none" dirty="0"/>
              <a:t/>
            </a:r>
            <a:br>
              <a:rPr lang="x-none" dirty="0"/>
            </a:br>
            <a:endParaRPr lang="x-none" dirty="0"/>
          </a:p>
        </p:txBody>
      </p:sp>
      <p:pic>
        <p:nvPicPr>
          <p:cNvPr id="5" name="Content Placeholder 4" descr="A close-up of a brain&#10;&#10;Description automatically generated">
            <a:extLst>
              <a:ext uri="{FF2B5EF4-FFF2-40B4-BE49-F238E27FC236}">
                <a16:creationId xmlns:a16="http://schemas.microsoft.com/office/drawing/2014/main" xmlns="" id="{6851C124-64FE-E41A-4DA0-D50B697FF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72" t="994" r="51160" b="4165"/>
          <a:stretch/>
        </p:blipFill>
        <p:spPr>
          <a:xfrm>
            <a:off x="6345830" y="1168053"/>
            <a:ext cx="4482547" cy="492794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070DB5-F7EA-E2F3-7DF8-0083A42C0C7D}"/>
              </a:ext>
            </a:extLst>
          </p:cNvPr>
          <p:cNvSpPr txBox="1"/>
          <p:nvPr/>
        </p:nvSpPr>
        <p:spPr>
          <a:xfrm>
            <a:off x="3804560" y="6481157"/>
            <a:ext cx="9728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a typeface="Times New Roman" panose="02020603050405020304" pitchFamily="18" charset="0"/>
              </a:rPr>
              <a:t>&gt; 50%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solid part asymmetrically positioned/off-midline</a:t>
            </a:r>
          </a:p>
          <a:p>
            <a:endParaRPr lang="x-none" dirty="0"/>
          </a:p>
        </p:txBody>
      </p:sp>
      <p:pic>
        <p:nvPicPr>
          <p:cNvPr id="8" name="Picture 7" descr="A close-up of a brain&#10;&#10;Description automatically generated">
            <a:extLst>
              <a:ext uri="{FF2B5EF4-FFF2-40B4-BE49-F238E27FC236}">
                <a16:creationId xmlns:a16="http://schemas.microsoft.com/office/drawing/2014/main" xmlns="" id="{3680AE38-D876-AC39-FA2F-C8FDA81F8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20" y="1168053"/>
            <a:ext cx="4457658" cy="504361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44936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616161-9F3E-4A14-2DEB-E425CE8BFF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252413"/>
            <a:ext cx="10515600" cy="1325562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effectLst/>
                <a:ea typeface="Times New Roman" panose="02020603050405020304" pitchFamily="18" charset="0"/>
              </a:rPr>
              <a:t>Our MRI </a:t>
            </a:r>
            <a:r>
              <a:rPr lang="en-US" sz="4400" b="1" dirty="0">
                <a:ea typeface="Times New Roman" panose="02020603050405020304" pitchFamily="18" charset="0"/>
              </a:rPr>
              <a:t>A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nalysis:</a:t>
            </a:r>
            <a:r>
              <a:rPr lang="x-none" sz="4400" b="1" dirty="0">
                <a:effectLst/>
              </a:rPr>
              <a:t> </a:t>
            </a:r>
            <a:r>
              <a:rPr lang="x-none" b="1" dirty="0"/>
              <a:t>Location of primary tumor</a:t>
            </a:r>
            <a:r>
              <a:rPr lang="x-none" dirty="0"/>
              <a:t/>
            </a:r>
            <a:br>
              <a:rPr lang="x-none" dirty="0"/>
            </a:br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493ADB-0115-E560-1963-68BDB83B9C98}"/>
              </a:ext>
            </a:extLst>
          </p:cNvPr>
          <p:cNvSpPr txBox="1"/>
          <p:nvPr/>
        </p:nvSpPr>
        <p:spPr>
          <a:xfrm>
            <a:off x="4588597" y="5959256"/>
            <a:ext cx="3969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ea typeface="Times New Roman" panose="02020603050405020304" pitchFamily="18" charset="0"/>
              </a:rPr>
              <a:t>&gt; 50% solid part in the midline</a:t>
            </a:r>
          </a:p>
          <a:p>
            <a:endParaRPr lang="x-none" dirty="0"/>
          </a:p>
        </p:txBody>
      </p:sp>
      <p:pic>
        <p:nvPicPr>
          <p:cNvPr id="4" name="圖片 14">
            <a:extLst>
              <a:ext uri="{FF2B5EF4-FFF2-40B4-BE49-F238E27FC236}">
                <a16:creationId xmlns:a16="http://schemas.microsoft.com/office/drawing/2014/main" xmlns="" id="{9F768198-12C0-8FFF-3A74-57AA204D7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1" t="16085" r="11949" b="15717"/>
          <a:stretch/>
        </p:blipFill>
        <p:spPr>
          <a:xfrm>
            <a:off x="6329602" y="1362032"/>
            <a:ext cx="4575952" cy="4243637"/>
          </a:xfrm>
          <a:prstGeom prst="rect">
            <a:avLst/>
          </a:prstGeom>
        </p:spPr>
      </p:pic>
      <p:pic>
        <p:nvPicPr>
          <p:cNvPr id="3" name="Picture 2" descr="A close-up of a brain&#10;&#10;Description automatically generated">
            <a:extLst>
              <a:ext uri="{FF2B5EF4-FFF2-40B4-BE49-F238E27FC236}">
                <a16:creationId xmlns:a16="http://schemas.microsoft.com/office/drawing/2014/main" xmlns="" id="{CBC33F4D-12EE-828B-E4D2-57E4B4CE2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16" y="1210691"/>
            <a:ext cx="4069507" cy="474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39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of medical records&#10;&#10;Description automatically generated with medium confidence">
            <a:extLst>
              <a:ext uri="{FF2B5EF4-FFF2-40B4-BE49-F238E27FC236}">
                <a16:creationId xmlns:a16="http://schemas.microsoft.com/office/drawing/2014/main" xmlns="" id="{BB7B86A6-5C70-14CF-7C08-589A287F1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399" y="33193"/>
            <a:ext cx="3855302" cy="685387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Vertical Text Placeholder 4">
            <a:extLst>
              <a:ext uri="{FF2B5EF4-FFF2-40B4-BE49-F238E27FC236}">
                <a16:creationId xmlns:a16="http://schemas.microsoft.com/office/drawing/2014/main" xmlns="" id="{6FD91A7E-FAC5-149C-C472-9513B4766823}"/>
              </a:ext>
            </a:extLst>
          </p:cNvPr>
          <p:cNvSpPr>
            <a:spLocks noGrp="1"/>
          </p:cNvSpPr>
          <p:nvPr>
            <p:ph type="body" orient="vert" idx="4294967295"/>
          </p:nvPr>
        </p:nvSpPr>
        <p:spPr>
          <a:xfrm>
            <a:off x="6095999" y="2872582"/>
            <a:ext cx="5581135" cy="95801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latin typeface="AdvOT863180fb"/>
              </a:rPr>
              <a:t>T</a:t>
            </a:r>
            <a:r>
              <a:rPr lang="en-US" sz="2400" dirty="0">
                <a:effectLst/>
                <a:latin typeface="AdvOT863180fb"/>
              </a:rPr>
              <a:t>he mortality rate was higher in the LMD group than in the non-LMD group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6543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test&#10;&#10;Description automatically generated">
            <a:extLst>
              <a:ext uri="{FF2B5EF4-FFF2-40B4-BE49-F238E27FC236}">
                <a16:creationId xmlns:a16="http://schemas.microsoft.com/office/drawing/2014/main" xmlns="" id="{EC97CBCF-D96B-3551-1ABE-534346D9B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2479" b="38722"/>
          <a:stretch/>
        </p:blipFill>
        <p:spPr>
          <a:xfrm>
            <a:off x="1686277" y="113317"/>
            <a:ext cx="4409723" cy="6631366"/>
          </a:xfrm>
          <a:prstGeom prst="rect">
            <a:avLst/>
          </a:prstGeom>
        </p:spPr>
      </p:pic>
      <p:pic>
        <p:nvPicPr>
          <p:cNvPr id="6" name="Picture 5" descr="A screenshot of a medical test&#10;&#10;Description automatically generated">
            <a:extLst>
              <a:ext uri="{FF2B5EF4-FFF2-40B4-BE49-F238E27FC236}">
                <a16:creationId xmlns:a16="http://schemas.microsoft.com/office/drawing/2014/main" xmlns="" id="{2F1B9E7D-55DE-504A-FBE7-C020144264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125"/>
          <a:stretch/>
        </p:blipFill>
        <p:spPr>
          <a:xfrm>
            <a:off x="6905748" y="1200231"/>
            <a:ext cx="4409723" cy="410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42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BACC6370-2D7E-4714-9D71-7542949D7D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68B3F68-107C-434F-AA38-110D5EA91B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AD0DBB9-1A4B-4391-81D4-CB19F9AB91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63BBA22-50EA-4C4D-BE05-F1CE4E63A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EF8CBD8A-3F5B-B8FA-6412-CD5CBFAC8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x-none" sz="4000" b="1" dirty="0">
                <a:solidFill>
                  <a:srgbClr val="FFFFFF"/>
                </a:solidFill>
              </a:rPr>
              <a:t>Our Result-MRI Features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xmlns="" id="{139418B8-4109-81FE-C280-10D7A5D05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580" y="1811727"/>
            <a:ext cx="11227420" cy="4351338"/>
          </a:xfrm>
        </p:spPr>
        <p:txBody>
          <a:bodyPr>
            <a:normAutofit/>
          </a:bodyPr>
          <a:lstStyle/>
          <a:p>
            <a:r>
              <a:rPr lang="en-US" sz="2400" dirty="0">
                <a:effectLst/>
                <a:ea typeface="Times New Roman" panose="02020603050405020304" pitchFamily="18" charset="0"/>
              </a:rPr>
              <a:t>LMD group tends to be </a:t>
            </a:r>
            <a:r>
              <a:rPr lang="en-US" sz="2400" u="sng" dirty="0">
                <a:effectLst/>
                <a:ea typeface="Times New Roman" panose="02020603050405020304" pitchFamily="18" charset="0"/>
              </a:rPr>
              <a:t>more midline-located 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compared to those </a:t>
            </a:r>
            <a:r>
              <a:rPr lang="en-US" sz="2400" dirty="0">
                <a:ea typeface="Times New Roman" panose="02020603050405020304" pitchFamily="18" charset="0"/>
              </a:rPr>
              <a:t>non-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LMD. </a:t>
            </a:r>
          </a:p>
          <a:p>
            <a:endParaRPr lang="en-US" sz="2400" dirty="0">
              <a:effectLst/>
              <a:ea typeface="Times New Roman" panose="02020603050405020304" pitchFamily="18" charset="0"/>
            </a:endParaRPr>
          </a:p>
          <a:p>
            <a:r>
              <a:rPr lang="en-US" sz="2400" dirty="0">
                <a:effectLst/>
                <a:ea typeface="Times New Roman" panose="02020603050405020304" pitchFamily="18" charset="0"/>
              </a:rPr>
              <a:t>LMD group presented with more </a:t>
            </a:r>
            <a:r>
              <a:rPr lang="en-US" sz="2400" u="sng" dirty="0">
                <a:effectLst/>
                <a:ea typeface="Times New Roman" panose="02020603050405020304" pitchFamily="18" charset="0"/>
              </a:rPr>
              <a:t>ill-defined tumor border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. </a:t>
            </a:r>
            <a:endParaRPr lang="en-US" sz="1400" dirty="0">
              <a:ea typeface="Times New Roman" panose="02020603050405020304" pitchFamily="18" charset="0"/>
            </a:endParaRPr>
          </a:p>
          <a:p>
            <a:endParaRPr lang="en-US" sz="2400" dirty="0">
              <a:effectLst/>
              <a:ea typeface="Times New Roman" panose="02020603050405020304" pitchFamily="18" charset="0"/>
            </a:endParaRPr>
          </a:p>
          <a:p>
            <a:r>
              <a:rPr lang="en-US" sz="2400" dirty="0">
                <a:effectLst/>
                <a:ea typeface="Times New Roman" panose="02020603050405020304" pitchFamily="18" charset="0"/>
              </a:rPr>
              <a:t>LMD group was more likely to develop </a:t>
            </a:r>
            <a:r>
              <a:rPr lang="en-US" sz="2400" u="sng" dirty="0">
                <a:effectLst/>
                <a:ea typeface="Times New Roman" panose="02020603050405020304" pitchFamily="18" charset="0"/>
              </a:rPr>
              <a:t>hydrocephalus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. </a:t>
            </a:r>
          </a:p>
          <a:p>
            <a:endParaRPr lang="en-US" sz="2400" dirty="0"/>
          </a:p>
          <a:p>
            <a:r>
              <a:rPr lang="en-US" sz="1800" dirty="0">
                <a:ea typeface="Times New Roman" panose="02020603050405020304" pitchFamily="18" charset="0"/>
              </a:rPr>
              <a:t>N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o significantly lower ADC values was depicted among LMD group. </a:t>
            </a:r>
            <a:endParaRPr lang="x-none" sz="1400" dirty="0"/>
          </a:p>
        </p:txBody>
      </p:sp>
    </p:spTree>
    <p:extLst>
      <p:ext uri="{BB962C8B-B14F-4D97-AF65-F5344CB8AC3E}">
        <p14:creationId xmlns:p14="http://schemas.microsoft.com/office/powerpoint/2010/main" val="3659045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1B15ED52-F352-441B-82BF-E0EA34836D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2E3793-BFE6-45A2-9B7B-E18844431C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C4C4868-CB8F-4AF9-9CDB-8108F2C19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75E0459-6403-40CD-989D-56A4407CA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E5B1A8-3AC9-4BD1-9BBC-78CA94F2D1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BB129C-CB56-D2C6-78A3-1906198C2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233" y="302033"/>
            <a:ext cx="9895951" cy="1033669"/>
          </a:xfrm>
        </p:spPr>
        <p:txBody>
          <a:bodyPr>
            <a:normAutofit/>
          </a:bodyPr>
          <a:lstStyle/>
          <a:p>
            <a:r>
              <a:rPr lang="x-none" sz="4000" b="1" dirty="0">
                <a:solidFill>
                  <a:srgbClr val="FFFFFF"/>
                </a:solidFill>
              </a:rPr>
              <a:t>Higher mortality in the LMD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CEE2BE-45A9-A377-1921-0C796E9DF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426" y="1891970"/>
            <a:ext cx="10310191" cy="4455821"/>
          </a:xfrm>
        </p:spPr>
        <p:txBody>
          <a:bodyPr anchor="ctr">
            <a:normAutofit/>
          </a:bodyPr>
          <a:lstStyle/>
          <a:p>
            <a:r>
              <a:rPr lang="en-US" sz="1800" dirty="0">
                <a:latin typeface="AdvOT863180fb"/>
              </a:rPr>
              <a:t>H</a:t>
            </a:r>
            <a:r>
              <a:rPr lang="en-US" sz="1800" dirty="0">
                <a:effectLst/>
                <a:latin typeface="AdvOT863180fb"/>
              </a:rPr>
              <a:t>ydrocephalus usually requires shunting treatment</a:t>
            </a:r>
            <a:endParaRPr lang="en-US" sz="1800" dirty="0">
              <a:latin typeface="AdvOT863180fb"/>
            </a:endParaRPr>
          </a:p>
          <a:p>
            <a:pPr lvl="1"/>
            <a:r>
              <a:rPr lang="en-US" sz="1800" dirty="0">
                <a:effectLst/>
                <a:latin typeface="AdvOT863180fb"/>
              </a:rPr>
              <a:t>high failure rate</a:t>
            </a:r>
            <a:endParaRPr lang="en-US" sz="1800" dirty="0">
              <a:latin typeface="AdvOT863180fb"/>
            </a:endParaRPr>
          </a:p>
          <a:p>
            <a:pPr lvl="1"/>
            <a:r>
              <a:rPr lang="en-US" sz="1800" dirty="0">
                <a:effectLst/>
                <a:latin typeface="AdvOT863180fb"/>
              </a:rPr>
              <a:t>development of ascites owing to protein secretion by OPG</a:t>
            </a:r>
          </a:p>
          <a:p>
            <a:endParaRPr lang="en-US" sz="1800" dirty="0">
              <a:latin typeface="AdvOT863180fb"/>
            </a:endParaRPr>
          </a:p>
          <a:p>
            <a:r>
              <a:rPr lang="en-US" sz="1800" dirty="0">
                <a:effectLst/>
                <a:latin typeface="AdvOT863180fb"/>
              </a:rPr>
              <a:t>Currently, the mainstay chemotherapy is vincristine and carboplatin</a:t>
            </a:r>
          </a:p>
          <a:p>
            <a:endParaRPr lang="en-US" sz="1800" dirty="0">
              <a:effectLst/>
              <a:latin typeface="AdvOT863180fb"/>
            </a:endParaRPr>
          </a:p>
          <a:p>
            <a:r>
              <a:rPr lang="en-US" sz="1800" dirty="0">
                <a:latin typeface="AdvOT863180fb"/>
              </a:rPr>
              <a:t>N</a:t>
            </a:r>
            <a:r>
              <a:rPr lang="en-US" sz="1800" dirty="0">
                <a:effectLst/>
                <a:latin typeface="AdvOT863180fb"/>
              </a:rPr>
              <a:t>o standardized treatment guidelines for LMD</a:t>
            </a:r>
          </a:p>
          <a:p>
            <a:pPr lvl="1"/>
            <a:r>
              <a:rPr lang="en-US" sz="1800" dirty="0">
                <a:latin typeface="AdvOT863180fb"/>
              </a:rPr>
              <a:t>a</a:t>
            </a:r>
            <a:r>
              <a:rPr lang="en-US" sz="1800" dirty="0">
                <a:effectLst/>
                <a:latin typeface="AdvOT863180fb"/>
              </a:rPr>
              <a:t>lternative therapy is individually variable: vincristine/cisplatin/cyclophosphamide, monotherapy with vinblastine, irinotecan/bevacizumab, thioguanine/procarbazine/cisplatin/vincristine</a:t>
            </a:r>
          </a:p>
          <a:p>
            <a:pPr lvl="1"/>
            <a:r>
              <a:rPr lang="en-US" sz="1800" dirty="0">
                <a:effectLst/>
                <a:latin typeface="AdvOT863180fb"/>
              </a:rPr>
              <a:t>toxicity</a:t>
            </a:r>
          </a:p>
          <a:p>
            <a:pPr marL="0" indent="0">
              <a:buNone/>
            </a:pPr>
            <a:endParaRPr lang="en-US" sz="1800" dirty="0">
              <a:latin typeface="AdvOT863180fb"/>
            </a:endParaRPr>
          </a:p>
          <a:p>
            <a:r>
              <a:rPr lang="en-US" sz="1800" dirty="0">
                <a:effectLst/>
                <a:latin typeface="AdvOT863180fb"/>
              </a:rPr>
              <a:t>The indolent behavior of POPG might cause a delay in diagnosis</a:t>
            </a:r>
            <a:endParaRPr lang="en-US" sz="1800" dirty="0"/>
          </a:p>
          <a:p>
            <a:endParaRPr lang="en-US" sz="1400" dirty="0"/>
          </a:p>
          <a:p>
            <a:endParaRPr lang="x-none" sz="1400" dirty="0"/>
          </a:p>
        </p:txBody>
      </p:sp>
    </p:spTree>
    <p:extLst>
      <p:ext uri="{BB962C8B-B14F-4D97-AF65-F5344CB8AC3E}">
        <p14:creationId xmlns:p14="http://schemas.microsoft.com/office/powerpoint/2010/main" val="4109641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brain scan&#10;&#10;Description automatically generated">
            <a:extLst>
              <a:ext uri="{FF2B5EF4-FFF2-40B4-BE49-F238E27FC236}">
                <a16:creationId xmlns:a16="http://schemas.microsoft.com/office/drawing/2014/main" xmlns="" id="{332C0BE9-B868-E8F9-475B-881B5D2E07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31" t="23983" r="27079" b="27518"/>
          <a:stretch/>
        </p:blipFill>
        <p:spPr>
          <a:xfrm>
            <a:off x="5676380" y="1082502"/>
            <a:ext cx="2689365" cy="259874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FDBC9C78-4532-1027-F2FA-86AA0277C9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44" t="18382" r="14338" b="9191"/>
          <a:stretch/>
        </p:blipFill>
        <p:spPr>
          <a:xfrm>
            <a:off x="5712908" y="3865850"/>
            <a:ext cx="2855450" cy="299214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DF96B587-9A30-D6B3-CFA8-327B02E996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36" t="15993" r="14338" b="7169"/>
          <a:stretch/>
        </p:blipFill>
        <p:spPr>
          <a:xfrm>
            <a:off x="2609953" y="3632213"/>
            <a:ext cx="2983629" cy="316537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E8CC74DD-27ED-0E19-F226-EADC869019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48" t="16728" r="19645" b="14049"/>
          <a:stretch/>
        </p:blipFill>
        <p:spPr>
          <a:xfrm>
            <a:off x="0" y="890501"/>
            <a:ext cx="2621953" cy="289427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D1510CF8-82A3-8139-CF0B-9C564ECC1F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983" t="12868" r="15901" b="8823"/>
          <a:stretch/>
        </p:blipFill>
        <p:spPr>
          <a:xfrm>
            <a:off x="2897650" y="852328"/>
            <a:ext cx="2621953" cy="2970615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43F784A8-3320-DFFE-F87D-5C7DCA4B65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8049" y="3813956"/>
            <a:ext cx="2983629" cy="298362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38E20AE3-7AF8-34B6-5663-82D0AB7BA7EA}"/>
              </a:ext>
            </a:extLst>
          </p:cNvPr>
          <p:cNvSpPr txBox="1"/>
          <p:nvPr/>
        </p:nvSpPr>
        <p:spPr>
          <a:xfrm>
            <a:off x="425763" y="34174"/>
            <a:ext cx="10923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altLang="zh-TW" sz="3600" b="1" dirty="0">
                <a:latin typeface="+mj-lt"/>
              </a:rPr>
              <a:t>Our Case</a:t>
            </a:r>
            <a:r>
              <a:rPr lang="en-US" altLang="zh-TW" sz="3600" b="1" dirty="0">
                <a:latin typeface="+mj-lt"/>
              </a:rPr>
              <a:t>: A 6 m/o boy with Astrocytoma and</a:t>
            </a:r>
            <a:r>
              <a:rPr lang="x-none" altLang="zh-TW" sz="3600" b="1">
                <a:latin typeface="+mj-lt"/>
              </a:rPr>
              <a:t> initial </a:t>
            </a:r>
            <a:r>
              <a:rPr lang="x-none" altLang="zh-TW" sz="3600" b="1" dirty="0">
                <a:latin typeface="+mj-lt"/>
              </a:rPr>
              <a:t>LMD</a:t>
            </a:r>
            <a:endParaRPr lang="zh-TW" altLang="en-US" sz="3600" b="1" dirty="0">
              <a:latin typeface="+mj-l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C2C24358-EBDB-3EA7-F1D7-E5D9FE4A512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030" t="12983" r="14155" b="10993"/>
          <a:stretch/>
        </p:blipFill>
        <p:spPr>
          <a:xfrm>
            <a:off x="-4170" y="3850540"/>
            <a:ext cx="2801420" cy="3007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6E08710-C190-7996-DE71-880CCAB0198B}"/>
              </a:ext>
            </a:extLst>
          </p:cNvPr>
          <p:cNvSpPr txBox="1"/>
          <p:nvPr/>
        </p:nvSpPr>
        <p:spPr>
          <a:xfrm>
            <a:off x="0" y="1009325"/>
            <a:ext cx="1036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 dirty="0"/>
              <a:t>DWI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893FEF0-B373-3A41-A95E-E9AB73232011}"/>
              </a:ext>
            </a:extLst>
          </p:cNvPr>
          <p:cNvSpPr txBox="1"/>
          <p:nvPr/>
        </p:nvSpPr>
        <p:spPr>
          <a:xfrm>
            <a:off x="2726053" y="890501"/>
            <a:ext cx="1036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 dirty="0"/>
              <a:t>ADC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C95845-789E-8322-73D4-3E1AB0C78FDB}"/>
              </a:ext>
            </a:extLst>
          </p:cNvPr>
          <p:cNvSpPr txBox="1"/>
          <p:nvPr/>
        </p:nvSpPr>
        <p:spPr>
          <a:xfrm>
            <a:off x="5547188" y="774725"/>
            <a:ext cx="1036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 dirty="0"/>
              <a:t>T2W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88CAF8-F52F-2157-6D41-9DDA313B1881}"/>
              </a:ext>
            </a:extLst>
          </p:cNvPr>
          <p:cNvSpPr txBox="1"/>
          <p:nvPr/>
        </p:nvSpPr>
        <p:spPr>
          <a:xfrm>
            <a:off x="0" y="3994768"/>
            <a:ext cx="1036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 dirty="0"/>
              <a:t>T1W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5A65C-12D4-6245-3528-6D207CC33B1E}"/>
              </a:ext>
            </a:extLst>
          </p:cNvPr>
          <p:cNvSpPr txBox="1"/>
          <p:nvPr/>
        </p:nvSpPr>
        <p:spPr>
          <a:xfrm>
            <a:off x="2597502" y="3865851"/>
            <a:ext cx="1036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 dirty="0"/>
              <a:t>T1W + C</a:t>
            </a:r>
          </a:p>
        </p:txBody>
      </p:sp>
      <p:pic>
        <p:nvPicPr>
          <p:cNvPr id="12" name="Picture 11" descr="A close-up of a brain scan&#10;&#10;Description automatically generated">
            <a:extLst>
              <a:ext uri="{FF2B5EF4-FFF2-40B4-BE49-F238E27FC236}">
                <a16:creationId xmlns:a16="http://schemas.microsoft.com/office/drawing/2014/main" xmlns="" id="{96FD9BB7-DF19-6FA9-5651-B05F364F3EF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481" t="33293" r="24340" b="30354"/>
          <a:stretch/>
        </p:blipFill>
        <p:spPr>
          <a:xfrm>
            <a:off x="8524732" y="1138016"/>
            <a:ext cx="3648663" cy="249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85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7CDE9F-1AAA-EAC1-A1E0-A643EEB9E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219277"/>
            <a:ext cx="11353800" cy="1325563"/>
          </a:xfrm>
        </p:spPr>
        <p:txBody>
          <a:bodyPr>
            <a:normAutofit/>
          </a:bodyPr>
          <a:lstStyle/>
          <a:p>
            <a:r>
              <a:rPr lang="x-none" sz="3600" b="1" dirty="0"/>
              <a:t>Our Case: A 2 y/o boy with Astrocytoma and initial LMD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676CE1-3CF0-F38E-5D82-29D021ABC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67" r="27325" b="4458"/>
          <a:stretch/>
        </p:blipFill>
        <p:spPr>
          <a:xfrm>
            <a:off x="10233928" y="1895475"/>
            <a:ext cx="2007629" cy="40804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956632-F710-6622-C982-294DF80F2D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37" t="11907" r="9640" b="6862"/>
          <a:stretch/>
        </p:blipFill>
        <p:spPr>
          <a:xfrm>
            <a:off x="7461081" y="1895475"/>
            <a:ext cx="2728227" cy="2759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CAAA9C-8276-76DE-A29C-5871DB0C34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72" t="10383" r="20983" b="17498"/>
          <a:stretch/>
        </p:blipFill>
        <p:spPr>
          <a:xfrm>
            <a:off x="2473130" y="1790974"/>
            <a:ext cx="2470201" cy="320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D5C52F-1045-4B6B-4701-066AAA2032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80" t="8881" r="21505" b="20609"/>
          <a:stretch/>
        </p:blipFill>
        <p:spPr>
          <a:xfrm>
            <a:off x="5031349" y="1677331"/>
            <a:ext cx="2429732" cy="3195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A6EA6C-9DB0-8F87-0AB1-AFCA60CD8A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55" t="9989" r="19260" b="9377"/>
          <a:stretch/>
        </p:blipFill>
        <p:spPr>
          <a:xfrm>
            <a:off x="0" y="1790974"/>
            <a:ext cx="2429732" cy="347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08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29894" t="25218" r="28319" b="33423"/>
          <a:stretch/>
        </p:blipFill>
        <p:spPr>
          <a:xfrm>
            <a:off x="2087874" y="1307164"/>
            <a:ext cx="2592989" cy="2566463"/>
          </a:xfrm>
          <a:prstGeom prst="rect">
            <a:avLst/>
          </a:prstGeom>
        </p:spPr>
      </p:pic>
      <p:pic>
        <p:nvPicPr>
          <p:cNvPr id="7" name="Picture 6" descr="A close-up of a brain scan&#10;&#10;Description automatically generated">
            <a:extLst>
              <a:ext uri="{FF2B5EF4-FFF2-40B4-BE49-F238E27FC236}">
                <a16:creationId xmlns:a16="http://schemas.microsoft.com/office/drawing/2014/main" xmlns="" id="{C70D9182-45ED-8EEC-905F-5A9261A9DD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79" t="23240" r="28951" b="34544"/>
          <a:stretch/>
        </p:blipFill>
        <p:spPr>
          <a:xfrm>
            <a:off x="2010558" y="3929555"/>
            <a:ext cx="2725467" cy="2747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5D2C09-9419-F777-723C-5997816B0E76}"/>
              </a:ext>
            </a:extLst>
          </p:cNvPr>
          <p:cNvSpPr txBox="1"/>
          <p:nvPr/>
        </p:nvSpPr>
        <p:spPr>
          <a:xfrm>
            <a:off x="113265" y="288641"/>
            <a:ext cx="11704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3600" b="1" dirty="0">
                <a:latin typeface="+mj-lt"/>
              </a:rPr>
              <a:t>Our Case</a:t>
            </a:r>
            <a:r>
              <a:rPr lang="en-US" sz="3600" b="1" dirty="0">
                <a:latin typeface="+mj-lt"/>
              </a:rPr>
              <a:t>: A 10 m/o girl with PA and initial LMD</a:t>
            </a:r>
            <a:endParaRPr lang="x-none" sz="3600" dirty="0">
              <a:latin typeface="+mj-l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1141672B-034A-EB0B-944C-F5113FF04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18" y="1626831"/>
            <a:ext cx="1683496" cy="441836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E9D19531-4676-A7F8-8BDF-CFDF6EC078D9}"/>
              </a:ext>
            </a:extLst>
          </p:cNvPr>
          <p:cNvSpPr txBox="1"/>
          <p:nvPr/>
        </p:nvSpPr>
        <p:spPr>
          <a:xfrm>
            <a:off x="113265" y="1824128"/>
            <a:ext cx="7447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DWI</a:t>
            </a:r>
            <a:endParaRPr lang="zh-TW" altLang="en-US" sz="8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xmlns="" id="{7E4CF148-4A1C-14BC-3E4A-9C64718C95CE}"/>
              </a:ext>
            </a:extLst>
          </p:cNvPr>
          <p:cNvSpPr txBox="1"/>
          <p:nvPr/>
        </p:nvSpPr>
        <p:spPr>
          <a:xfrm>
            <a:off x="113265" y="4102661"/>
            <a:ext cx="7447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/>
              <a:t>ADC</a:t>
            </a:r>
            <a:endParaRPr lang="zh-TW" altLang="en-US" sz="800" dirty="0"/>
          </a:p>
        </p:txBody>
      </p:sp>
      <p:pic>
        <p:nvPicPr>
          <p:cNvPr id="5" name="圖片 2">
            <a:extLst>
              <a:ext uri="{FF2B5EF4-FFF2-40B4-BE49-F238E27FC236}">
                <a16:creationId xmlns:a16="http://schemas.microsoft.com/office/drawing/2014/main" xmlns="" id="{74C2CDF8-8387-EE04-084E-46894348BE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727" t="-1" r="14368" b="-1"/>
          <a:stretch/>
        </p:blipFill>
        <p:spPr>
          <a:xfrm>
            <a:off x="8108706" y="1515789"/>
            <a:ext cx="2215093" cy="4529411"/>
          </a:xfrm>
          <a:prstGeom prst="rect">
            <a:avLst/>
          </a:prstGeom>
        </p:spPr>
      </p:pic>
      <p:pic>
        <p:nvPicPr>
          <p:cNvPr id="10" name="圖片 4">
            <a:extLst>
              <a:ext uri="{FF2B5EF4-FFF2-40B4-BE49-F238E27FC236}">
                <a16:creationId xmlns:a16="http://schemas.microsoft.com/office/drawing/2014/main" xmlns="" id="{3146FCD1-14D8-ED29-9AAB-D44EA0C6C5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534" r="30412" b="7040"/>
          <a:stretch/>
        </p:blipFill>
        <p:spPr>
          <a:xfrm>
            <a:off x="10407721" y="1420524"/>
            <a:ext cx="1784279" cy="5018062"/>
          </a:xfrm>
          <a:prstGeom prst="rect">
            <a:avLst/>
          </a:prstGeom>
        </p:spPr>
      </p:pic>
      <p:pic>
        <p:nvPicPr>
          <p:cNvPr id="12" name="圖片 6">
            <a:extLst>
              <a:ext uri="{FF2B5EF4-FFF2-40B4-BE49-F238E27FC236}">
                <a16:creationId xmlns:a16="http://schemas.microsoft.com/office/drawing/2014/main" xmlns="" id="{5C1E92BB-14B7-ACE4-3933-F5E1843426F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411"/>
          <a:stretch/>
        </p:blipFill>
        <p:spPr>
          <a:xfrm>
            <a:off x="4847354" y="1692078"/>
            <a:ext cx="3127140" cy="361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58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04C07D-D755-5662-F7A2-F8E9964B9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881" y="293359"/>
            <a:ext cx="9506166" cy="1325563"/>
          </a:xfrm>
        </p:spPr>
        <p:txBody>
          <a:bodyPr/>
          <a:lstStyle/>
          <a:p>
            <a:r>
              <a:rPr lang="x-none" b="1"/>
              <a:t>O</a:t>
            </a:r>
            <a:r>
              <a:rPr lang="en-US" b="1" dirty="0" err="1"/>
              <a:t>utline</a:t>
            </a:r>
            <a:endParaRPr lang="x-non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EE4C1B-6249-E608-B20E-C40B3C941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979" y="2026348"/>
            <a:ext cx="11244659" cy="4278918"/>
          </a:xfrm>
        </p:spPr>
        <p:txBody>
          <a:bodyPr>
            <a:normAutofit/>
          </a:bodyPr>
          <a:lstStyle/>
          <a:p>
            <a:r>
              <a:rPr lang="en-US" sz="32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Introduction of </a:t>
            </a:r>
            <a:r>
              <a:rPr lang="en-US" sz="4000" dirty="0">
                <a:solidFill>
                  <a:srgbClr val="FFC000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O</a:t>
            </a:r>
            <a:r>
              <a:rPr lang="en-US" sz="32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ptic </a:t>
            </a:r>
            <a:r>
              <a:rPr lang="en-US" sz="4000" dirty="0">
                <a:solidFill>
                  <a:srgbClr val="FFC000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P</a:t>
            </a:r>
            <a:r>
              <a:rPr lang="en-US" sz="32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athway </a:t>
            </a:r>
            <a:r>
              <a:rPr lang="en-US" sz="4000" dirty="0">
                <a:solidFill>
                  <a:srgbClr val="FFC000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G</a:t>
            </a:r>
            <a:r>
              <a:rPr lang="en-US" sz="32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lioma (</a:t>
            </a:r>
            <a:r>
              <a:rPr lang="en-US" sz="4000" dirty="0">
                <a:solidFill>
                  <a:srgbClr val="FFC000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OPG</a:t>
            </a:r>
            <a:r>
              <a:rPr lang="en-US" sz="32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)</a:t>
            </a:r>
          </a:p>
          <a:p>
            <a:endParaRPr lang="en-US" sz="3200" dirty="0"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sz="32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MRI findings</a:t>
            </a:r>
          </a:p>
          <a:p>
            <a:pPr lvl="1"/>
            <a:r>
              <a:rPr lang="en-US" sz="2600" dirty="0" err="1">
                <a:solidFill>
                  <a:srgbClr val="FFC000"/>
                </a:solidFill>
                <a:ea typeface="PMingLiU" panose="02020500000000000000" pitchFamily="18" charset="-120"/>
                <a:cs typeface="Times New Roman" panose="02020603050405020304" pitchFamily="18" charset="0"/>
              </a:rPr>
              <a:t>L</a:t>
            </a:r>
            <a:r>
              <a:rPr lang="en-US" sz="2600" dirty="0" err="1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epto</a:t>
            </a:r>
            <a:r>
              <a:rPr lang="en-US" sz="2600" dirty="0" err="1">
                <a:solidFill>
                  <a:srgbClr val="FFC000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M</a:t>
            </a:r>
            <a:r>
              <a:rPr lang="en-US" sz="2600" dirty="0" err="1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eningeal</a:t>
            </a:r>
            <a:r>
              <a:rPr lang="en-US" sz="26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FFC000"/>
                </a:solidFill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D</a:t>
            </a:r>
            <a:r>
              <a:rPr lang="en-US" sz="2600" dirty="0">
                <a:ea typeface="PMingLiU" panose="02020500000000000000" pitchFamily="18" charset="-120"/>
                <a:cs typeface="Times New Roman" panose="02020603050405020304" pitchFamily="18" charset="0"/>
              </a:rPr>
              <a:t>issemination (</a:t>
            </a:r>
            <a:r>
              <a:rPr lang="en-US" sz="3200" dirty="0">
                <a:solidFill>
                  <a:srgbClr val="FFC000"/>
                </a:solidFill>
                <a:ea typeface="PMingLiU" panose="02020500000000000000" pitchFamily="18" charset="-120"/>
                <a:cs typeface="Times New Roman" panose="02020603050405020304" pitchFamily="18" charset="0"/>
              </a:rPr>
              <a:t>LMD</a:t>
            </a:r>
            <a:r>
              <a:rPr lang="en-US" sz="2600" dirty="0">
                <a:ea typeface="PMingLiU" panose="02020500000000000000" pitchFamily="18" charset="-120"/>
                <a:cs typeface="Times New Roman" panose="02020603050405020304" pitchFamily="18" charset="0"/>
              </a:rPr>
              <a:t>)</a:t>
            </a:r>
          </a:p>
          <a:p>
            <a:pPr lvl="1"/>
            <a:endParaRPr lang="x-none" sz="2800"/>
          </a:p>
          <a:p>
            <a:pPr marL="0" indent="0">
              <a:buNone/>
            </a:pPr>
            <a:endParaRPr lang="x-none" sz="3200" b="1" dirty="0"/>
          </a:p>
          <a:p>
            <a:pPr marL="0" indent="0">
              <a:buNone/>
            </a:pPr>
            <a:endParaRPr lang="x-none" sz="3200" b="1" dirty="0"/>
          </a:p>
        </p:txBody>
      </p:sp>
      <p:pic>
        <p:nvPicPr>
          <p:cNvPr id="4" name="Picture 3" descr="A grey and white machine&#10;&#10;Description automatically generated with medium confidence">
            <a:extLst>
              <a:ext uri="{FF2B5EF4-FFF2-40B4-BE49-F238E27FC236}">
                <a16:creationId xmlns:a16="http://schemas.microsoft.com/office/drawing/2014/main" xmlns="" id="{F7F89D69-060A-A2C5-DC18-FB6F19F0D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410" y="3287174"/>
            <a:ext cx="1285103" cy="1285103"/>
          </a:xfrm>
          <a:prstGeom prst="rect">
            <a:avLst/>
          </a:prstGeom>
        </p:spPr>
      </p:pic>
      <p:pic>
        <p:nvPicPr>
          <p:cNvPr id="6" name="Graphic 5" descr="Brain in head outline">
            <a:extLst>
              <a:ext uri="{FF2B5EF4-FFF2-40B4-BE49-F238E27FC236}">
                <a16:creationId xmlns:a16="http://schemas.microsoft.com/office/drawing/2014/main" xmlns="" id="{22503E8E-8625-1942-755E-BD73600FBA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24379" y="18253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23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6CDA21F-E7AF-4C75-8395-33F58D5B0E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4C726D-3657-5ACD-4F6D-483131FA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2" y="715820"/>
            <a:ext cx="9942716" cy="1554480"/>
          </a:xfrm>
        </p:spPr>
        <p:txBody>
          <a:bodyPr anchor="ctr">
            <a:normAutofit/>
          </a:bodyPr>
          <a:lstStyle/>
          <a:p>
            <a:r>
              <a:rPr lang="x-none" sz="4800" b="1"/>
              <a:t>Proposed Factors for LMD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2192CD-96A8-4623-3B75-E1EF6E9C9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32" y="2372166"/>
            <a:ext cx="9942716" cy="3770014"/>
          </a:xfrm>
        </p:spPr>
        <p:txBody>
          <a:bodyPr anchor="ctr">
            <a:normAutofit lnSpcReduction="10000"/>
          </a:bodyPr>
          <a:lstStyle/>
          <a:p>
            <a:r>
              <a:rPr lang="x-none"/>
              <a:t>Location of primary tumors</a:t>
            </a:r>
          </a:p>
          <a:p>
            <a:pPr lvl="1"/>
            <a:r>
              <a:rPr lang="en-US" sz="1500" dirty="0" err="1">
                <a:effectLst/>
              </a:rPr>
              <a:t>Mamelak</a:t>
            </a:r>
            <a:r>
              <a:rPr lang="en-US" sz="1500" dirty="0">
                <a:effectLst/>
              </a:rPr>
              <a:t> et al. </a:t>
            </a:r>
            <a:r>
              <a:rPr lang="en-US" sz="1500" dirty="0"/>
              <a:t>study:</a:t>
            </a:r>
            <a:r>
              <a:rPr lang="en-US" sz="1500" dirty="0">
                <a:effectLst/>
              </a:rPr>
              <a:t> incidence of 30% in hypothalamic PA. </a:t>
            </a:r>
            <a:endParaRPr lang="en-US" sz="1500" dirty="0"/>
          </a:p>
          <a:p>
            <a:pPr lvl="1"/>
            <a:r>
              <a:rPr lang="en-US" sz="1500" dirty="0">
                <a:effectLst/>
              </a:rPr>
              <a:t>Close proximity to the subarachnoid space, </a:t>
            </a:r>
            <a:r>
              <a:rPr lang="en-US" sz="1500" dirty="0"/>
              <a:t>3</a:t>
            </a:r>
            <a:r>
              <a:rPr lang="en-US" sz="1500" baseline="30000" dirty="0"/>
              <a:t>rd</a:t>
            </a:r>
            <a:r>
              <a:rPr lang="en-US" sz="1500" dirty="0"/>
              <a:t> </a:t>
            </a:r>
            <a:r>
              <a:rPr lang="en-US" sz="1500" dirty="0">
                <a:effectLst/>
              </a:rPr>
              <a:t>ventricle, high likelihood of being only </a:t>
            </a:r>
            <a:r>
              <a:rPr lang="en-US" sz="1500" dirty="0" err="1">
                <a:effectLst/>
              </a:rPr>
              <a:t>subtotally</a:t>
            </a:r>
            <a:r>
              <a:rPr lang="en-US" sz="1500" dirty="0">
                <a:effectLst/>
              </a:rPr>
              <a:t> resected. </a:t>
            </a:r>
          </a:p>
          <a:p>
            <a:pPr marL="457200" lvl="1" indent="0">
              <a:buNone/>
            </a:pPr>
            <a:endParaRPr lang="en-US" sz="1500" dirty="0"/>
          </a:p>
          <a:p>
            <a:r>
              <a:rPr lang="en-US" sz="2400" dirty="0"/>
              <a:t>Midline structure </a:t>
            </a:r>
            <a:r>
              <a:rPr lang="en-US" sz="2400" dirty="0">
                <a:sym typeface="Wingdings" pitchFamily="2" charset="2"/>
              </a:rPr>
              <a:t> g</a:t>
            </a:r>
            <a:r>
              <a:rPr lang="en-US" sz="2400" dirty="0"/>
              <a:t>reater CSF exposure and contact </a:t>
            </a:r>
          </a:p>
          <a:p>
            <a:r>
              <a:rPr lang="en-US" sz="2400" dirty="0"/>
              <a:t>Non-LMD group </a:t>
            </a:r>
            <a:r>
              <a:rPr lang="en-US" sz="2400" dirty="0">
                <a:sym typeface="Wingdings" pitchFamily="2" charset="2"/>
              </a:rPr>
              <a:t> less CSF exposure, more confined/enveloped 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Ill-defined tumor border </a:t>
            </a:r>
            <a:r>
              <a:rPr lang="en-US" sz="2400" dirty="0">
                <a:sym typeface="Wingdings" pitchFamily="2" charset="2"/>
              </a:rPr>
              <a:t> potential BBB disruption</a:t>
            </a:r>
          </a:p>
          <a:p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Hydrocephalus  CSF stasis  enhanced LMD</a:t>
            </a:r>
            <a:endParaRPr lang="en-US" sz="1500" dirty="0"/>
          </a:p>
          <a:p>
            <a:endParaRPr lang="x-none" sz="15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792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149FB5C3-7336-4FE0-A30C-CC0A3646D4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9A6B5CE-CB1D-48EE-8B43-E952235C8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3F3EAA5-4E15-400B-BBA3-82B3F49A21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2BA2E40-BE9B-4C54-9CDD-40EE804CCE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DA909B4-15FF-46A6-8A7F-7AEF977FE9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CC4A17-A438-2C98-403C-729A0C53B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x-none" sz="4000" b="1"/>
              <a:t>Limitations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382A32C-5B0C-4B1C-A074-76C6DBCC9F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DD8E7C-0708-AE0C-5F19-5E0E0D5BA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/>
          </a:bodyPr>
          <a:lstStyle/>
          <a:p>
            <a:r>
              <a:rPr lang="x-none" sz="2000"/>
              <a:t>Retrospective study, single center cohort study</a:t>
            </a:r>
          </a:p>
          <a:p>
            <a:r>
              <a:rPr lang="x-none" sz="2000"/>
              <a:t>Disease rarity, small case numbers</a:t>
            </a:r>
          </a:p>
          <a:p>
            <a:r>
              <a:rPr lang="x-none" sz="2000"/>
              <a:t>Lack of molecular/genetic testings, advanced MRI: MR perfusion</a:t>
            </a:r>
          </a:p>
          <a:p>
            <a:endParaRPr lang="x-none" sz="2000"/>
          </a:p>
          <a:p>
            <a:r>
              <a:rPr lang="x-none" sz="2000"/>
              <a:t>Still, largest case numbers regarding OPG with initial LMD to date</a:t>
            </a:r>
          </a:p>
        </p:txBody>
      </p:sp>
      <p:pic>
        <p:nvPicPr>
          <p:cNvPr id="4" name="Picture 3" descr="A diagram of a diagram of a genetic modif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F4F53296-7F8C-20B6-9E4D-C46525EC8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249" y="774285"/>
            <a:ext cx="4319955" cy="2581173"/>
          </a:xfrm>
          <a:prstGeom prst="rect">
            <a:avLst/>
          </a:prstGeom>
        </p:spPr>
      </p:pic>
      <p:pic>
        <p:nvPicPr>
          <p:cNvPr id="5" name="Picture 4" descr="A diagram of a brain&#10;&#10;Description automatically generated">
            <a:extLst>
              <a:ext uri="{FF2B5EF4-FFF2-40B4-BE49-F238E27FC236}">
                <a16:creationId xmlns:a16="http://schemas.microsoft.com/office/drawing/2014/main" xmlns="" id="{841B1D4F-26E8-84BD-A386-0886D1E8D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667" y="3801299"/>
            <a:ext cx="4389120" cy="21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59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7EE81A-4E98-6E00-13EA-BE80E5815D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1203" y="326863"/>
            <a:ext cx="10515600" cy="921169"/>
          </a:xfrm>
        </p:spPr>
        <p:txBody>
          <a:bodyPr>
            <a:normAutofit/>
          </a:bodyPr>
          <a:lstStyle/>
          <a:p>
            <a:pPr algn="ctr"/>
            <a:r>
              <a:rPr lang="x-none" sz="4800" b="1"/>
              <a:t>Special Thanks to</a:t>
            </a:r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39DEF64E-00FD-2D0F-3904-FB49FF535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93" y="2071162"/>
            <a:ext cx="10031213" cy="360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8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9862BC-6B1F-A234-454F-46ACC88EC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b="1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B354F3-B656-0AC0-030A-1F573FAFF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Optic pathway glioma (OPG)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accounts for 3 to 5% of pediatric intracranial tumor.</a:t>
            </a:r>
            <a:r>
              <a:rPr lang="en-US" sz="2000" baseline="30000" dirty="0">
                <a:effectLst/>
                <a:ea typeface="Times New Roman" panose="02020603050405020304" pitchFamily="18" charset="0"/>
              </a:rPr>
              <a:t> </a:t>
            </a:r>
          </a:p>
          <a:p>
            <a:endParaRPr lang="en-US" sz="2000" dirty="0">
              <a:ea typeface="Times New Roman" panose="02020603050405020304" pitchFamily="18" charset="0"/>
            </a:endParaRPr>
          </a:p>
          <a:p>
            <a:r>
              <a:rPr lang="en-US" sz="2000" dirty="0">
                <a:ea typeface="Times New Roman" panose="02020603050405020304" pitchFamily="18" charset="0"/>
              </a:rPr>
              <a:t>M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ost common primary optic nerve and pathway tumor ~ 66%.</a:t>
            </a:r>
            <a:endParaRPr lang="x-none" sz="2000" baseline="30000" dirty="0">
              <a:effectLst/>
            </a:endParaRPr>
          </a:p>
          <a:p>
            <a:endParaRPr lang="en-US" sz="2000" dirty="0">
              <a:ea typeface="Times New Roman" panose="02020603050405020304" pitchFamily="18" charset="0"/>
            </a:endParaRPr>
          </a:p>
          <a:p>
            <a:r>
              <a:rPr lang="en-US" sz="2000" dirty="0">
                <a:ea typeface="Times New Roman" panose="02020603050405020304" pitchFamily="18" charset="0"/>
              </a:rPr>
              <a:t>M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ost common </a:t>
            </a:r>
            <a:r>
              <a:rPr lang="en-US" sz="2000" dirty="0">
                <a:ea typeface="Times New Roman" panose="02020603050405020304" pitchFamily="18" charset="0"/>
              </a:rPr>
              <a:t>CNS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tumor for </a:t>
            </a:r>
            <a:r>
              <a:rPr lang="en-US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Neurofibromatosis 1 (NF-1) </a:t>
            </a:r>
          </a:p>
          <a:p>
            <a:pPr lvl="1"/>
            <a:r>
              <a:rPr lang="en-US" sz="1800" dirty="0">
                <a:ea typeface="Times New Roman" panose="02020603050405020304" pitchFamily="18" charset="0"/>
              </a:rPr>
              <a:t>P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revalence: 20-40%</a:t>
            </a:r>
            <a:endParaRPr lang="x-none" sz="1800" baseline="30000" dirty="0">
              <a:ea typeface="Times New Roman" panose="02020603050405020304" pitchFamily="18" charset="0"/>
            </a:endParaRPr>
          </a:p>
          <a:p>
            <a:pPr lvl="1"/>
            <a:r>
              <a:rPr lang="x-none" sz="1800" dirty="0"/>
              <a:t>15% of NF-1 develop </a:t>
            </a:r>
            <a:r>
              <a:rPr lang="x-none" sz="1800"/>
              <a:t>an OPG</a:t>
            </a:r>
            <a:endParaRPr lang="x-none" sz="1800" dirty="0"/>
          </a:p>
          <a:p>
            <a:pPr lvl="1"/>
            <a:endParaRPr lang="x-none" sz="1800" dirty="0"/>
          </a:p>
          <a:p>
            <a:r>
              <a:rPr lang="en-US" sz="1800" dirty="0">
                <a:effectLst/>
                <a:latin typeface="AdvOT1ef757c0"/>
              </a:rPr>
              <a:t>Often grow to involve optic chiasm/hypothalamus </a:t>
            </a:r>
            <a:r>
              <a:rPr lang="en-US" sz="1800" dirty="0">
                <a:effectLst/>
                <a:latin typeface="AdvOT1ef757c0"/>
                <a:sym typeface="Wingdings" pitchFamily="2" charset="2"/>
              </a:rPr>
              <a:t> undetermined</a:t>
            </a:r>
            <a:r>
              <a:rPr lang="en-US" sz="1800" dirty="0">
                <a:effectLst/>
                <a:latin typeface="AdvOT1ef757c0"/>
              </a:rPr>
              <a:t> primary origin</a:t>
            </a:r>
            <a:endParaRPr lang="x-none" sz="2200" dirty="0"/>
          </a:p>
          <a:p>
            <a:pPr lvl="1"/>
            <a:endParaRPr lang="en-US" sz="2000" dirty="0"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821AF3D-1411-8430-B203-6CDD5565D803}"/>
              </a:ext>
            </a:extLst>
          </p:cNvPr>
          <p:cNvSpPr txBox="1"/>
          <p:nvPr/>
        </p:nvSpPr>
        <p:spPr>
          <a:xfrm>
            <a:off x="10597402" y="6396335"/>
            <a:ext cx="6125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600" dirty="0">
                <a:effectLst/>
              </a:rPr>
              <a:t>Journal of Child Neurology. 2003;18(7):471-478.</a:t>
            </a:r>
          </a:p>
          <a:p>
            <a:pPr marL="457200" indent="-457200"/>
            <a:r>
              <a:rPr lang="en-US" sz="600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Pediatr</a:t>
            </a:r>
            <a:r>
              <a:rPr lang="en-US" sz="60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Blood Cancer. 2006;46(5):586-596.</a:t>
            </a:r>
            <a:endParaRPr lang="x-none" sz="600" dirty="0"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600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Surv</a:t>
            </a:r>
            <a:r>
              <a:rPr lang="en-US" sz="60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600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Ophthalmol</a:t>
            </a:r>
            <a:r>
              <a:rPr lang="en-US" sz="60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. 1994;38(5):427-452.</a:t>
            </a:r>
          </a:p>
          <a:p>
            <a:r>
              <a:rPr lang="en-US" sz="60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CNS Oncol. 2013;2(2):143-159.</a:t>
            </a:r>
            <a:r>
              <a:rPr lang="x-none" sz="60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8704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the brain&#10;&#10;Description automatically generated">
            <a:extLst>
              <a:ext uri="{FF2B5EF4-FFF2-40B4-BE49-F238E27FC236}">
                <a16:creationId xmlns:a16="http://schemas.microsoft.com/office/drawing/2014/main" xmlns="" id="{47810AC9-20A3-04DF-A81E-C80F88CC19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32" t="7343" r="26659" b="3190"/>
          <a:stretch/>
        </p:blipFill>
        <p:spPr>
          <a:xfrm>
            <a:off x="5667684" y="0"/>
            <a:ext cx="6521267" cy="6901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62439C-9573-A430-C505-940E282B6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22" y="365125"/>
            <a:ext cx="4595191" cy="1185379"/>
          </a:xfrm>
        </p:spPr>
        <p:txBody>
          <a:bodyPr>
            <a:normAutofit/>
          </a:bodyPr>
          <a:lstStyle/>
          <a:p>
            <a:pPr algn="ctr"/>
            <a:r>
              <a:rPr lang="x-none" sz="4000" b="1" dirty="0"/>
              <a:t>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D75910-E002-E2D9-8D29-876209FD6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272" y="1915629"/>
            <a:ext cx="5775266" cy="4089490"/>
          </a:xfrm>
        </p:spPr>
        <p:txBody>
          <a:bodyPr>
            <a:normAutofit/>
          </a:bodyPr>
          <a:lstStyle/>
          <a:p>
            <a:r>
              <a:rPr lang="en-US" sz="20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2000" dirty="0">
                <a:ea typeface="PMingLiU" panose="02020500000000000000" pitchFamily="18" charset="-120"/>
                <a:cs typeface="Times New Roman" panose="02020603050405020304" pitchFamily="18" charset="0"/>
              </a:rPr>
              <a:t>A</a:t>
            </a:r>
            <a:r>
              <a:rPr lang="en-US" sz="2000" dirty="0">
                <a:effectLst/>
                <a:ea typeface="PMingLiU" panose="02020500000000000000" pitchFamily="18" charset="-120"/>
                <a:cs typeface="Times New Roman" panose="02020603050405020304" pitchFamily="18" charset="0"/>
              </a:rPr>
              <a:t>rise anywhere along the visual pathway.</a:t>
            </a:r>
            <a:r>
              <a:rPr lang="x-none" sz="2000">
                <a:effectLst/>
              </a:rPr>
              <a:t> </a:t>
            </a:r>
            <a:endParaRPr lang="x-none" sz="2000" dirty="0">
              <a:effectLst/>
            </a:endParaRPr>
          </a:p>
          <a:p>
            <a:endParaRPr lang="x-none" sz="2000" dirty="0">
              <a:effectLst/>
            </a:endParaRPr>
          </a:p>
          <a:p>
            <a:r>
              <a:rPr lang="x-none" sz="2000" u="sng" dirty="0">
                <a:ea typeface="Times New Roman" panose="02020603050405020304" pitchFamily="18" charset="0"/>
              </a:rPr>
              <a:t>A</a:t>
            </a:r>
            <a:r>
              <a:rPr lang="x-none" sz="2000" u="sng" dirty="0">
                <a:effectLst/>
                <a:ea typeface="Times New Roman" panose="02020603050405020304" pitchFamily="18" charset="0"/>
              </a:rPr>
              <a:t>nterior</a:t>
            </a:r>
            <a:r>
              <a:rPr lang="x-none" sz="2000" dirty="0">
                <a:effectLst/>
                <a:ea typeface="Times New Roman" panose="02020603050405020304" pitchFamily="18" charset="0"/>
              </a:rPr>
              <a:t> pathway: orbital, intracranalicular, prechiasmatic of </a:t>
            </a:r>
            <a:r>
              <a:rPr lang="x-none" sz="2000">
                <a:effectLst/>
                <a:ea typeface="Times New Roman" panose="02020603050405020304" pitchFamily="18" charset="0"/>
              </a:rPr>
              <a:t>optic nerve</a:t>
            </a:r>
            <a:endParaRPr lang="x-none" sz="2000" dirty="0">
              <a:solidFill>
                <a:srgbClr val="00B0F0"/>
              </a:solidFill>
              <a:effectLst/>
              <a:ea typeface="Times New Roman" panose="02020603050405020304" pitchFamily="18" charset="0"/>
            </a:endParaRPr>
          </a:p>
          <a:p>
            <a:pPr lvl="1"/>
            <a:r>
              <a:rPr lang="x-none" sz="2800" dirty="0">
                <a:solidFill>
                  <a:srgbClr val="FFC000"/>
                </a:solidFill>
                <a:effectLst/>
                <a:ea typeface="Times New Roman" panose="02020603050405020304" pitchFamily="18" charset="0"/>
              </a:rPr>
              <a:t>NF-1</a:t>
            </a:r>
          </a:p>
          <a:p>
            <a:pPr marL="0" indent="0">
              <a:buNone/>
            </a:pPr>
            <a:endParaRPr lang="x-none" sz="2000" dirty="0">
              <a:effectLst/>
              <a:ea typeface="Times New Roman" panose="02020603050405020304" pitchFamily="18" charset="0"/>
            </a:endParaRPr>
          </a:p>
          <a:p>
            <a:r>
              <a:rPr lang="x-none" sz="2000" u="sng" dirty="0">
                <a:ea typeface="Times New Roman" panose="02020603050405020304" pitchFamily="18" charset="0"/>
              </a:rPr>
              <a:t>P</a:t>
            </a:r>
            <a:r>
              <a:rPr lang="x-none" sz="2000" u="sng" dirty="0">
                <a:effectLst/>
                <a:ea typeface="Times New Roman" panose="02020603050405020304" pitchFamily="18" charset="0"/>
              </a:rPr>
              <a:t>osterior</a:t>
            </a:r>
            <a:r>
              <a:rPr lang="x-none" sz="2000" dirty="0">
                <a:effectLst/>
                <a:ea typeface="Times New Roman" panose="02020603050405020304" pitchFamily="18" charset="0"/>
              </a:rPr>
              <a:t> pathway</a:t>
            </a:r>
            <a:r>
              <a:rPr lang="x-none" sz="2000">
                <a:effectLst/>
                <a:ea typeface="Times New Roman" panose="02020603050405020304" pitchFamily="18" charset="0"/>
              </a:rPr>
              <a:t>: </a:t>
            </a:r>
            <a:r>
              <a:rPr lang="en-US" dirty="0">
                <a:effectLst/>
                <a:ea typeface="Times New Roman" panose="02020603050405020304" pitchFamily="18" charset="0"/>
              </a:rPr>
              <a:t>optic chiasm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, </a:t>
            </a:r>
            <a:r>
              <a:rPr lang="x-none" sz="2000">
                <a:effectLst/>
                <a:ea typeface="Times New Roman" panose="02020603050405020304" pitchFamily="18" charset="0"/>
              </a:rPr>
              <a:t>optic </a:t>
            </a:r>
            <a:r>
              <a:rPr lang="x-none" sz="2000" dirty="0">
                <a:effectLst/>
                <a:ea typeface="Times New Roman" panose="02020603050405020304" pitchFamily="18" charset="0"/>
              </a:rPr>
              <a:t>tract, optic radiation, primary visual cortex</a:t>
            </a:r>
          </a:p>
          <a:p>
            <a:pPr lvl="1"/>
            <a:r>
              <a:rPr lang="x-none" dirty="0">
                <a:solidFill>
                  <a:srgbClr val="FFC000"/>
                </a:solidFill>
                <a:ea typeface="Times New Roman" panose="02020603050405020304" pitchFamily="18" charset="0"/>
              </a:rPr>
              <a:t>Sporadic type</a:t>
            </a:r>
            <a:endParaRPr lang="x-none" dirty="0">
              <a:solidFill>
                <a:srgbClr val="FFC000"/>
              </a:solidFill>
              <a:effectLst/>
              <a:ea typeface="Times New Roman" panose="02020603050405020304" pitchFamily="18" charset="0"/>
            </a:endParaRPr>
          </a:p>
          <a:p>
            <a:endParaRPr lang="x-none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x-none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x-none" sz="2000" dirty="0">
              <a:effectLst/>
            </a:endParaRPr>
          </a:p>
          <a:p>
            <a:endParaRPr lang="x-none" sz="2000" dirty="0"/>
          </a:p>
        </p:txBody>
      </p:sp>
    </p:spTree>
    <p:extLst>
      <p:ext uri="{BB962C8B-B14F-4D97-AF65-F5344CB8AC3E}">
        <p14:creationId xmlns:p14="http://schemas.microsoft.com/office/powerpoint/2010/main" val="3117286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C608BEB-860E-4094-8511-78603564A7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F460D1-CD12-3170-1AD1-E22D13CF8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695" y="2668859"/>
            <a:ext cx="2899189" cy="572429"/>
          </a:xfrm>
        </p:spPr>
        <p:txBody>
          <a:bodyPr anchor="t">
            <a:normAutofit fontScale="90000"/>
          </a:bodyPr>
          <a:lstStyle/>
          <a:p>
            <a:r>
              <a:rPr lang="x-none" sz="4000" b="1">
                <a:solidFill>
                  <a:srgbClr val="FFFFFF"/>
                </a:solidFill>
              </a:rPr>
              <a:t>MRI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DBC006-6757-0CAC-9167-05F0780FD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5294" y="1247078"/>
            <a:ext cx="3670324" cy="4363844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endParaRPr lang="en-US" sz="19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1900" dirty="0"/>
              <a:t>T1W: </a:t>
            </a:r>
            <a:r>
              <a:rPr lang="en-US" sz="1900" dirty="0">
                <a:effectLst/>
              </a:rPr>
              <a:t>iso-low signal intensity (SI)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900" dirty="0"/>
              <a:t>T2W: hyperintense SI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900" dirty="0"/>
              <a:t>T1W C+: variable enhancement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900" dirty="0"/>
              <a:t>DWI/ADC: no restricted diffusion</a:t>
            </a:r>
          </a:p>
          <a:p>
            <a:pPr marL="0" indent="0">
              <a:buNone/>
            </a:pPr>
            <a:endParaRPr lang="en-US" sz="1900" dirty="0"/>
          </a:p>
          <a:p>
            <a:endParaRPr lang="en-US" sz="1900" dirty="0">
              <a:effectLst/>
              <a:latin typeface="Times" pitchFamily="2" charset="0"/>
            </a:endParaRPr>
          </a:p>
          <a:p>
            <a:endParaRPr lang="x-none" sz="19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F16A8D4-FE87-4604-88B2-394B5D1EB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2A4EED-DE4F-C425-1750-2D5F46A92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5338" y="1412488"/>
            <a:ext cx="3197701" cy="4363844"/>
          </a:xfrm>
        </p:spPr>
        <p:txBody>
          <a:bodyPr>
            <a:normAutofit/>
          </a:bodyPr>
          <a:lstStyle/>
          <a:p>
            <a:r>
              <a:rPr lang="x-none" sz="2000" dirty="0"/>
              <a:t>Primary Tumor Location</a:t>
            </a:r>
          </a:p>
          <a:p>
            <a:endParaRPr lang="x-none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Chiasmatic/Hypothalamic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Optic Nerve</a:t>
            </a:r>
          </a:p>
          <a:p>
            <a:endParaRPr lang="x-none" sz="2000" dirty="0"/>
          </a:p>
        </p:txBody>
      </p:sp>
    </p:spTree>
    <p:extLst>
      <p:ext uri="{BB962C8B-B14F-4D97-AF65-F5344CB8AC3E}">
        <p14:creationId xmlns:p14="http://schemas.microsoft.com/office/powerpoint/2010/main" val="1510969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17136" t="13677" r="17963" b="6137"/>
          <a:stretch/>
        </p:blipFill>
        <p:spPr>
          <a:xfrm>
            <a:off x="9868858" y="3873337"/>
            <a:ext cx="2415745" cy="298466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1473" y="-311338"/>
            <a:ext cx="10515600" cy="1325563"/>
          </a:xfrm>
        </p:spPr>
        <p:txBody>
          <a:bodyPr/>
          <a:lstStyle/>
          <a:p>
            <a:pPr algn="ctr"/>
            <a:r>
              <a:rPr lang="en-US" altLang="zh-TW" b="1" dirty="0"/>
              <a:t>Our Case: A 2 y/o boy with PA</a:t>
            </a:r>
            <a:endParaRPr lang="zh-TW" altLang="en-US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16604" t="12881" r="18324" b="2970"/>
          <a:stretch/>
        </p:blipFill>
        <p:spPr>
          <a:xfrm>
            <a:off x="9822596" y="755306"/>
            <a:ext cx="2380605" cy="307858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/>
          <a:srcRect l="16909" t="11502" r="18189" b="4518"/>
          <a:stretch/>
        </p:blipFill>
        <p:spPr>
          <a:xfrm>
            <a:off x="7384362" y="677762"/>
            <a:ext cx="2565898" cy="332017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/>
          <a:srcRect l="16801" t="12532" r="19320" b="3318"/>
          <a:stretch/>
        </p:blipFill>
        <p:spPr>
          <a:xfrm>
            <a:off x="4892569" y="671740"/>
            <a:ext cx="2576373" cy="339394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7"/>
          <a:srcRect l="15488" t="14147" r="19100" b="6689"/>
          <a:stretch/>
        </p:blipFill>
        <p:spPr>
          <a:xfrm>
            <a:off x="2354945" y="755306"/>
            <a:ext cx="2576373" cy="311803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8"/>
          <a:srcRect l="17645" t="14147" r="18540" b="5668"/>
          <a:stretch/>
        </p:blipFill>
        <p:spPr>
          <a:xfrm>
            <a:off x="2555637" y="3807866"/>
            <a:ext cx="2348903" cy="295149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9"/>
          <a:srcRect l="14886" t="12808" r="17161" b="8502"/>
          <a:stretch/>
        </p:blipFill>
        <p:spPr>
          <a:xfrm>
            <a:off x="7359071" y="3802825"/>
            <a:ext cx="2565898" cy="297135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10"/>
          <a:srcRect l="16459" t="10601" r="20813" b="5660"/>
          <a:stretch/>
        </p:blipFill>
        <p:spPr>
          <a:xfrm>
            <a:off x="4959155" y="3715716"/>
            <a:ext cx="2356663" cy="314601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11"/>
          <a:srcRect l="17663" t="16557" r="19733" b="11853"/>
          <a:stretch/>
        </p:blipFill>
        <p:spPr>
          <a:xfrm>
            <a:off x="20557" y="921528"/>
            <a:ext cx="2435964" cy="278555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2"/>
          <a:srcRect l="16599" t="18550" r="20131" b="11151"/>
          <a:stretch/>
        </p:blipFill>
        <p:spPr>
          <a:xfrm>
            <a:off x="20557" y="3997941"/>
            <a:ext cx="2392191" cy="2657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507A5C-7AF6-FB62-3D80-D78F1427BA99}"/>
              </a:ext>
            </a:extLst>
          </p:cNvPr>
          <p:cNvSpPr txBox="1"/>
          <p:nvPr/>
        </p:nvSpPr>
        <p:spPr>
          <a:xfrm>
            <a:off x="0" y="830319"/>
            <a:ext cx="103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DWI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533B398-6D04-1598-422B-E60D3B220C04}"/>
              </a:ext>
            </a:extLst>
          </p:cNvPr>
          <p:cNvSpPr txBox="1"/>
          <p:nvPr/>
        </p:nvSpPr>
        <p:spPr>
          <a:xfrm>
            <a:off x="-47501" y="3911739"/>
            <a:ext cx="103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ADC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C11A16-2F1B-EA3B-7731-9017D0D9782C}"/>
              </a:ext>
            </a:extLst>
          </p:cNvPr>
          <p:cNvSpPr txBox="1"/>
          <p:nvPr/>
        </p:nvSpPr>
        <p:spPr>
          <a:xfrm>
            <a:off x="2411251" y="855281"/>
            <a:ext cx="103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T2W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03265CE-C53B-C7D4-A715-ED5B0167EB37}"/>
              </a:ext>
            </a:extLst>
          </p:cNvPr>
          <p:cNvSpPr txBox="1"/>
          <p:nvPr/>
        </p:nvSpPr>
        <p:spPr>
          <a:xfrm>
            <a:off x="2467363" y="3911739"/>
            <a:ext cx="103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T1W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C4E34A6-E28A-29A2-E365-F4C61E1A2330}"/>
              </a:ext>
            </a:extLst>
          </p:cNvPr>
          <p:cNvSpPr txBox="1"/>
          <p:nvPr/>
        </p:nvSpPr>
        <p:spPr>
          <a:xfrm>
            <a:off x="4636139" y="3873337"/>
            <a:ext cx="1036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T1W C+</a:t>
            </a:r>
          </a:p>
        </p:txBody>
      </p:sp>
    </p:spTree>
    <p:extLst>
      <p:ext uri="{BB962C8B-B14F-4D97-AF65-F5344CB8AC3E}">
        <p14:creationId xmlns:p14="http://schemas.microsoft.com/office/powerpoint/2010/main" val="4086201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1876F8-43E4-1D8C-48CB-BD9AAED33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736" y="-283715"/>
            <a:ext cx="10515600" cy="1325563"/>
          </a:xfrm>
        </p:spPr>
        <p:txBody>
          <a:bodyPr/>
          <a:lstStyle/>
          <a:p>
            <a:pPr algn="ctr"/>
            <a:r>
              <a:rPr lang="x-none" b="1"/>
              <a:t>Our Case</a:t>
            </a:r>
            <a:r>
              <a:rPr lang="en-US" b="1" dirty="0"/>
              <a:t>: A 4 y/o boy with Lt OPG </a:t>
            </a:r>
            <a:endParaRPr lang="x-none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971CD04E-E5E7-B79D-C533-6318CC8119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52" t="4623" r="9922" b="660"/>
          <a:stretch/>
        </p:blipFill>
        <p:spPr>
          <a:xfrm>
            <a:off x="18853" y="1031273"/>
            <a:ext cx="4594599" cy="543805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B9EF8A08-31B9-67BC-7BB2-56185BF4AD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72" t="8729" r="8596"/>
          <a:stretch/>
        </p:blipFill>
        <p:spPr>
          <a:xfrm>
            <a:off x="4662540" y="4052301"/>
            <a:ext cx="2309566" cy="254179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3B0D2237-3F9E-8D60-CC9E-0AA7D664DB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93" t="6248" r="7750"/>
          <a:stretch/>
        </p:blipFill>
        <p:spPr>
          <a:xfrm>
            <a:off x="7129258" y="1079354"/>
            <a:ext cx="2334784" cy="263859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0DC974BD-4933-C1EF-90A0-F4CB447504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90" t="5890" r="7711"/>
          <a:stretch/>
        </p:blipFill>
        <p:spPr>
          <a:xfrm>
            <a:off x="9705994" y="1031274"/>
            <a:ext cx="2334784" cy="266340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384334C4-B995-9B62-58DB-1B42B42278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2764" y="3911806"/>
            <a:ext cx="2698014" cy="269801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C7598CD8-21E4-1F2C-1589-B512210982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918" t="4997" r="7720"/>
          <a:stretch/>
        </p:blipFill>
        <p:spPr>
          <a:xfrm>
            <a:off x="4637322" y="1095745"/>
            <a:ext cx="2334784" cy="2726215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6FEA8929-6EA1-9C8D-9F6E-958475F867B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64" t="9842" r="8763"/>
          <a:stretch/>
        </p:blipFill>
        <p:spPr>
          <a:xfrm>
            <a:off x="7129258" y="4052301"/>
            <a:ext cx="2186852" cy="24170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94D559A-CF91-3074-C341-46569122DD75}"/>
              </a:ext>
            </a:extLst>
          </p:cNvPr>
          <p:cNvSpPr txBox="1"/>
          <p:nvPr/>
        </p:nvSpPr>
        <p:spPr>
          <a:xfrm>
            <a:off x="18853" y="1095745"/>
            <a:ext cx="1036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 dirty="0"/>
              <a:t>T2W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90B531-47B6-85D5-490E-A2CD0DA018AB}"/>
              </a:ext>
            </a:extLst>
          </p:cNvPr>
          <p:cNvSpPr txBox="1"/>
          <p:nvPr/>
        </p:nvSpPr>
        <p:spPr>
          <a:xfrm>
            <a:off x="4637322" y="1031273"/>
            <a:ext cx="1036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 dirty="0"/>
              <a:t>T1W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0F57F6-4467-7035-3A43-8E8C1E4B1E78}"/>
              </a:ext>
            </a:extLst>
          </p:cNvPr>
          <p:cNvSpPr txBox="1"/>
          <p:nvPr/>
        </p:nvSpPr>
        <p:spPr>
          <a:xfrm>
            <a:off x="7060394" y="1006868"/>
            <a:ext cx="1036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 dirty="0"/>
              <a:t>T1W C+</a:t>
            </a:r>
          </a:p>
        </p:txBody>
      </p:sp>
    </p:spTree>
    <p:extLst>
      <p:ext uri="{BB962C8B-B14F-4D97-AF65-F5344CB8AC3E}">
        <p14:creationId xmlns:p14="http://schemas.microsoft.com/office/powerpoint/2010/main" val="2578121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0BDD2-F425-7D32-9CAB-E98C5E774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80" y="315077"/>
            <a:ext cx="6306820" cy="1956841"/>
          </a:xfrm>
        </p:spPr>
        <p:txBody>
          <a:bodyPr anchor="b">
            <a:normAutofit/>
          </a:bodyPr>
          <a:lstStyle/>
          <a:p>
            <a:r>
              <a:rPr lang="x-none" sz="4200" b="1"/>
              <a:t>Leptomeningeal dissemination (LMD)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C05CD1-4390-01C7-6828-D168B9DC9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2872899"/>
            <a:ext cx="5565232" cy="3320668"/>
          </a:xfrm>
        </p:spPr>
        <p:txBody>
          <a:bodyPr>
            <a:normAutofit/>
          </a:bodyPr>
          <a:lstStyle/>
          <a:p>
            <a:r>
              <a:rPr lang="en-US" sz="1900" dirty="0"/>
              <a:t>S</a:t>
            </a:r>
            <a:r>
              <a:rPr lang="x-none" sz="1900"/>
              <a:t>eldom encountered in low grade glioma</a:t>
            </a:r>
            <a:r>
              <a:rPr lang="en-US" sz="1900" dirty="0"/>
              <a:t>(LGG)</a:t>
            </a:r>
            <a:endParaRPr lang="x-none" sz="1900">
              <a:effectLst/>
            </a:endParaRPr>
          </a:p>
          <a:p>
            <a:pPr lvl="1"/>
            <a:r>
              <a:rPr lang="en-US" sz="1900" dirty="0">
                <a:effectLst/>
                <a:ea typeface="Times New Roman" panose="02020603050405020304" pitchFamily="18" charset="0"/>
              </a:rPr>
              <a:t>incidence at initial dx is 2.6-7%</a:t>
            </a:r>
          </a:p>
          <a:p>
            <a:pPr lvl="1"/>
            <a:r>
              <a:rPr lang="en-US" sz="1900" dirty="0">
                <a:effectLst/>
                <a:ea typeface="Times New Roman" panose="02020603050405020304" pitchFamily="18" charset="0"/>
              </a:rPr>
              <a:t>5-12% for the follow-up</a:t>
            </a:r>
            <a:endParaRPr lang="en-US" sz="1900" dirty="0">
              <a:ea typeface="Times New Roman" panose="02020603050405020304" pitchFamily="18" charset="0"/>
            </a:endParaRPr>
          </a:p>
          <a:p>
            <a:pPr lvl="1"/>
            <a:endParaRPr lang="x-none" sz="1900"/>
          </a:p>
          <a:p>
            <a:r>
              <a:rPr lang="en-US" sz="1900" dirty="0"/>
              <a:t>W</a:t>
            </a:r>
            <a:r>
              <a:rPr lang="x-none" sz="1900"/>
              <a:t>orrisome for LMD </a:t>
            </a:r>
            <a:r>
              <a:rPr lang="x-none" sz="1900">
                <a:sym typeface="Wingdings" pitchFamily="2" charset="2"/>
              </a:rPr>
              <a:t> </a:t>
            </a:r>
            <a:r>
              <a:rPr lang="en-US" sz="1900" dirty="0">
                <a:sym typeface="Wingdings" pitchFamily="2" charset="2"/>
              </a:rPr>
              <a:t>hallmark of </a:t>
            </a:r>
            <a:r>
              <a:rPr lang="x-none" sz="1900">
                <a:sym typeface="Wingdings" pitchFamily="2" charset="2"/>
              </a:rPr>
              <a:t>malignancy</a:t>
            </a:r>
            <a:r>
              <a:rPr lang="en-US" sz="1900" dirty="0">
                <a:sym typeface="Wingdings" pitchFamily="2" charset="2"/>
              </a:rPr>
              <a:t>.</a:t>
            </a:r>
            <a:r>
              <a:rPr lang="x-none" sz="1900">
                <a:sym typeface="Wingdings" pitchFamily="2" charset="2"/>
              </a:rPr>
              <a:t> </a:t>
            </a:r>
            <a:endParaRPr lang="en-US" sz="1900" dirty="0">
              <a:sym typeface="Wingdings" pitchFamily="2" charset="2"/>
            </a:endParaRPr>
          </a:p>
          <a:p>
            <a:endParaRPr lang="x-none" sz="1900" dirty="0">
              <a:sym typeface="Wingdings" pitchFamily="2" charset="2"/>
            </a:endParaRPr>
          </a:p>
          <a:p>
            <a:r>
              <a:rPr lang="x-none" sz="3200" dirty="0">
                <a:sym typeface="Wingdings" pitchFamily="2" charset="2"/>
              </a:rPr>
              <a:t>How about OPG with initial LMD ??</a:t>
            </a:r>
            <a:endParaRPr lang="x-none" sz="3200"/>
          </a:p>
        </p:txBody>
      </p:sp>
      <p:pic>
        <p:nvPicPr>
          <p:cNvPr id="5" name="Picture 1" descr="page2image26088320">
            <a:extLst>
              <a:ext uri="{FF2B5EF4-FFF2-40B4-BE49-F238E27FC236}">
                <a16:creationId xmlns:a16="http://schemas.microsoft.com/office/drawing/2014/main" xmlns="" id="{221D21BB-A657-F0D5-60C8-9EB3C47C9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r="16262" b="-1"/>
          <a:stretch/>
        </p:blipFill>
        <p:spPr bwMode="auto">
          <a:xfrm>
            <a:off x="6271169" y="0"/>
            <a:ext cx="5917783" cy="589990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915CA8-CAFC-E3AE-2F23-3BFE3F41E6BE}"/>
              </a:ext>
            </a:extLst>
          </p:cNvPr>
          <p:cNvSpPr txBox="1"/>
          <p:nvPr/>
        </p:nvSpPr>
        <p:spPr>
          <a:xfrm>
            <a:off x="10815167" y="6171864"/>
            <a:ext cx="301978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</a:pPr>
            <a:r>
              <a:rPr lang="en-US" sz="600" dirty="0" err="1">
                <a:effectLst/>
                <a:ea typeface="Times New Roman" panose="02020603050405020304" pitchFamily="18" charset="0"/>
              </a:rPr>
              <a:t>Pediatr</a:t>
            </a:r>
            <a:r>
              <a:rPr lang="en-US" sz="600" dirty="0">
                <a:effectLst/>
                <a:ea typeface="Times New Roman" panose="02020603050405020304" pitchFamily="18" charset="0"/>
              </a:rPr>
              <a:t> Blood Cancer. 2016;63(1):62-70.</a:t>
            </a:r>
            <a:endParaRPr lang="en-US" sz="600" dirty="0">
              <a:ea typeface="Times New Roman" panose="02020603050405020304" pitchFamily="18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en-US" sz="600" dirty="0">
                <a:effectLst/>
                <a:ea typeface="Times New Roman" panose="02020603050405020304" pitchFamily="18" charset="0"/>
              </a:rPr>
              <a:t>J </a:t>
            </a:r>
            <a:r>
              <a:rPr lang="en-US" sz="600" dirty="0" err="1">
                <a:effectLst/>
                <a:ea typeface="Times New Roman" panose="02020603050405020304" pitchFamily="18" charset="0"/>
              </a:rPr>
              <a:t>Neurosurg</a:t>
            </a:r>
            <a:r>
              <a:rPr lang="en-US" sz="600" dirty="0">
                <a:effectLst/>
                <a:ea typeface="Times New Roman" panose="02020603050405020304" pitchFamily="18" charset="0"/>
              </a:rPr>
              <a:t>. 1994;81(1):24-30.</a:t>
            </a:r>
            <a:endParaRPr lang="en-US" sz="600" dirty="0">
              <a:ea typeface="Times New Roman" panose="02020603050405020304" pitchFamily="18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en-US" sz="600" dirty="0">
                <a:effectLst/>
                <a:ea typeface="Times New Roman" panose="02020603050405020304" pitchFamily="18" charset="0"/>
              </a:rPr>
              <a:t>Cancer. 1994;73(11):2869-2878.</a:t>
            </a:r>
            <a:endParaRPr lang="x-none" sz="600">
              <a:effectLst/>
              <a:ea typeface="Times New Roman" panose="02020603050405020304" pitchFamily="18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en-US" sz="600" dirty="0">
                <a:effectLst/>
                <a:ea typeface="Times New Roman" panose="02020603050405020304" pitchFamily="18" charset="0"/>
              </a:rPr>
              <a:t>J </a:t>
            </a:r>
            <a:r>
              <a:rPr lang="en-US" sz="600" dirty="0" err="1">
                <a:effectLst/>
                <a:ea typeface="Times New Roman" panose="02020603050405020304" pitchFamily="18" charset="0"/>
              </a:rPr>
              <a:t>Neurosurg</a:t>
            </a:r>
            <a:r>
              <a:rPr lang="en-US" sz="600" dirty="0">
                <a:effectLst/>
                <a:ea typeface="Times New Roman" panose="02020603050405020304" pitchFamily="18" charset="0"/>
              </a:rPr>
              <a:t>. 1995;83(1):67-71.</a:t>
            </a:r>
            <a:endParaRPr lang="x-none" sz="600">
              <a:effectLst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38743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EBB8CA-532C-B2F5-6693-EC5056AC8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7" y="2501549"/>
            <a:ext cx="4094533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Our Experiences</a:t>
            </a:r>
            <a:br>
              <a:rPr lang="en-US" sz="3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8 </a:t>
            </a:r>
            <a:r>
              <a:rPr lang="en-US" sz="20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cases of OPG with </a:t>
            </a:r>
            <a:r>
              <a:rPr lang="en-US" sz="2000" b="1" u="sng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initial LMD</a:t>
            </a:r>
            <a:r>
              <a:rPr lang="en-US" sz="20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/>
            </a:r>
            <a:br>
              <a:rPr lang="en-US" sz="20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16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27   cases of OPG without LMD</a:t>
            </a:r>
            <a:endParaRPr lang="en-US" sz="1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flowchart of patients with medical charts&#10;&#10;Description automatically generated">
            <a:extLst>
              <a:ext uri="{FF2B5EF4-FFF2-40B4-BE49-F238E27FC236}">
                <a16:creationId xmlns:a16="http://schemas.microsoft.com/office/drawing/2014/main" xmlns="" id="{7770178A-A7C6-B70C-D4F3-C3C34DC38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840" y="1178583"/>
            <a:ext cx="8018574" cy="5071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064A6B-0979-EB46-B945-656AAB0D509E}"/>
              </a:ext>
            </a:extLst>
          </p:cNvPr>
          <p:cNvSpPr txBox="1"/>
          <p:nvPr/>
        </p:nvSpPr>
        <p:spPr>
          <a:xfrm>
            <a:off x="5669725" y="477364"/>
            <a:ext cx="5443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OPG between 2000 and 2022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3696871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60247</TotalTime>
  <Words>939</Words>
  <Application>Microsoft Office PowerPoint</Application>
  <PresentationFormat>自訂</PresentationFormat>
  <Paragraphs>177</Paragraphs>
  <Slides>22</Slides>
  <Notes>11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Office Theme</vt:lpstr>
      <vt:lpstr>Imaging Features of Pediatric Optic Pathway Glioma</vt:lpstr>
      <vt:lpstr>Outline</vt:lpstr>
      <vt:lpstr>Introduction</vt:lpstr>
      <vt:lpstr>Location</vt:lpstr>
      <vt:lpstr>MRI Features</vt:lpstr>
      <vt:lpstr>Our Case: A 2 y/o boy with PA</vt:lpstr>
      <vt:lpstr>Our Case: A 4 y/o boy with Lt OPG </vt:lpstr>
      <vt:lpstr>Leptomeningeal dissemination (LMD)</vt:lpstr>
      <vt:lpstr>Our Experiences  8 cases of OPG with initial LMD 27   cases of OPG without LMD</vt:lpstr>
      <vt:lpstr>Data Analysis (LMD vs Non-LMD) </vt:lpstr>
      <vt:lpstr>Our MRI Analysis: Location of primary tumor </vt:lpstr>
      <vt:lpstr>Our MRI Analysis: Location of primary tumor </vt:lpstr>
      <vt:lpstr>PowerPoint 簡報</vt:lpstr>
      <vt:lpstr>PowerPoint 簡報</vt:lpstr>
      <vt:lpstr>Our Result-MRI Features</vt:lpstr>
      <vt:lpstr>Higher mortality in the LMD group</vt:lpstr>
      <vt:lpstr>PowerPoint 簡報</vt:lpstr>
      <vt:lpstr>Our Case: A 2 y/o boy with Astrocytoma and initial LMD</vt:lpstr>
      <vt:lpstr>PowerPoint 簡報</vt:lpstr>
      <vt:lpstr>Proposed Factors for LMD</vt:lpstr>
      <vt:lpstr>Limitations</vt:lpstr>
      <vt:lpstr>Special Thanks to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張凱翔</dc:creator>
  <cp:lastModifiedBy>user</cp:lastModifiedBy>
  <cp:revision>459</cp:revision>
  <dcterms:created xsi:type="dcterms:W3CDTF">2023-09-13T08:33:27Z</dcterms:created>
  <dcterms:modified xsi:type="dcterms:W3CDTF">2025-10-03T05:07:21Z</dcterms:modified>
</cp:coreProperties>
</file>