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57" r:id="rId1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6665"/>
    <a:srgbClr val="F47875"/>
    <a:srgbClr val="EFEFE5"/>
    <a:srgbClr val="F2F2EB"/>
    <a:srgbClr val="ED895C"/>
    <a:srgbClr val="FFFFFF"/>
    <a:srgbClr val="E8E8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96"/>
    <p:restoredTop sz="94673"/>
  </p:normalViewPr>
  <p:slideViewPr>
    <p:cSldViewPr snapToGrid="0">
      <p:cViewPr>
        <p:scale>
          <a:sx n="119" d="100"/>
          <a:sy n="119" d="100"/>
        </p:scale>
        <p:origin x="-516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477801-D0A6-D24C-A84A-795FDCB0B889}" type="datetimeFigureOut">
              <a:rPr lang="x-none" smtClean="0"/>
              <a:t>2025/10/4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96A31-2F57-C345-B83C-A89E3549B5E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46156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96A31-2F57-C345-B83C-A89E3549B5E5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0893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96A31-2F57-C345-B83C-A89E3549B5E5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72838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96A31-2F57-C345-B83C-A89E3549B5E5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86589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FCB00C-B871-9338-31A1-05E6F66CC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EDE08F-D16B-FBFB-D3FC-609F5E695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C91876-02DD-F53F-631F-25E4FF1DD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DFAB-0E57-204A-8371-DDC36CAC562F}" type="datetime1">
              <a:rPr lang="en-US" smtClean="0"/>
              <a:t>10/4/2025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7CF74E-5BB8-CC94-04F0-9EC957AC2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8E2968-397E-60B6-618B-220180C12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7DB7E-D031-B143-B1B8-E9CCE468496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49050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3DB3AD-DB25-E30C-CFF7-35CE09313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389258-9B49-83C5-5EF2-05AAF1386B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A06FFC-591F-653C-5B4B-075397FEF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1752C-1D65-C34E-B63C-032C3C19CDCF}" type="datetime1">
              <a:rPr lang="en-US" smtClean="0"/>
              <a:t>10/4/2025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940B56-8374-827F-5CA7-AF4FD5C0D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BC1DB6-A126-6617-4648-7DF53F625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7DB7E-D031-B143-B1B8-E9CCE468496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69173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6FD55F9-762B-BCD0-9C92-F45CDF086A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D0AB960-6DF1-9F3D-CD89-E95110979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357C89-0105-5D85-54ED-97270ED8F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B3097-0409-FB4E-B343-85E8D7B52CAB}" type="datetime1">
              <a:rPr lang="en-US" smtClean="0"/>
              <a:t>10/4/2025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954115-1D7F-2BB1-941F-8BC7D367E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9836F0-A0B0-C278-8D4B-18873F299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7DB7E-D031-B143-B1B8-E9CCE468496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0189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A9735A-97EB-C864-5119-5354367E4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8EDE00-3628-7E69-0703-7A532804B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3068E7-CFFA-6716-399C-360C24039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0C92-DCF4-CE40-A162-B5735A3D4800}" type="datetime1">
              <a:rPr lang="en-US" smtClean="0"/>
              <a:t>10/4/2025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3A1A63-334E-2A2D-2BB0-3F10361B7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AA61B6-6C96-7491-3C78-D1AF2795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7DB7E-D031-B143-B1B8-E9CCE468496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2114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A29E8E-701F-2E4B-CA6B-75A0A84C5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4E4092-C9E7-8C22-30C5-D6965E97E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FFC750-A892-BCFF-6B31-06C5B0CF8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EDD7A-0C03-8640-8AD2-42614BD189F2}" type="datetime1">
              <a:rPr lang="en-US" smtClean="0"/>
              <a:t>10/4/2025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3798C8-5AAA-2D1C-AB51-DB1C1F19A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149B36-3669-D05E-DD6F-06E3A202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7DB7E-D031-B143-B1B8-E9CCE468496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03798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949E98-CA8B-3C68-DB68-602D11A36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3BFC6A-62D1-A6D4-ABEB-79D2DD3D0E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1641B1A-5F71-861D-FD45-9ACBA1FC4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4D4E786-9CA5-9B61-C6EE-7D2E835F1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10C5A-5709-1A48-B357-420C86DF5EA5}" type="datetime1">
              <a:rPr lang="en-US" smtClean="0"/>
              <a:t>10/4/2025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747FB9F-6350-BCB3-8B21-80BE40818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9E001B7-632A-B18C-8324-FF4FF94C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7DB7E-D031-B143-B1B8-E9CCE468496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57666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9BBEDA-7763-2225-3FC3-A3A445E48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247CCA6-D833-6461-A8A8-539E7BD8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A40061-5D9D-D49E-A3AA-BE6753BE59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1E0F90-F0B7-B756-150D-679BA89FD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1E9731E-3274-BD3F-856B-D4403FC79E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E59A5FE-DE8D-2C99-83B3-4E489CEE7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E0E9B-A698-2942-9335-0DE240B37B4B}" type="datetime1">
              <a:rPr lang="en-US" smtClean="0"/>
              <a:t>10/4/2025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D518509-71AB-9D15-B316-CEE4377C6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F245FED-A050-ACE1-DA54-F897479AC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7DB7E-D031-B143-B1B8-E9CCE468496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9945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2D64F2-F632-5AC8-EBAE-5D54B6CF1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3D8B850-6ADF-0B7F-E90C-F53DF9D58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4CE5-B4FC-424D-B4D3-3162A5F162C9}" type="datetime1">
              <a:rPr lang="en-US" smtClean="0"/>
              <a:t>10/4/2025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5C6AB29-19DE-C80A-6832-90B46F3EF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9FDE1DD-B24C-2236-7DF4-6023729FF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7DB7E-D031-B143-B1B8-E9CCE468496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51208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C76D7C9-5B75-170D-BADB-65B5D4C23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8418-1C1B-9D4F-BE0A-7403491EAF54}" type="datetime1">
              <a:rPr lang="en-US" smtClean="0"/>
              <a:t>10/4/2025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6527EA0-40F4-A7F0-4824-B5E1DFA3F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B59091-3866-CF3E-6602-B6607F6FA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7DB7E-D031-B143-B1B8-E9CCE468496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28273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3F55E1-0B18-6E61-4DEA-E1D1A4878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49DAEE-CD06-C73E-7F10-9F797E6B2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4238419-9540-18F5-70CA-D086DB440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84A0568-532A-E5F5-0A7B-0DD42E5D0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7CAE-561F-6F42-BB9D-BA9FC9CC5254}" type="datetime1">
              <a:rPr lang="en-US" smtClean="0"/>
              <a:t>10/4/2025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91D63F8-59DA-1584-D654-7B9D93936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2D01E7F-F2C1-C2A0-5C8E-EBDBC7369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7DB7E-D031-B143-B1B8-E9CCE468496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991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3AB588-3377-5DF5-B3AF-6DC9AE62C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D9A9EE2-F044-E6C1-155B-B6268F8BCF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279579-2D56-1923-8F43-94AF4FBDD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2F0FAC-7CDE-7B0D-AB93-88A8D827C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65142-18C2-0141-B7CD-456ED1D34F91}" type="datetime1">
              <a:rPr lang="en-US" smtClean="0"/>
              <a:t>10/4/2025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7AE4B96-8E14-AD92-7326-AF3552F3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8814AD-A39F-970F-D9DA-94FAA96ED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7DB7E-D031-B143-B1B8-E9CCE468496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672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DC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2F97840-CAFD-B6A2-08C5-61E9603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A87A4E-C6E3-8A71-8DA7-EAFAA997D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C1B881-0C68-FB7D-B2E8-3A183C7E6B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F0E445-C10D-1743-8883-B08ED510A56E}" type="datetime1">
              <a:rPr lang="en-US" smtClean="0"/>
              <a:t>10/4/2025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25770B-768E-B2F6-18B8-42C3EDDB3C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890303-671E-2BE3-C0FD-E7824E7FAF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67DB7E-D031-B143-B1B8-E9CCE468496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3879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ananaward.org.tw/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g"/><Relationship Id="rId7" Type="http://schemas.openxmlformats.org/officeDocument/2006/relationships/image" Target="../media/image89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emf"/><Relationship Id="rId18" Type="http://schemas.openxmlformats.org/officeDocument/2006/relationships/image" Target="../media/image21.emf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12" Type="http://schemas.openxmlformats.org/officeDocument/2006/relationships/image" Target="../media/image15.emf"/><Relationship Id="rId17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4.emf"/><Relationship Id="rId5" Type="http://schemas.openxmlformats.org/officeDocument/2006/relationships/image" Target="../media/image6.png"/><Relationship Id="rId15" Type="http://schemas.openxmlformats.org/officeDocument/2006/relationships/image" Target="../media/image18.emf"/><Relationship Id="rId10" Type="http://schemas.openxmlformats.org/officeDocument/2006/relationships/image" Target="../media/image13.emf"/><Relationship Id="rId4" Type="http://schemas.openxmlformats.org/officeDocument/2006/relationships/image" Target="../media/image5.png"/><Relationship Id="rId9" Type="http://schemas.openxmlformats.org/officeDocument/2006/relationships/image" Target="../media/image12.png"/><Relationship Id="rId14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emf"/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12" Type="http://schemas.openxmlformats.org/officeDocument/2006/relationships/image" Target="../media/image37.emf"/><Relationship Id="rId17" Type="http://schemas.openxmlformats.org/officeDocument/2006/relationships/image" Target="../media/image42.emf"/><Relationship Id="rId2" Type="http://schemas.openxmlformats.org/officeDocument/2006/relationships/image" Target="../media/image28.png"/><Relationship Id="rId16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6.emf"/><Relationship Id="rId5" Type="http://schemas.openxmlformats.org/officeDocument/2006/relationships/image" Target="../media/image31.png"/><Relationship Id="rId15" Type="http://schemas.openxmlformats.org/officeDocument/2006/relationships/image" Target="../media/image40.emf"/><Relationship Id="rId10" Type="http://schemas.openxmlformats.org/officeDocument/2006/relationships/image" Target="../media/image35.jpeg"/><Relationship Id="rId4" Type="http://schemas.openxmlformats.org/officeDocument/2006/relationships/image" Target="../media/image30.png"/><Relationship Id="rId9" Type="http://schemas.openxmlformats.org/officeDocument/2006/relationships/image" Target="../media/image34.jpeg"/><Relationship Id="rId14" Type="http://schemas.openxmlformats.org/officeDocument/2006/relationships/image" Target="../media/image3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13" Type="http://schemas.openxmlformats.org/officeDocument/2006/relationships/image" Target="../media/image5.png"/><Relationship Id="rId3" Type="http://schemas.openxmlformats.org/officeDocument/2006/relationships/image" Target="../media/image49.emf"/><Relationship Id="rId7" Type="http://schemas.openxmlformats.org/officeDocument/2006/relationships/image" Target="../media/image53.emf"/><Relationship Id="rId12" Type="http://schemas.openxmlformats.org/officeDocument/2006/relationships/image" Target="../media/image58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emf"/><Relationship Id="rId11" Type="http://schemas.openxmlformats.org/officeDocument/2006/relationships/image" Target="../media/image57.png"/><Relationship Id="rId5" Type="http://schemas.openxmlformats.org/officeDocument/2006/relationships/image" Target="../media/image51.emf"/><Relationship Id="rId10" Type="http://schemas.openxmlformats.org/officeDocument/2006/relationships/image" Target="../media/image56.png"/><Relationship Id="rId4" Type="http://schemas.openxmlformats.org/officeDocument/2006/relationships/image" Target="../media/image50.emf"/><Relationship Id="rId9" Type="http://schemas.openxmlformats.org/officeDocument/2006/relationships/image" Target="../media/image5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13" Type="http://schemas.openxmlformats.org/officeDocument/2006/relationships/image" Target="../media/image70.emf"/><Relationship Id="rId3" Type="http://schemas.openxmlformats.org/officeDocument/2006/relationships/image" Target="../media/image60.emf"/><Relationship Id="rId7" Type="http://schemas.openxmlformats.org/officeDocument/2006/relationships/image" Target="../media/image64.emf"/><Relationship Id="rId12" Type="http://schemas.openxmlformats.org/officeDocument/2006/relationships/image" Target="../media/image69.emf"/><Relationship Id="rId17" Type="http://schemas.openxmlformats.org/officeDocument/2006/relationships/image" Target="../media/image72.png"/><Relationship Id="rId2" Type="http://schemas.openxmlformats.org/officeDocument/2006/relationships/image" Target="../media/image59.emf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emf"/><Relationship Id="rId11" Type="http://schemas.openxmlformats.org/officeDocument/2006/relationships/image" Target="../media/image68.emf"/><Relationship Id="rId5" Type="http://schemas.openxmlformats.org/officeDocument/2006/relationships/image" Target="../media/image62.emf"/><Relationship Id="rId15" Type="http://schemas.openxmlformats.org/officeDocument/2006/relationships/image" Target="../media/image56.png"/><Relationship Id="rId10" Type="http://schemas.openxmlformats.org/officeDocument/2006/relationships/image" Target="../media/image67.emf"/><Relationship Id="rId4" Type="http://schemas.openxmlformats.org/officeDocument/2006/relationships/image" Target="../media/image61.emf"/><Relationship Id="rId9" Type="http://schemas.openxmlformats.org/officeDocument/2006/relationships/image" Target="../media/image66.emf"/><Relationship Id="rId1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30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29.png"/><Relationship Id="rId2" Type="http://schemas.openxmlformats.org/officeDocument/2006/relationships/image" Target="../media/image73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image" Target="../media/image76.png"/><Relationship Id="rId15" Type="http://schemas.openxmlformats.org/officeDocument/2006/relationships/image" Target="../media/image86.svg"/><Relationship Id="rId10" Type="http://schemas.openxmlformats.org/officeDocument/2006/relationships/image" Target="../media/image58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80FA75-70AC-B71D-142A-2542117C620B}"/>
              </a:ext>
            </a:extLst>
          </p:cNvPr>
          <p:cNvSpPr txBox="1"/>
          <p:nvPr/>
        </p:nvSpPr>
        <p:spPr>
          <a:xfrm>
            <a:off x="97620" y="1691853"/>
            <a:ext cx="11155246" cy="1640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The gut microbiota modulate locomotion via </a:t>
            </a:r>
            <a:r>
              <a:rPr lang="en-US" sz="2800" kern="1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vagus</a:t>
            </a:r>
            <a:r>
              <a:rPr lang="en-US" sz="28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-dependent glucagon-like peptide-1 signaling.</a:t>
            </a:r>
            <a:endParaRPr lang="x-none" sz="28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 i="1" kern="1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npj</a:t>
            </a:r>
            <a:r>
              <a:rPr lang="en-US" sz="2800" b="1" i="1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Biofilms and Microbiomes </a:t>
            </a:r>
            <a:r>
              <a:rPr lang="en-US" sz="28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10, 2 (2024).</a:t>
            </a:r>
            <a:endParaRPr lang="x-none" sz="28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DA6D0E-0F2B-F74E-8EBA-054EE654B205}"/>
              </a:ext>
            </a:extLst>
          </p:cNvPr>
          <p:cNvSpPr txBox="1"/>
          <p:nvPr/>
        </p:nvSpPr>
        <p:spPr>
          <a:xfrm>
            <a:off x="97620" y="969621"/>
            <a:ext cx="11996760" cy="611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TW" altLang="en-US" sz="3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腸道菌透過迷走神經依賴胰高血糖素樣肽</a:t>
            </a:r>
            <a:r>
              <a:rPr lang="x-none" sz="3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-1</a:t>
            </a:r>
            <a:r>
              <a:rPr lang="zh-TW" altLang="en-US" sz="3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訊號途徑調節運動行為</a:t>
            </a:r>
            <a:endParaRPr lang="x-none" sz="3200" b="1" kern="100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028" name="Picture 4" descr="中華民國 兒童神經精神科學 勵翔獎 - Young Investigator Award for Pediatric Neuropsychiatric Science">
            <a:hlinkClick r:id="rId2" tooltip="中華民國 兒童神經精神科學 勵翔獎 - Young Investigator Award for Pediatric Neuropsychiatric Science"/>
            <a:extLst>
              <a:ext uri="{FF2B5EF4-FFF2-40B4-BE49-F238E27FC236}">
                <a16:creationId xmlns:a16="http://schemas.microsoft.com/office/drawing/2014/main" xmlns="" id="{42F6D126-CE4B-03CA-F751-090CB5DBA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697" y="35527"/>
            <a:ext cx="4389303" cy="49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erson in a graduation gown&#10;&#10;Description automatically generated">
            <a:extLst>
              <a:ext uri="{FF2B5EF4-FFF2-40B4-BE49-F238E27FC236}">
                <a16:creationId xmlns:a16="http://schemas.microsoft.com/office/drawing/2014/main" xmlns="" id="{6DB9C4DE-9A9F-0554-0B51-2F040FA19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5248" y="3096708"/>
            <a:ext cx="2507929" cy="3461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D576AD-FBA8-1E41-586F-F3C429A55EFD}"/>
              </a:ext>
            </a:extLst>
          </p:cNvPr>
          <p:cNvSpPr txBox="1"/>
          <p:nvPr/>
        </p:nvSpPr>
        <p:spPr>
          <a:xfrm>
            <a:off x="7022000" y="4892963"/>
            <a:ext cx="2791056" cy="546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TW" altLang="en-US" sz="28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入選者 賴姿廷</a:t>
            </a:r>
            <a:endParaRPr lang="x-none" sz="2800" kern="100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EA65FED-2606-732C-F83A-E88702319CA2}"/>
              </a:ext>
            </a:extLst>
          </p:cNvPr>
          <p:cNvSpPr txBox="1"/>
          <p:nvPr/>
        </p:nvSpPr>
        <p:spPr>
          <a:xfrm>
            <a:off x="5308034" y="5413306"/>
            <a:ext cx="4147214" cy="114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800"/>
              </a:spcAft>
            </a:pPr>
            <a:r>
              <a:rPr lang="zh-TW" altLang="en-US" sz="28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國立成功大學</a:t>
            </a:r>
            <a:r>
              <a:rPr lang="en-US" altLang="zh-TW" sz="28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28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醫學院</a:t>
            </a:r>
            <a:endParaRPr lang="en-US" altLang="zh-TW" sz="2800" kern="100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800"/>
              </a:spcAft>
            </a:pPr>
            <a:r>
              <a:rPr lang="zh-TW" altLang="en-US" sz="28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基礎醫學研究所</a:t>
            </a:r>
            <a:endParaRPr lang="x-none" sz="2800" kern="100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2" name="Picture 6" descr="National Taiwan University National university National Sun Yat-sen  University National Chung Cheng University, student, png | PNGEgg">
            <a:extLst>
              <a:ext uri="{FF2B5EF4-FFF2-40B4-BE49-F238E27FC236}">
                <a16:creationId xmlns:a16="http://schemas.microsoft.com/office/drawing/2014/main" xmlns="" id="{E1BE68E6-C391-5645-16C5-3C286CE14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68" b="89850" l="10000" r="90000">
                        <a14:foregroundMark x1="54444" y1="49436" x2="54444" y2="49436"/>
                        <a14:foregroundMark x1="27444" y1="19925" x2="27444" y2="19925"/>
                        <a14:foregroundMark x1="35556" y1="8459" x2="35556" y2="8459"/>
                        <a14:foregroundMark x1="41889" y1="6955" x2="41889" y2="6955"/>
                        <a14:foregroundMark x1="43000" y1="2068" x2="43000" y2="2068"/>
                        <a14:foregroundMark x1="27000" y1="25376" x2="27000" y2="25376"/>
                        <a14:foregroundMark x1="53111" y1="2068" x2="53111" y2="2068"/>
                        <a14:foregroundMark x1="56667" y1="2632" x2="56667" y2="2632"/>
                        <a14:foregroundMark x1="62889" y1="8083" x2="62889" y2="8083"/>
                        <a14:foregroundMark x1="66556" y1="12406" x2="66556" y2="12406"/>
                        <a14:foregroundMark x1="61333" y1="8835" x2="61333" y2="8835"/>
                        <a14:foregroundMark x1="31889" y1="13534" x2="31889" y2="13534"/>
                        <a14:foregroundMark x1="72778" y1="27256" x2="72778" y2="27256"/>
                        <a14:foregroundMark x1="76111" y1="33647" x2="76111" y2="33647"/>
                        <a14:foregroundMark x1="77000" y1="42857" x2="77000" y2="42857"/>
                        <a14:foregroundMark x1="77778" y1="47368" x2="77778" y2="47368"/>
                        <a14:foregroundMark x1="76444" y1="54699" x2="76444" y2="54699"/>
                        <a14:foregroundMark x1="76222" y1="62594" x2="76222" y2="62594"/>
                        <a14:foregroundMark x1="74667" y1="71429" x2="74667" y2="71429"/>
                        <a14:foregroundMark x1="72333" y1="78759" x2="72333" y2="78759"/>
                        <a14:foregroundMark x1="71444" y1="82707" x2="71444" y2="82707"/>
                        <a14:foregroundMark x1="67000" y1="87030" x2="67000" y2="87030"/>
                        <a14:backgroundMark x1="50000" y1="22180" x2="50000" y2="22180"/>
                        <a14:backgroundMark x1="46444" y1="52068" x2="46444" y2="52068"/>
                        <a14:backgroundMark x1="25889" y1="26504" x2="25889" y2="26504"/>
                        <a14:backgroundMark x1="26667" y1="25564" x2="26667" y2="25564"/>
                        <a14:backgroundMark x1="26889" y1="20301" x2="26889" y2="20301"/>
                        <a14:backgroundMark x1="62444" y1="7895" x2="62444" y2="7895"/>
                        <a14:backgroundMark x1="62444" y1="7707" x2="62444" y2="7707"/>
                        <a14:backgroundMark x1="62667" y1="8459" x2="62667" y2="8459"/>
                        <a14:backgroundMark x1="35222" y1="8647" x2="35222" y2="8647"/>
                        <a14:backgroundMark x1="35333" y1="9023" x2="35333" y2="9023"/>
                        <a14:backgroundMark x1="35222" y1="9774" x2="34889" y2="8459"/>
                        <a14:backgroundMark x1="35667" y1="9774" x2="34889" y2="8271"/>
                        <a14:backgroundMark x1="31778" y1="15977" x2="32222" y2="15226"/>
                        <a14:backgroundMark x1="27111" y1="20301" x2="27111" y2="20301"/>
                        <a14:backgroundMark x1="26889" y1="25376" x2="26889" y2="25376"/>
                        <a14:backgroundMark x1="35222" y1="8835" x2="35222" y2="8835"/>
                        <a14:backgroundMark x1="77000" y1="64662" x2="77000" y2="64662"/>
                        <a14:backgroundMark x1="73667" y1="71617" x2="73667" y2="71617"/>
                        <a14:backgroundMark x1="74778" y1="72932" x2="74778" y2="7293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820">
            <a:off x="-2511617" y="3930687"/>
            <a:ext cx="6952529" cy="410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642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B4A8379-4907-5F46-9CB7-2E8C200334F0}"/>
              </a:ext>
            </a:extLst>
          </p:cNvPr>
          <p:cNvSpPr txBox="1"/>
          <p:nvPr/>
        </p:nvSpPr>
        <p:spPr>
          <a:xfrm>
            <a:off x="4161970" y="-2685"/>
            <a:ext cx="3940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0C43336-1871-DB4E-96C8-BC491D288966}"/>
              </a:ext>
            </a:extLst>
          </p:cNvPr>
          <p:cNvGrpSpPr/>
          <p:nvPr/>
        </p:nvGrpSpPr>
        <p:grpSpPr>
          <a:xfrm>
            <a:off x="82131" y="3242446"/>
            <a:ext cx="4958558" cy="2906094"/>
            <a:chOff x="82131" y="3164556"/>
            <a:chExt cx="4861087" cy="2848969"/>
          </a:xfrm>
        </p:grpSpPr>
        <p:pic>
          <p:nvPicPr>
            <p:cNvPr id="5" name="Picture 4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xmlns="" id="{2614C30B-A2E0-A247-8532-6D071E7814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000" t="20342" b="10079"/>
            <a:stretch/>
          </p:blipFill>
          <p:spPr>
            <a:xfrm>
              <a:off x="82131" y="3164556"/>
              <a:ext cx="4861087" cy="28489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CBBFFAC-18DF-8544-87FF-8ACF376A30F0}"/>
                </a:ext>
              </a:extLst>
            </p:cNvPr>
            <p:cNvSpPr txBox="1"/>
            <p:nvPr/>
          </p:nvSpPr>
          <p:spPr>
            <a:xfrm>
              <a:off x="1630169" y="3272883"/>
              <a:ext cx="660827" cy="276999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b="1" dirty="0">
                  <a:solidFill>
                    <a:schemeClr val="bg1"/>
                  </a:solidFill>
                  <a:latin typeface="Microsoft JhengHei UI" panose="020B0400000000000000" pitchFamily="34" charset="-120"/>
                  <a:ea typeface="Microsoft JhengHei UI" panose="020B0400000000000000" pitchFamily="34" charset="-120"/>
                </a:rPr>
                <a:t>吳偉立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B510F6E-84A4-A04F-84C9-4D1AD1951328}"/>
                </a:ext>
              </a:extLst>
            </p:cNvPr>
            <p:cNvSpPr txBox="1"/>
            <p:nvPr/>
          </p:nvSpPr>
          <p:spPr>
            <a:xfrm>
              <a:off x="4154929" y="3430824"/>
              <a:ext cx="660827" cy="276999"/>
            </a:xfrm>
            <a:prstGeom prst="rect">
              <a:avLst/>
            </a:prstGeom>
            <a:solidFill>
              <a:srgbClr val="FF7E7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b="1" dirty="0">
                  <a:solidFill>
                    <a:schemeClr val="bg1"/>
                  </a:solidFill>
                  <a:latin typeface="Microsoft JhengHei UI" panose="020B0400000000000000" pitchFamily="34" charset="-120"/>
                  <a:ea typeface="Microsoft JhengHei UI" panose="020B0400000000000000" pitchFamily="34" charset="-120"/>
                </a:rPr>
                <a:t>姚子宣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FB74D8E-4F60-BE4A-A36F-055A1D0C6931}"/>
                </a:ext>
              </a:extLst>
            </p:cNvPr>
            <p:cNvSpPr txBox="1"/>
            <p:nvPr/>
          </p:nvSpPr>
          <p:spPr>
            <a:xfrm>
              <a:off x="3672847" y="4842857"/>
              <a:ext cx="660827" cy="276999"/>
            </a:xfrm>
            <a:prstGeom prst="rect">
              <a:avLst/>
            </a:prstGeom>
            <a:solidFill>
              <a:srgbClr val="F7CF7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b="1" dirty="0">
                  <a:solidFill>
                    <a:schemeClr val="bg1"/>
                  </a:solidFill>
                  <a:latin typeface="Microsoft JhengHei UI" panose="020B0400000000000000" pitchFamily="34" charset="-120"/>
                  <a:ea typeface="Microsoft JhengHei UI" panose="020B0400000000000000" pitchFamily="34" charset="-120"/>
                </a:rPr>
                <a:t>鄭如晴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2EEF517A-FC65-544B-B44C-78BA97136A54}"/>
                </a:ext>
              </a:extLst>
            </p:cNvPr>
            <p:cNvSpPr txBox="1"/>
            <p:nvPr/>
          </p:nvSpPr>
          <p:spPr>
            <a:xfrm>
              <a:off x="2182260" y="5312497"/>
              <a:ext cx="660827" cy="276999"/>
            </a:xfrm>
            <a:prstGeom prst="rect">
              <a:avLst/>
            </a:prstGeom>
            <a:solidFill>
              <a:srgbClr val="F7CF7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b="1" dirty="0">
                  <a:solidFill>
                    <a:schemeClr val="bg1"/>
                  </a:solidFill>
                  <a:latin typeface="Microsoft JhengHei UI" panose="020B0400000000000000" pitchFamily="34" charset="-120"/>
                  <a:ea typeface="Microsoft JhengHei UI" panose="020B0400000000000000" pitchFamily="34" charset="-120"/>
                </a:rPr>
                <a:t>文心玫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B15CDF3-3978-0A43-A8BD-32154876D80D}"/>
                </a:ext>
              </a:extLst>
            </p:cNvPr>
            <p:cNvSpPr txBox="1"/>
            <p:nvPr/>
          </p:nvSpPr>
          <p:spPr>
            <a:xfrm>
              <a:off x="561857" y="5312497"/>
              <a:ext cx="660827" cy="276999"/>
            </a:xfrm>
            <a:prstGeom prst="rect">
              <a:avLst/>
            </a:prstGeom>
            <a:solidFill>
              <a:srgbClr val="F7CF7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b="1" dirty="0">
                  <a:solidFill>
                    <a:schemeClr val="bg1"/>
                  </a:solidFill>
                  <a:latin typeface="Microsoft JhengHei UI" panose="020B0400000000000000" pitchFamily="34" charset="-120"/>
                  <a:ea typeface="Microsoft JhengHei UI" panose="020B0400000000000000" pitchFamily="34" charset="-120"/>
                </a:rPr>
                <a:t>游昱嘉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3A51664D-BEFD-6240-A570-4B99AE12905C}"/>
                </a:ext>
              </a:extLst>
            </p:cNvPr>
            <p:cNvSpPr txBox="1"/>
            <p:nvPr/>
          </p:nvSpPr>
          <p:spPr>
            <a:xfrm>
              <a:off x="2460221" y="3498820"/>
              <a:ext cx="660827" cy="276999"/>
            </a:xfrm>
            <a:prstGeom prst="rect">
              <a:avLst/>
            </a:prstGeom>
            <a:solidFill>
              <a:srgbClr val="F7CF7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b="1" dirty="0">
                  <a:solidFill>
                    <a:schemeClr val="bg1"/>
                  </a:solidFill>
                  <a:latin typeface="Microsoft JhengHei UI" panose="020B0400000000000000" pitchFamily="34" charset="-120"/>
                  <a:ea typeface="Microsoft JhengHei UI" panose="020B0400000000000000" pitchFamily="34" charset="-120"/>
                </a:rPr>
                <a:t>武若庭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BAA7BC66-1E97-384E-B8C8-2CD8CD7D1579}"/>
                </a:ext>
              </a:extLst>
            </p:cNvPr>
            <p:cNvSpPr txBox="1"/>
            <p:nvPr/>
          </p:nvSpPr>
          <p:spPr>
            <a:xfrm>
              <a:off x="1041585" y="4360763"/>
              <a:ext cx="660827" cy="276999"/>
            </a:xfrm>
            <a:prstGeom prst="rect">
              <a:avLst/>
            </a:prstGeom>
            <a:solidFill>
              <a:srgbClr val="FF7E7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b="1" dirty="0">
                  <a:solidFill>
                    <a:schemeClr val="bg1"/>
                  </a:solidFill>
                  <a:latin typeface="Microsoft JhengHei UI" panose="020B0400000000000000" pitchFamily="34" charset="-120"/>
                  <a:ea typeface="Microsoft JhengHei UI" panose="020B0400000000000000" pitchFamily="34" charset="-120"/>
                </a:rPr>
                <a:t>劉嘉瑋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676DABEC-9D18-064E-A17A-27EE679DD14E}"/>
                </a:ext>
              </a:extLst>
            </p:cNvPr>
            <p:cNvSpPr txBox="1"/>
            <p:nvPr/>
          </p:nvSpPr>
          <p:spPr>
            <a:xfrm>
              <a:off x="231443" y="3569323"/>
              <a:ext cx="660827" cy="276999"/>
            </a:xfrm>
            <a:prstGeom prst="rect">
              <a:avLst/>
            </a:prstGeom>
            <a:solidFill>
              <a:srgbClr val="FF7E7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b="1" dirty="0">
                  <a:solidFill>
                    <a:schemeClr val="bg1"/>
                  </a:solidFill>
                  <a:latin typeface="Microsoft JhengHei UI" panose="020B0400000000000000" pitchFamily="34" charset="-120"/>
                  <a:ea typeface="Microsoft JhengHei UI" panose="020B0400000000000000" pitchFamily="34" charset="-120"/>
                </a:rPr>
                <a:t>蔡于宣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79F90200-A58A-7A49-A638-2B2C1BB322C0}"/>
              </a:ext>
            </a:extLst>
          </p:cNvPr>
          <p:cNvGrpSpPr/>
          <p:nvPr/>
        </p:nvGrpSpPr>
        <p:grpSpPr>
          <a:xfrm>
            <a:off x="5016160" y="3241857"/>
            <a:ext cx="4076004" cy="2906683"/>
            <a:chOff x="4943218" y="3164556"/>
            <a:chExt cx="4011637" cy="2860781"/>
          </a:xfrm>
        </p:grpSpPr>
        <p:pic>
          <p:nvPicPr>
            <p:cNvPr id="7" name="Picture 6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xmlns="" id="{297CEB82-061C-0045-85F7-E6B9C898C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8209" b="8259"/>
            <a:stretch/>
          </p:blipFill>
          <p:spPr>
            <a:xfrm>
              <a:off x="4943218" y="3164556"/>
              <a:ext cx="4011637" cy="28607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87D40F09-3D33-9F44-9F2B-CBAD7B18D94D}"/>
                </a:ext>
              </a:extLst>
            </p:cNvPr>
            <p:cNvSpPr txBox="1"/>
            <p:nvPr/>
          </p:nvSpPr>
          <p:spPr>
            <a:xfrm>
              <a:off x="5711241" y="4589040"/>
              <a:ext cx="660827" cy="276999"/>
            </a:xfrm>
            <a:prstGeom prst="rect">
              <a:avLst/>
            </a:prstGeom>
            <a:solidFill>
              <a:srgbClr val="F7CF7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b="1" dirty="0">
                  <a:solidFill>
                    <a:schemeClr val="bg1"/>
                  </a:solidFill>
                  <a:latin typeface="Microsoft JhengHei UI" panose="020B0400000000000000" pitchFamily="34" charset="-120"/>
                  <a:ea typeface="Microsoft JhengHei UI" panose="020B0400000000000000" pitchFamily="34" charset="-120"/>
                </a:rPr>
                <a:t>陳緯宸</a:t>
              </a:r>
            </a:p>
          </p:txBody>
        </p:sp>
      </p:grpSp>
      <p:pic>
        <p:nvPicPr>
          <p:cNvPr id="2054" name="Picture 6" descr="專任教師">
            <a:extLst>
              <a:ext uri="{FF2B5EF4-FFF2-40B4-BE49-F238E27FC236}">
                <a16:creationId xmlns:a16="http://schemas.microsoft.com/office/drawing/2014/main" xmlns="" id="{3CE9E9EE-1639-1844-BE25-566DEB0350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30"/>
          <a:stretch/>
        </p:blipFill>
        <p:spPr bwMode="auto">
          <a:xfrm>
            <a:off x="3108370" y="6230968"/>
            <a:ext cx="2357419" cy="55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CKU, 成功大學-醫學院-基礎醫學研究所">
            <a:extLst>
              <a:ext uri="{FF2B5EF4-FFF2-40B4-BE49-F238E27FC236}">
                <a16:creationId xmlns:a16="http://schemas.microsoft.com/office/drawing/2014/main" xmlns="" id="{12ABEABB-8FE9-5B48-B445-734EA9557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16"/>
          <a:stretch/>
        </p:blipFill>
        <p:spPr bwMode="auto">
          <a:xfrm>
            <a:off x="916471" y="6225026"/>
            <a:ext cx="2095978" cy="53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國家科學及技術委員會-基礎研究核心設施預約服務管理系統">
            <a:extLst>
              <a:ext uri="{FF2B5EF4-FFF2-40B4-BE49-F238E27FC236}">
                <a16:creationId xmlns:a16="http://schemas.microsoft.com/office/drawing/2014/main" xmlns="" id="{05D6E92B-0C5C-2C48-95CB-15BFBB1DD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711" y="6189819"/>
            <a:ext cx="3525997" cy="54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醫學院實驗動物中心">
            <a:extLst>
              <a:ext uri="{FF2B5EF4-FFF2-40B4-BE49-F238E27FC236}">
                <a16:creationId xmlns:a16="http://schemas.microsoft.com/office/drawing/2014/main" xmlns="" id="{F356CCD1-DE17-3A47-9BBE-2BF1A368D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950" y="5236952"/>
            <a:ext cx="2637324" cy="61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醫學院實驗動物中心">
            <a:extLst>
              <a:ext uri="{FF2B5EF4-FFF2-40B4-BE49-F238E27FC236}">
                <a16:creationId xmlns:a16="http://schemas.microsoft.com/office/drawing/2014/main" xmlns="" id="{6E1CBC0E-2124-D149-9B44-E3A7B32331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" t="8075" r="6905" b="9682"/>
          <a:stretch/>
        </p:blipFill>
        <p:spPr bwMode="auto">
          <a:xfrm>
            <a:off x="9352950" y="5911646"/>
            <a:ext cx="2637325" cy="87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FCEA255-BA59-854B-92FC-D03A004354E3}"/>
              </a:ext>
            </a:extLst>
          </p:cNvPr>
          <p:cNvSpPr txBox="1"/>
          <p:nvPr/>
        </p:nvSpPr>
        <p:spPr>
          <a:xfrm>
            <a:off x="129553" y="1353568"/>
            <a:ext cx="128336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500" dirty="0">
                <a:solidFill>
                  <a:srgbClr val="FF7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Wu Lab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3D47E1A-0155-EE47-AFD4-7E5982E4E2F3}"/>
              </a:ext>
            </a:extLst>
          </p:cNvPr>
          <p:cNvSpPr txBox="1"/>
          <p:nvPr/>
        </p:nvSpPr>
        <p:spPr>
          <a:xfrm>
            <a:off x="158392" y="1723395"/>
            <a:ext cx="26645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Yu-Hsuan Tsai (PhD)</a:t>
            </a:r>
          </a:p>
          <a:p>
            <a:r>
              <a:rPr lang="x-non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Ju-Ching Cheng (MS)</a:t>
            </a:r>
          </a:p>
          <a:p>
            <a:r>
              <a:rPr lang="x-non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Wei-Chen Chen (MS)</a:t>
            </a:r>
          </a:p>
          <a:p>
            <a:r>
              <a:rPr lang="x-non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Yu-Chia Yu (BS)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614BC9E1-A49A-6640-9EDA-DA70A2B3634E}"/>
              </a:ext>
            </a:extLst>
          </p:cNvPr>
          <p:cNvSpPr txBox="1"/>
          <p:nvPr/>
        </p:nvSpPr>
        <p:spPr>
          <a:xfrm>
            <a:off x="2951633" y="573949"/>
            <a:ext cx="17508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500" dirty="0">
                <a:solidFill>
                  <a:srgbClr val="FF7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alumni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F0AE1DC-7E93-EF4E-B2AF-7536850936A9}"/>
              </a:ext>
            </a:extLst>
          </p:cNvPr>
          <p:cNvSpPr txBox="1"/>
          <p:nvPr/>
        </p:nvSpPr>
        <p:spPr>
          <a:xfrm>
            <a:off x="2918854" y="983004"/>
            <a:ext cx="26457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Chia-Wei Liou (PhD)</a:t>
            </a:r>
          </a:p>
          <a:p>
            <a:r>
              <a:rPr lang="x-non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Jo-Ting Wu (MS)</a:t>
            </a:r>
          </a:p>
          <a:p>
            <a:r>
              <a:rPr lang="x-non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Yuan-Yuan Lin (MS)</a:t>
            </a:r>
          </a:p>
          <a:p>
            <a:r>
              <a:rPr lang="x-non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Jia-Ying Xue (MS)</a:t>
            </a:r>
          </a:p>
          <a:p>
            <a:r>
              <a:rPr lang="x-none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Tzu-Hsuan Yao (MS)</a:t>
            </a:r>
            <a:endParaRPr lang="x-none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Shin-Mei Wen (MS)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0EDE462-22D6-CE41-8A29-CB7ECFD4F6C3}"/>
              </a:ext>
            </a:extLst>
          </p:cNvPr>
          <p:cNvSpPr txBox="1"/>
          <p:nvPr/>
        </p:nvSpPr>
        <p:spPr>
          <a:xfrm>
            <a:off x="5418274" y="983004"/>
            <a:ext cx="261334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Kuan-Min Wu (BS)</a:t>
            </a:r>
          </a:p>
          <a:p>
            <a:r>
              <a:rPr lang="x-non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Ying-Chia He (BS)</a:t>
            </a:r>
          </a:p>
          <a:p>
            <a:r>
              <a:rPr lang="x-non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Chau Chuen (BS)</a:t>
            </a:r>
          </a:p>
          <a:p>
            <a:r>
              <a:rPr lang="x-non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Ying-Lung Chen (BS)</a:t>
            </a:r>
          </a:p>
          <a:p>
            <a:r>
              <a:rPr lang="x-non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Dong-Ting Ke (BS)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132781FD-E93F-A748-8D5D-8FCDACDF88C0}"/>
              </a:ext>
            </a:extLst>
          </p:cNvPr>
          <p:cNvSpPr txBox="1"/>
          <p:nvPr/>
        </p:nvSpPr>
        <p:spPr>
          <a:xfrm>
            <a:off x="7943430" y="573949"/>
            <a:ext cx="206979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500" dirty="0">
                <a:solidFill>
                  <a:srgbClr val="FF7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CD75DBD-E49A-F547-B13C-F9250CB03DB0}"/>
              </a:ext>
            </a:extLst>
          </p:cNvPr>
          <p:cNvSpPr txBox="1"/>
          <p:nvPr/>
        </p:nvSpPr>
        <p:spPr>
          <a:xfrm>
            <a:off x="7973120" y="1213033"/>
            <a:ext cx="30812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Chin-Hsiang Fan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(NCKU)</a:t>
            </a:r>
          </a:p>
          <a:p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Yu-Tian Hou (NCKU)</a:t>
            </a:r>
            <a:endParaRPr lang="x-none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4CC530D-4DA8-3E4D-88DD-FA6DCAAFF5D3}"/>
              </a:ext>
            </a:extLst>
          </p:cNvPr>
          <p:cNvSpPr txBox="1"/>
          <p:nvPr/>
        </p:nvSpPr>
        <p:spPr>
          <a:xfrm>
            <a:off x="7973120" y="944359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ultrasound stimulation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A0531920-3FD7-2741-A2F2-6B6D54EE4BA6}"/>
              </a:ext>
            </a:extLst>
          </p:cNvPr>
          <p:cNvSpPr txBox="1"/>
          <p:nvPr/>
        </p:nvSpPr>
        <p:spPr>
          <a:xfrm>
            <a:off x="7974737" y="1830622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Germ-free mice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CB5E325-097E-204F-A012-41620E37C1F9}"/>
              </a:ext>
            </a:extLst>
          </p:cNvPr>
          <p:cNvSpPr txBox="1"/>
          <p:nvPr/>
        </p:nvSpPr>
        <p:spPr>
          <a:xfrm>
            <a:off x="7990836" y="2082949"/>
            <a:ext cx="3023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Hsiao-Li Chuang (NLAC)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4332C2A-AFDA-944E-BCDD-99DEE1977F0F}"/>
              </a:ext>
            </a:extLst>
          </p:cNvPr>
          <p:cNvSpPr txBox="1"/>
          <p:nvPr/>
        </p:nvSpPr>
        <p:spPr>
          <a:xfrm>
            <a:off x="9246341" y="2520413"/>
            <a:ext cx="12522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500" dirty="0">
                <a:solidFill>
                  <a:srgbClr val="FF7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D9782AB-9555-5F40-AA8A-077C8DE17FE4}"/>
              </a:ext>
            </a:extLst>
          </p:cNvPr>
          <p:cNvSpPr txBox="1"/>
          <p:nvPr/>
        </p:nvSpPr>
        <p:spPr>
          <a:xfrm>
            <a:off x="9277586" y="4750260"/>
            <a:ext cx="2456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BIOTOOLS Co., Ltd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D5C5C06-A14A-6D43-89DC-501F806E5C83}"/>
              </a:ext>
            </a:extLst>
          </p:cNvPr>
          <p:cNvSpPr txBox="1"/>
          <p:nvPr/>
        </p:nvSpPr>
        <p:spPr>
          <a:xfrm>
            <a:off x="9246341" y="2882043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Germ-free mice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57B34AA2-3BAB-454B-A2C6-DAEBEC37A275}"/>
              </a:ext>
            </a:extLst>
          </p:cNvPr>
          <p:cNvSpPr txBox="1"/>
          <p:nvPr/>
        </p:nvSpPr>
        <p:spPr>
          <a:xfrm>
            <a:off x="9246341" y="3435890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Animals obtain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3F81CA0B-B4F9-9742-A4B8-FAE64CEE74A6}"/>
              </a:ext>
            </a:extLst>
          </p:cNvPr>
          <p:cNvSpPr txBox="1"/>
          <p:nvPr/>
        </p:nvSpPr>
        <p:spPr>
          <a:xfrm>
            <a:off x="9279004" y="3147304"/>
            <a:ext cx="9188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NLAC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FDE8C35E-9F19-C14F-9FE6-93ADA97BCF8D}"/>
              </a:ext>
            </a:extLst>
          </p:cNvPr>
          <p:cNvSpPr txBox="1"/>
          <p:nvPr/>
        </p:nvSpPr>
        <p:spPr>
          <a:xfrm>
            <a:off x="9279004" y="3701151"/>
            <a:ext cx="18334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NCKU LAC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C2141C1A-B470-AD44-A979-7B8BABC00BDC}"/>
              </a:ext>
            </a:extLst>
          </p:cNvPr>
          <p:cNvSpPr txBox="1"/>
          <p:nvPr/>
        </p:nvSpPr>
        <p:spPr>
          <a:xfrm>
            <a:off x="9246341" y="3958959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Colon IHC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3136E5B0-9C01-3E46-97F6-7EA96C86C798}"/>
              </a:ext>
            </a:extLst>
          </p:cNvPr>
          <p:cNvSpPr txBox="1"/>
          <p:nvPr/>
        </p:nvSpPr>
        <p:spPr>
          <a:xfrm>
            <a:off x="9279004" y="4198900"/>
            <a:ext cx="18334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Omics Bio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95769A46-52F1-DB4A-A06E-471FCCA49F9B}"/>
              </a:ext>
            </a:extLst>
          </p:cNvPr>
          <p:cNvSpPr txBox="1"/>
          <p:nvPr/>
        </p:nvSpPr>
        <p:spPr>
          <a:xfrm>
            <a:off x="9246341" y="4488610"/>
            <a:ext cx="2215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16S rRNA analysis</a:t>
            </a:r>
          </a:p>
        </p:txBody>
      </p:sp>
      <p:pic>
        <p:nvPicPr>
          <p:cNvPr id="2066" name="Picture 18">
            <a:extLst>
              <a:ext uri="{FF2B5EF4-FFF2-40B4-BE49-F238E27FC236}">
                <a16:creationId xmlns:a16="http://schemas.microsoft.com/office/drawing/2014/main" xmlns="" id="{14089068-F43A-E14E-A8AD-C5343C66B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53" y="6105858"/>
            <a:ext cx="709459" cy="70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7A2B03E-4E2A-8B47-8075-3E4C93C4E6DF}"/>
              </a:ext>
            </a:extLst>
          </p:cNvPr>
          <p:cNvSpPr txBox="1"/>
          <p:nvPr/>
        </p:nvSpPr>
        <p:spPr>
          <a:xfrm>
            <a:off x="189491" y="567887"/>
            <a:ext cx="12522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500" dirty="0">
                <a:solidFill>
                  <a:srgbClr val="FF7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B471ABF2-9E59-4848-8D7B-CB7C1C56A368}"/>
              </a:ext>
            </a:extLst>
          </p:cNvPr>
          <p:cNvSpPr txBox="1"/>
          <p:nvPr/>
        </p:nvSpPr>
        <p:spPr>
          <a:xfrm>
            <a:off x="189491" y="984914"/>
            <a:ext cx="1969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Wei-Li Wu</a:t>
            </a:r>
          </a:p>
        </p:txBody>
      </p:sp>
    </p:spTree>
    <p:extLst>
      <p:ext uri="{BB962C8B-B14F-4D97-AF65-F5344CB8AC3E}">
        <p14:creationId xmlns:p14="http://schemas.microsoft.com/office/powerpoint/2010/main" val="2097326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4671C16-3B7F-5708-7899-33700D978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4312" y="6392926"/>
            <a:ext cx="2743200" cy="365125"/>
          </a:xfrm>
        </p:spPr>
        <p:txBody>
          <a:bodyPr/>
          <a:lstStyle/>
          <a:p>
            <a:fld id="{6367DB7E-D031-B143-B1B8-E9CCE4684961}" type="slidenum">
              <a:rPr lang="x-none" sz="2000" smtClean="0"/>
              <a:t>2</a:t>
            </a:fld>
            <a:endParaRPr lang="x-none" sz="2000" dirty="0"/>
          </a:p>
        </p:txBody>
      </p:sp>
      <p:pic>
        <p:nvPicPr>
          <p:cNvPr id="3" name="Picture 2" descr="A mouse with many bacteria and brain&#10;&#10;Description automatically generated with medium confidence">
            <a:extLst>
              <a:ext uri="{FF2B5EF4-FFF2-40B4-BE49-F238E27FC236}">
                <a16:creationId xmlns:a16="http://schemas.microsoft.com/office/drawing/2014/main" xmlns="" id="{360051AF-FE85-983D-E28D-09970C3EE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 r="2694"/>
          <a:stretch/>
        </p:blipFill>
        <p:spPr>
          <a:xfrm>
            <a:off x="125806" y="1002444"/>
            <a:ext cx="8505173" cy="51683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BD4F1B5-DC0B-8EF9-32E4-D352A14D841E}"/>
              </a:ext>
            </a:extLst>
          </p:cNvPr>
          <p:cNvSpPr txBox="1"/>
          <p:nvPr/>
        </p:nvSpPr>
        <p:spPr>
          <a:xfrm>
            <a:off x="3801827" y="4239839"/>
            <a:ext cx="566181" cy="369332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x-none" b="1" dirty="0">
                <a:solidFill>
                  <a:schemeClr val="bg1"/>
                </a:solidFill>
              </a:rPr>
              <a:t>Gut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2BE80AF-4BDE-7198-67EA-94C467DE9E71}"/>
              </a:ext>
            </a:extLst>
          </p:cNvPr>
          <p:cNvSpPr txBox="1"/>
          <p:nvPr/>
        </p:nvSpPr>
        <p:spPr>
          <a:xfrm>
            <a:off x="3721099" y="1644945"/>
            <a:ext cx="727635" cy="369332"/>
          </a:xfrm>
          <a:prstGeom prst="rect">
            <a:avLst/>
          </a:prstGeom>
          <a:solidFill>
            <a:srgbClr val="F47875"/>
          </a:solidFill>
        </p:spPr>
        <p:txBody>
          <a:bodyPr wrap="none" rtlCol="0">
            <a:spAutoFit/>
          </a:bodyPr>
          <a:lstStyle/>
          <a:p>
            <a:pPr algn="ctr"/>
            <a:r>
              <a:rPr lang="x-none" b="1" dirty="0">
                <a:solidFill>
                  <a:schemeClr val="bg1"/>
                </a:solidFill>
              </a:rPr>
              <a:t>Brain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509DCC9-23D1-04FA-EB10-F394E43922F1}"/>
              </a:ext>
            </a:extLst>
          </p:cNvPr>
          <p:cNvSpPr txBox="1"/>
          <p:nvPr/>
        </p:nvSpPr>
        <p:spPr>
          <a:xfrm>
            <a:off x="6943117" y="1736499"/>
            <a:ext cx="115993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x-none" b="1" dirty="0">
                <a:solidFill>
                  <a:schemeClr val="bg1"/>
                </a:solidFill>
              </a:rPr>
              <a:t>Microbes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1F32C0A8-454F-4FC1-3363-30D8E000E1E5}"/>
              </a:ext>
            </a:extLst>
          </p:cNvPr>
          <p:cNvGrpSpPr/>
          <p:nvPr/>
        </p:nvGrpSpPr>
        <p:grpSpPr>
          <a:xfrm>
            <a:off x="1103493" y="1644945"/>
            <a:ext cx="5336176" cy="3127990"/>
            <a:chOff x="1453676" y="1326330"/>
            <a:chExt cx="5336176" cy="3127990"/>
          </a:xfrm>
        </p:grpSpPr>
        <p:sp>
          <p:nvSpPr>
            <p:cNvPr id="13" name="Arc 12">
              <a:extLst>
                <a:ext uri="{FF2B5EF4-FFF2-40B4-BE49-F238E27FC236}">
                  <a16:creationId xmlns:a16="http://schemas.microsoft.com/office/drawing/2014/main" xmlns="" id="{4FCAAFB3-CBA1-F10D-BF20-79200BD84274}"/>
                </a:ext>
              </a:extLst>
            </p:cNvPr>
            <p:cNvSpPr/>
            <p:nvPr/>
          </p:nvSpPr>
          <p:spPr>
            <a:xfrm>
              <a:off x="3668588" y="1599783"/>
              <a:ext cx="2370299" cy="2485206"/>
            </a:xfrm>
            <a:prstGeom prst="arc">
              <a:avLst>
                <a:gd name="adj1" fmla="val 16200000"/>
                <a:gd name="adj2" fmla="val 5514551"/>
              </a:avLst>
            </a:prstGeom>
            <a:noFill/>
            <a:ln w="88900" cap="flat">
              <a:solidFill>
                <a:schemeClr val="bg2"/>
              </a:solidFill>
              <a:headEnd type="triangle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1336410 w 2672821"/>
                        <a:gd name="connsiteY0" fmla="*/ 0 h 2802393"/>
                        <a:gd name="connsiteX1" fmla="*/ 2513985 w 2672821"/>
                        <a:gd name="connsiteY1" fmla="*/ 738653 h 2802393"/>
                        <a:gd name="connsiteX2" fmla="*/ 2492809 w 2672821"/>
                        <a:gd name="connsiteY2" fmla="*/ 2103548 h 2802393"/>
                        <a:gd name="connsiteX3" fmla="*/ 1289730 w 2672821"/>
                        <a:gd name="connsiteY3" fmla="*/ 2801540 h 2802393"/>
                        <a:gd name="connsiteX4" fmla="*/ 1336411 w 2672821"/>
                        <a:gd name="connsiteY4" fmla="*/ 1401197 h 2802393"/>
                        <a:gd name="connsiteX5" fmla="*/ 1336410 w 2672821"/>
                        <a:gd name="connsiteY5" fmla="*/ 0 h 2802393"/>
                        <a:gd name="connsiteX0" fmla="*/ 1336410 w 2672821"/>
                        <a:gd name="connsiteY0" fmla="*/ 0 h 2802393"/>
                        <a:gd name="connsiteX1" fmla="*/ 2513985 w 2672821"/>
                        <a:gd name="connsiteY1" fmla="*/ 738653 h 2802393"/>
                        <a:gd name="connsiteX2" fmla="*/ 2492809 w 2672821"/>
                        <a:gd name="connsiteY2" fmla="*/ 2103548 h 2802393"/>
                        <a:gd name="connsiteX3" fmla="*/ 1289730 w 2672821"/>
                        <a:gd name="connsiteY3" fmla="*/ 2801540 h 28023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72821" h="2802393" stroke="0" extrusionOk="0">
                          <a:moveTo>
                            <a:pt x="1336410" y="0"/>
                          </a:moveTo>
                          <a:cubicBezTo>
                            <a:pt x="1770290" y="-36052"/>
                            <a:pt x="2257775" y="292599"/>
                            <a:pt x="2513985" y="738653"/>
                          </a:cubicBezTo>
                          <a:cubicBezTo>
                            <a:pt x="2796981" y="1180162"/>
                            <a:pt x="2718678" y="1683395"/>
                            <a:pt x="2492809" y="2103548"/>
                          </a:cubicBezTo>
                          <a:cubicBezTo>
                            <a:pt x="2227190" y="2569093"/>
                            <a:pt x="1779979" y="2835811"/>
                            <a:pt x="1289730" y="2801540"/>
                          </a:cubicBezTo>
                          <a:cubicBezTo>
                            <a:pt x="1278055" y="2288512"/>
                            <a:pt x="1410217" y="1784101"/>
                            <a:pt x="1336411" y="1401197"/>
                          </a:cubicBezTo>
                          <a:cubicBezTo>
                            <a:pt x="1390372" y="940532"/>
                            <a:pt x="1375361" y="386904"/>
                            <a:pt x="1336410" y="0"/>
                          </a:cubicBezTo>
                          <a:close/>
                        </a:path>
                        <a:path w="2672821" h="2802393" fill="none" extrusionOk="0">
                          <a:moveTo>
                            <a:pt x="1336410" y="0"/>
                          </a:moveTo>
                          <a:cubicBezTo>
                            <a:pt x="1777390" y="-7863"/>
                            <a:pt x="2271971" y="292491"/>
                            <a:pt x="2513985" y="738653"/>
                          </a:cubicBezTo>
                          <a:cubicBezTo>
                            <a:pt x="2724247" y="1082603"/>
                            <a:pt x="2701870" y="1715410"/>
                            <a:pt x="2492809" y="2103548"/>
                          </a:cubicBezTo>
                          <a:cubicBezTo>
                            <a:pt x="2313728" y="2589483"/>
                            <a:pt x="1792357" y="2821883"/>
                            <a:pt x="1289730" y="2801540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xmlns="" id="{B3FDEC8B-A119-F848-120C-654119FF2576}"/>
                </a:ext>
              </a:extLst>
            </p:cNvPr>
            <p:cNvSpPr/>
            <p:nvPr/>
          </p:nvSpPr>
          <p:spPr>
            <a:xfrm flipH="1" flipV="1">
              <a:off x="2792404" y="1599782"/>
              <a:ext cx="2370299" cy="2485206"/>
            </a:xfrm>
            <a:prstGeom prst="arc">
              <a:avLst>
                <a:gd name="adj1" fmla="val 16200000"/>
                <a:gd name="adj2" fmla="val 5514551"/>
              </a:avLst>
            </a:prstGeom>
            <a:noFill/>
            <a:ln w="88900" cap="flat">
              <a:solidFill>
                <a:schemeClr val="bg1">
                  <a:lumMod val="85000"/>
                </a:schemeClr>
              </a:solidFill>
              <a:headEnd type="triangle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1336410 w 2672821"/>
                        <a:gd name="connsiteY0" fmla="*/ 0 h 2802393"/>
                        <a:gd name="connsiteX1" fmla="*/ 2513985 w 2672821"/>
                        <a:gd name="connsiteY1" fmla="*/ 738653 h 2802393"/>
                        <a:gd name="connsiteX2" fmla="*/ 2492809 w 2672821"/>
                        <a:gd name="connsiteY2" fmla="*/ 2103548 h 2802393"/>
                        <a:gd name="connsiteX3" fmla="*/ 1289730 w 2672821"/>
                        <a:gd name="connsiteY3" fmla="*/ 2801540 h 2802393"/>
                        <a:gd name="connsiteX4" fmla="*/ 1336411 w 2672821"/>
                        <a:gd name="connsiteY4" fmla="*/ 1401197 h 2802393"/>
                        <a:gd name="connsiteX5" fmla="*/ 1336410 w 2672821"/>
                        <a:gd name="connsiteY5" fmla="*/ 0 h 2802393"/>
                        <a:gd name="connsiteX0" fmla="*/ 1336410 w 2672821"/>
                        <a:gd name="connsiteY0" fmla="*/ 0 h 2802393"/>
                        <a:gd name="connsiteX1" fmla="*/ 2513985 w 2672821"/>
                        <a:gd name="connsiteY1" fmla="*/ 738653 h 2802393"/>
                        <a:gd name="connsiteX2" fmla="*/ 2492809 w 2672821"/>
                        <a:gd name="connsiteY2" fmla="*/ 2103548 h 2802393"/>
                        <a:gd name="connsiteX3" fmla="*/ 1289730 w 2672821"/>
                        <a:gd name="connsiteY3" fmla="*/ 2801540 h 28023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72821" h="2802393" stroke="0" extrusionOk="0">
                          <a:moveTo>
                            <a:pt x="1336410" y="0"/>
                          </a:moveTo>
                          <a:cubicBezTo>
                            <a:pt x="1770290" y="-36052"/>
                            <a:pt x="2257775" y="292599"/>
                            <a:pt x="2513985" y="738653"/>
                          </a:cubicBezTo>
                          <a:cubicBezTo>
                            <a:pt x="2796981" y="1180162"/>
                            <a:pt x="2718678" y="1683395"/>
                            <a:pt x="2492809" y="2103548"/>
                          </a:cubicBezTo>
                          <a:cubicBezTo>
                            <a:pt x="2227190" y="2569093"/>
                            <a:pt x="1779979" y="2835811"/>
                            <a:pt x="1289730" y="2801540"/>
                          </a:cubicBezTo>
                          <a:cubicBezTo>
                            <a:pt x="1278055" y="2288512"/>
                            <a:pt x="1410217" y="1784101"/>
                            <a:pt x="1336411" y="1401197"/>
                          </a:cubicBezTo>
                          <a:cubicBezTo>
                            <a:pt x="1390372" y="940532"/>
                            <a:pt x="1375361" y="386904"/>
                            <a:pt x="1336410" y="0"/>
                          </a:cubicBezTo>
                          <a:close/>
                        </a:path>
                        <a:path w="2672821" h="2802393" fill="none" extrusionOk="0">
                          <a:moveTo>
                            <a:pt x="1336410" y="0"/>
                          </a:moveTo>
                          <a:cubicBezTo>
                            <a:pt x="1777390" y="-7863"/>
                            <a:pt x="2271971" y="292491"/>
                            <a:pt x="2513985" y="738653"/>
                          </a:cubicBezTo>
                          <a:cubicBezTo>
                            <a:pt x="2724247" y="1082603"/>
                            <a:pt x="2701870" y="1715410"/>
                            <a:pt x="2492809" y="2103548"/>
                          </a:cubicBezTo>
                          <a:cubicBezTo>
                            <a:pt x="2313728" y="2589483"/>
                            <a:pt x="1792357" y="2821883"/>
                            <a:pt x="1289730" y="2801540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280C25A-3593-42D6-7D7D-C4BFFC1BC9FF}"/>
                </a:ext>
              </a:extLst>
            </p:cNvPr>
            <p:cNvSpPr txBox="1"/>
            <p:nvPr/>
          </p:nvSpPr>
          <p:spPr>
            <a:xfrm>
              <a:off x="5471734" y="4084988"/>
              <a:ext cx="1318118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x-none" b="1" dirty="0">
                  <a:solidFill>
                    <a:schemeClr val="bg1"/>
                  </a:solidFill>
                </a:rPr>
                <a:t>Metabolite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B9A6EC4-253E-4288-CC41-94FC1F4F40B0}"/>
                </a:ext>
              </a:extLst>
            </p:cNvPr>
            <p:cNvSpPr txBox="1"/>
            <p:nvPr/>
          </p:nvSpPr>
          <p:spPr>
            <a:xfrm>
              <a:off x="4787495" y="2708025"/>
              <a:ext cx="117051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x-none" b="1" dirty="0">
                  <a:solidFill>
                    <a:schemeClr val="bg1"/>
                  </a:solidFill>
                </a:rPr>
                <a:t>Hormone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D4C5C21B-6D60-C7D8-D20C-36A5FEB8B0AE}"/>
                </a:ext>
              </a:extLst>
            </p:cNvPr>
            <p:cNvSpPr txBox="1"/>
            <p:nvPr/>
          </p:nvSpPr>
          <p:spPr>
            <a:xfrm>
              <a:off x="5431517" y="1326330"/>
              <a:ext cx="623632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x-none" b="1" dirty="0">
                  <a:solidFill>
                    <a:schemeClr val="bg1"/>
                  </a:solidFill>
                </a:rPr>
                <a:t>HPA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1D32CAD3-5B48-F176-6AE5-ADC278482AEC}"/>
                </a:ext>
              </a:extLst>
            </p:cNvPr>
            <p:cNvSpPr txBox="1"/>
            <p:nvPr/>
          </p:nvSpPr>
          <p:spPr>
            <a:xfrm>
              <a:off x="1536701" y="2154079"/>
              <a:ext cx="1160852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b="1" dirty="0">
                  <a:solidFill>
                    <a:schemeClr val="bg1"/>
                  </a:solidFill>
                </a:rPr>
                <a:t>Immune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1A70C33-E8E9-A980-48D6-64666DF56C01}"/>
                </a:ext>
              </a:extLst>
            </p:cNvPr>
            <p:cNvSpPr txBox="1"/>
            <p:nvPr/>
          </p:nvSpPr>
          <p:spPr>
            <a:xfrm>
              <a:off x="3080325" y="3104230"/>
              <a:ext cx="622286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x-none" b="1" dirty="0">
                  <a:solidFill>
                    <a:schemeClr val="bg1"/>
                  </a:solidFill>
                </a:rPr>
                <a:t>ENS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53622A36-9F32-B99B-D3BF-0867862D21D5}"/>
                </a:ext>
              </a:extLst>
            </p:cNvPr>
            <p:cNvSpPr txBox="1"/>
            <p:nvPr/>
          </p:nvSpPr>
          <p:spPr>
            <a:xfrm>
              <a:off x="6074155" y="1990314"/>
              <a:ext cx="631904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x-none" b="1" dirty="0">
                  <a:solidFill>
                    <a:schemeClr val="bg1"/>
                  </a:solidFill>
                </a:rPr>
                <a:t>ANS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00FE0DC-47FF-D20A-D433-7354CB9B105F}"/>
                </a:ext>
              </a:extLst>
            </p:cNvPr>
            <p:cNvSpPr txBox="1"/>
            <p:nvPr/>
          </p:nvSpPr>
          <p:spPr>
            <a:xfrm>
              <a:off x="1453676" y="3624329"/>
              <a:ext cx="1467068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x-none" b="1" dirty="0">
                  <a:solidFill>
                    <a:schemeClr val="bg1"/>
                  </a:solidFill>
                </a:rPr>
                <a:t>Neuroactive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4B29D3F-4EB1-C121-B303-35B84307DD40}"/>
              </a:ext>
            </a:extLst>
          </p:cNvPr>
          <p:cNvSpPr txBox="1"/>
          <p:nvPr/>
        </p:nvSpPr>
        <p:spPr>
          <a:xfrm>
            <a:off x="125806" y="5879239"/>
            <a:ext cx="27859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cs typeface="Arial" panose="020B0604020202020204" pitchFamily="34" charset="0"/>
              </a:rPr>
              <a:t>I</a:t>
            </a:r>
            <a:r>
              <a:rPr lang="en-US" sz="12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mage was created with generated AI</a:t>
            </a:r>
            <a:endParaRPr lang="x-none" sz="1200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7AC1497-B96E-0AD3-4D4E-11F816B99CF6}"/>
              </a:ext>
            </a:extLst>
          </p:cNvPr>
          <p:cNvSpPr txBox="1"/>
          <p:nvPr/>
        </p:nvSpPr>
        <p:spPr>
          <a:xfrm>
            <a:off x="0" y="6252322"/>
            <a:ext cx="29310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sz="1200" dirty="0"/>
              <a:t>HPA: hypothalamic-pituitary-adrenal axis</a:t>
            </a:r>
          </a:p>
          <a:p>
            <a:r>
              <a:rPr lang="x-none" sz="1200" dirty="0"/>
              <a:t>ENS: enteric nervous system</a:t>
            </a:r>
          </a:p>
          <a:p>
            <a:r>
              <a:rPr lang="x-none" sz="1200" dirty="0"/>
              <a:t>ANS: automatic nervous system</a:t>
            </a:r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xmlns="" id="{D81E621F-2DF6-4956-E7AE-08027619D34E}"/>
              </a:ext>
            </a:extLst>
          </p:cNvPr>
          <p:cNvSpPr txBox="1"/>
          <p:nvPr/>
        </p:nvSpPr>
        <p:spPr>
          <a:xfrm>
            <a:off x="4287499" y="82311"/>
            <a:ext cx="3617001" cy="765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4000" kern="100" dirty="0"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Wu’s </a:t>
            </a:r>
            <a:r>
              <a:rPr lang="en-US" sz="4000" kern="100" dirty="0">
                <a:ea typeface="Microsoft JhengHei" panose="020B0604030504040204" pitchFamily="34" charset="-120"/>
                <a:cs typeface="Times New Roman" panose="02020603050405020304" pitchFamily="18" charset="0"/>
              </a:rPr>
              <a:t>l</a:t>
            </a:r>
            <a:r>
              <a:rPr lang="en-US" sz="4000" kern="100" dirty="0"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ab Focus</a:t>
            </a:r>
            <a:endParaRPr lang="x-none" sz="4000" kern="100" dirty="0"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A712F43-113B-6006-9FE9-CCB849BCAF53}"/>
              </a:ext>
            </a:extLst>
          </p:cNvPr>
          <p:cNvSpPr txBox="1"/>
          <p:nvPr/>
        </p:nvSpPr>
        <p:spPr>
          <a:xfrm>
            <a:off x="9322747" y="1047077"/>
            <a:ext cx="1591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…………..</a:t>
            </a:r>
          </a:p>
        </p:txBody>
      </p:sp>
      <p:grpSp>
        <p:nvGrpSpPr>
          <p:cNvPr id="2063" name="Group 2062">
            <a:extLst>
              <a:ext uri="{FF2B5EF4-FFF2-40B4-BE49-F238E27FC236}">
                <a16:creationId xmlns:a16="http://schemas.microsoft.com/office/drawing/2014/main" xmlns="" id="{43179576-63B6-EB52-F1E7-963BC611982E}"/>
              </a:ext>
            </a:extLst>
          </p:cNvPr>
          <p:cNvGrpSpPr/>
          <p:nvPr/>
        </p:nvGrpSpPr>
        <p:grpSpPr>
          <a:xfrm>
            <a:off x="10667717" y="667846"/>
            <a:ext cx="1080026" cy="758462"/>
            <a:chOff x="10667717" y="667846"/>
            <a:chExt cx="1080026" cy="758462"/>
          </a:xfrm>
        </p:grpSpPr>
        <p:pic>
          <p:nvPicPr>
            <p:cNvPr id="2050" name="Picture 2" descr="Laboratory Mouse icon | Freepik">
              <a:extLst>
                <a:ext uri="{FF2B5EF4-FFF2-40B4-BE49-F238E27FC236}">
                  <a16:creationId xmlns:a16="http://schemas.microsoft.com/office/drawing/2014/main" xmlns="" id="{3DE543FE-C760-FF84-3071-8575C12888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25" b="15149"/>
            <a:stretch/>
          </p:blipFill>
          <p:spPr bwMode="auto">
            <a:xfrm flipH="1">
              <a:off x="10667717" y="667846"/>
              <a:ext cx="1080026" cy="758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8FEDC7BC-F3EA-3A44-399F-9440731ED4A4}"/>
                </a:ext>
              </a:extLst>
            </p:cNvPr>
            <p:cNvGrpSpPr/>
            <p:nvPr/>
          </p:nvGrpSpPr>
          <p:grpSpPr>
            <a:xfrm>
              <a:off x="10804938" y="935870"/>
              <a:ext cx="468407" cy="468407"/>
              <a:chOff x="10850100" y="2078132"/>
              <a:chExt cx="468407" cy="468407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xmlns="" id="{49C68232-6379-BC4D-75DC-A7277B0CC027}"/>
                  </a:ext>
                </a:extLst>
              </p:cNvPr>
              <p:cNvSpPr/>
              <p:nvPr/>
            </p:nvSpPr>
            <p:spPr>
              <a:xfrm>
                <a:off x="10956034" y="2191657"/>
                <a:ext cx="238486" cy="26161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pic>
            <p:nvPicPr>
              <p:cNvPr id="35" name="Graphic 34" descr="Badge Cross with solid fill">
                <a:extLst>
                  <a:ext uri="{FF2B5EF4-FFF2-40B4-BE49-F238E27FC236}">
                    <a16:creationId xmlns:a16="http://schemas.microsoft.com/office/drawing/2014/main" xmlns="" id="{6E601E0B-EF42-F0C8-1283-F29F426AD0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10850100" y="2078132"/>
                <a:ext cx="468407" cy="468407"/>
              </a:xfrm>
              <a:prstGeom prst="rect">
                <a:avLst/>
              </a:prstGeom>
            </p:spPr>
          </p:pic>
        </p:grpSp>
      </p:grpSp>
      <p:sp>
        <p:nvSpPr>
          <p:cNvPr id="2055" name="TextBox 2054">
            <a:extLst>
              <a:ext uri="{FF2B5EF4-FFF2-40B4-BE49-F238E27FC236}">
                <a16:creationId xmlns:a16="http://schemas.microsoft.com/office/drawing/2014/main" xmlns="" id="{00E09F6A-638A-C018-E3F1-1C954C76207A}"/>
              </a:ext>
            </a:extLst>
          </p:cNvPr>
          <p:cNvSpPr txBox="1"/>
          <p:nvPr/>
        </p:nvSpPr>
        <p:spPr>
          <a:xfrm>
            <a:off x="8947810" y="935870"/>
            <a:ext cx="1254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600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Microsoft JhengHei" panose="020B0604030504040204" pitchFamily="34" charset="-120"/>
                <a:cs typeface="Times New Roman" panose="02020603050405020304" pitchFamily="18" charset="0"/>
              </a:rPr>
              <a:t>Locomotion</a:t>
            </a:r>
          </a:p>
        </p:txBody>
      </p:sp>
      <p:grpSp>
        <p:nvGrpSpPr>
          <p:cNvPr id="2061" name="Group 2060">
            <a:extLst>
              <a:ext uri="{FF2B5EF4-FFF2-40B4-BE49-F238E27FC236}">
                <a16:creationId xmlns:a16="http://schemas.microsoft.com/office/drawing/2014/main" xmlns="" id="{27B83076-70D2-D48E-E5E2-822E5AFAF27E}"/>
              </a:ext>
            </a:extLst>
          </p:cNvPr>
          <p:cNvGrpSpPr/>
          <p:nvPr/>
        </p:nvGrpSpPr>
        <p:grpSpPr>
          <a:xfrm>
            <a:off x="8881303" y="1915663"/>
            <a:ext cx="3079710" cy="4589711"/>
            <a:chOff x="8881303" y="1915663"/>
            <a:chExt cx="3079710" cy="4589711"/>
          </a:xfrm>
        </p:grpSpPr>
        <p:grpSp>
          <p:nvGrpSpPr>
            <p:cNvPr id="2048" name="Group 2047">
              <a:extLst>
                <a:ext uri="{FF2B5EF4-FFF2-40B4-BE49-F238E27FC236}">
                  <a16:creationId xmlns:a16="http://schemas.microsoft.com/office/drawing/2014/main" xmlns="" id="{E11E6A21-9202-1D63-0462-CB0E89F5B8E1}"/>
                </a:ext>
              </a:extLst>
            </p:cNvPr>
            <p:cNvGrpSpPr/>
            <p:nvPr/>
          </p:nvGrpSpPr>
          <p:grpSpPr>
            <a:xfrm>
              <a:off x="10131267" y="1915663"/>
              <a:ext cx="1252088" cy="758462"/>
              <a:chOff x="9873083" y="2143362"/>
              <a:chExt cx="1252088" cy="758462"/>
            </a:xfrm>
          </p:grpSpPr>
          <p:pic>
            <p:nvPicPr>
              <p:cNvPr id="38" name="Picture 2" descr="Laboratory Mouse icon | Freepik">
                <a:extLst>
                  <a:ext uri="{FF2B5EF4-FFF2-40B4-BE49-F238E27FC236}">
                    <a16:creationId xmlns:a16="http://schemas.microsoft.com/office/drawing/2014/main" xmlns="" id="{0BB1A38A-3859-9802-58F4-AA76BCA3F3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625" b="15149"/>
              <a:stretch/>
            </p:blipFill>
            <p:spPr bwMode="auto">
              <a:xfrm flipH="1">
                <a:off x="10045145" y="2143362"/>
                <a:ext cx="1080026" cy="7584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xmlns="" id="{5EAD7679-5642-2F22-D8AE-A4DCAF96F918}"/>
                  </a:ext>
                </a:extLst>
              </p:cNvPr>
              <p:cNvGrpSpPr/>
              <p:nvPr/>
            </p:nvGrpSpPr>
            <p:grpSpPr>
              <a:xfrm>
                <a:off x="10182366" y="2411386"/>
                <a:ext cx="468407" cy="468407"/>
                <a:chOff x="10850100" y="2078132"/>
                <a:chExt cx="468407" cy="468407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xmlns="" id="{83324C1C-25FE-8B69-1040-0369FB9AE2D2}"/>
                    </a:ext>
                  </a:extLst>
                </p:cNvPr>
                <p:cNvSpPr/>
                <p:nvPr/>
              </p:nvSpPr>
              <p:spPr>
                <a:xfrm>
                  <a:off x="10956034" y="2191657"/>
                  <a:ext cx="238486" cy="26161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pic>
              <p:nvPicPr>
                <p:cNvPr id="41" name="Graphic 40" descr="Badge Cross with solid fill">
                  <a:extLst>
                    <a:ext uri="{FF2B5EF4-FFF2-40B4-BE49-F238E27FC236}">
                      <a16:creationId xmlns:a16="http://schemas.microsoft.com/office/drawing/2014/main" xmlns="" id="{3BA10411-98B5-2B5C-FCC6-D285C05ED0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50100" y="2078132"/>
                  <a:ext cx="468407" cy="468407"/>
                </a:xfrm>
                <a:prstGeom prst="rect">
                  <a:avLst/>
                </a:prstGeom>
              </p:spPr>
            </p:pic>
          </p:grpSp>
          <p:pic>
            <p:nvPicPr>
              <p:cNvPr id="2052" name="Picture 4" descr="Waves Voysla Lineal icon | Freepik">
                <a:extLst>
                  <a:ext uri="{FF2B5EF4-FFF2-40B4-BE49-F238E27FC236}">
                    <a16:creationId xmlns:a16="http://schemas.microsoft.com/office/drawing/2014/main" xmlns="" id="{30A818B4-70AB-60D3-1A00-F073D0C64C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4343"/>
              <a:stretch/>
            </p:blipFill>
            <p:spPr bwMode="auto">
              <a:xfrm rot="1955685">
                <a:off x="10774704" y="2244169"/>
                <a:ext cx="241278" cy="1584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4" descr="Waves Voysla Lineal icon | Freepik">
                <a:extLst>
                  <a:ext uri="{FF2B5EF4-FFF2-40B4-BE49-F238E27FC236}">
                    <a16:creationId xmlns:a16="http://schemas.microsoft.com/office/drawing/2014/main" xmlns="" id="{2799C1D9-67B2-46EA-D3B1-529DF8CDCF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4343"/>
              <a:stretch/>
            </p:blipFill>
            <p:spPr bwMode="auto">
              <a:xfrm rot="21194463">
                <a:off x="10286904" y="2184092"/>
                <a:ext cx="241278" cy="1584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4" descr="Waves Voysla Lineal icon | Freepik">
                <a:extLst>
                  <a:ext uri="{FF2B5EF4-FFF2-40B4-BE49-F238E27FC236}">
                    <a16:creationId xmlns:a16="http://schemas.microsoft.com/office/drawing/2014/main" xmlns="" id="{6214C12A-CA68-AD7F-C62B-1E2919550E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4343"/>
              <a:stretch/>
            </p:blipFill>
            <p:spPr bwMode="auto">
              <a:xfrm rot="17022997">
                <a:off x="9831652" y="2422074"/>
                <a:ext cx="241278" cy="1584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49" name="Group 2048">
              <a:extLst>
                <a:ext uri="{FF2B5EF4-FFF2-40B4-BE49-F238E27FC236}">
                  <a16:creationId xmlns:a16="http://schemas.microsoft.com/office/drawing/2014/main" xmlns="" id="{A5C87B4C-B635-EDDF-DFC5-0B623D17C23C}"/>
                </a:ext>
              </a:extLst>
            </p:cNvPr>
            <p:cNvGrpSpPr/>
            <p:nvPr/>
          </p:nvGrpSpPr>
          <p:grpSpPr>
            <a:xfrm>
              <a:off x="9285147" y="3071003"/>
              <a:ext cx="2310806" cy="758462"/>
              <a:chOff x="9598336" y="3301251"/>
              <a:chExt cx="2310806" cy="758462"/>
            </a:xfrm>
          </p:grpSpPr>
          <p:pic>
            <p:nvPicPr>
              <p:cNvPr id="46" name="Picture 2" descr="Laboratory Mouse icon | Freepik">
                <a:extLst>
                  <a:ext uri="{FF2B5EF4-FFF2-40B4-BE49-F238E27FC236}">
                    <a16:creationId xmlns:a16="http://schemas.microsoft.com/office/drawing/2014/main" xmlns="" id="{4B41D478-5E20-EEC2-D2DC-7771A42589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625" b="15149"/>
              <a:stretch/>
            </p:blipFill>
            <p:spPr bwMode="auto">
              <a:xfrm flipH="1">
                <a:off x="9598336" y="3301251"/>
                <a:ext cx="1080026" cy="7584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xmlns="" id="{9B8D0F1E-B0B7-3320-D0E3-40B6D8713978}"/>
                  </a:ext>
                </a:extLst>
              </p:cNvPr>
              <p:cNvGrpSpPr/>
              <p:nvPr/>
            </p:nvGrpSpPr>
            <p:grpSpPr>
              <a:xfrm>
                <a:off x="9735557" y="3569275"/>
                <a:ext cx="468407" cy="468407"/>
                <a:chOff x="10850100" y="2078132"/>
                <a:chExt cx="468407" cy="468407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xmlns="" id="{B2C498CA-8059-C0E8-E29B-BC4B13A957B1}"/>
                    </a:ext>
                  </a:extLst>
                </p:cNvPr>
                <p:cNvSpPr/>
                <p:nvPr/>
              </p:nvSpPr>
              <p:spPr>
                <a:xfrm>
                  <a:off x="10956034" y="2191657"/>
                  <a:ext cx="238486" cy="26161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pic>
              <p:nvPicPr>
                <p:cNvPr id="49" name="Graphic 48" descr="Badge Cross with solid fill">
                  <a:extLst>
                    <a:ext uri="{FF2B5EF4-FFF2-40B4-BE49-F238E27FC236}">
                      <a16:creationId xmlns:a16="http://schemas.microsoft.com/office/drawing/2014/main" xmlns="" id="{D6E50879-C228-B16D-90FF-58BF993E96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50100" y="2078132"/>
                  <a:ext cx="468407" cy="468407"/>
                </a:xfrm>
                <a:prstGeom prst="rect">
                  <a:avLst/>
                </a:prstGeom>
              </p:spPr>
            </p:pic>
          </p:grpSp>
          <p:pic>
            <p:nvPicPr>
              <p:cNvPr id="50" name="Picture 2" descr="Laboratory Mouse icon | Freepik">
                <a:extLst>
                  <a:ext uri="{FF2B5EF4-FFF2-40B4-BE49-F238E27FC236}">
                    <a16:creationId xmlns:a16="http://schemas.microsoft.com/office/drawing/2014/main" xmlns="" id="{96ABB595-32FD-721A-B1AD-C6C6839087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625" b="15149"/>
              <a:stretch/>
            </p:blipFill>
            <p:spPr bwMode="auto">
              <a:xfrm>
                <a:off x="10829116" y="3301251"/>
                <a:ext cx="1080026" cy="7584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51" name="Group 2050">
              <a:extLst>
                <a:ext uri="{FF2B5EF4-FFF2-40B4-BE49-F238E27FC236}">
                  <a16:creationId xmlns:a16="http://schemas.microsoft.com/office/drawing/2014/main" xmlns="" id="{9B80A5FD-5F0E-9EB6-D70D-3183EFEC4E31}"/>
                </a:ext>
              </a:extLst>
            </p:cNvPr>
            <p:cNvGrpSpPr/>
            <p:nvPr/>
          </p:nvGrpSpPr>
          <p:grpSpPr>
            <a:xfrm>
              <a:off x="10440550" y="4060967"/>
              <a:ext cx="1133729" cy="758462"/>
              <a:chOff x="10045145" y="4327773"/>
              <a:chExt cx="1133729" cy="758462"/>
            </a:xfrm>
          </p:grpSpPr>
          <p:pic>
            <p:nvPicPr>
              <p:cNvPr id="51" name="Picture 2" descr="Laboratory Mouse icon | Freepik">
                <a:extLst>
                  <a:ext uri="{FF2B5EF4-FFF2-40B4-BE49-F238E27FC236}">
                    <a16:creationId xmlns:a16="http://schemas.microsoft.com/office/drawing/2014/main" xmlns="" id="{1E59F5EC-5B4F-ED64-4756-56250F5FA1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625" b="15149"/>
              <a:stretch/>
            </p:blipFill>
            <p:spPr bwMode="auto">
              <a:xfrm flipH="1">
                <a:off x="10045145" y="4327773"/>
                <a:ext cx="1080026" cy="7584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4" descr="Waves Voysla Lineal icon | Freepik">
                <a:extLst>
                  <a:ext uri="{FF2B5EF4-FFF2-40B4-BE49-F238E27FC236}">
                    <a16:creationId xmlns:a16="http://schemas.microsoft.com/office/drawing/2014/main" xmlns="" id="{312CE9E2-6526-85A3-3ECF-DEAD760C65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4343"/>
              <a:stretch/>
            </p:blipFill>
            <p:spPr bwMode="auto">
              <a:xfrm rot="2572170">
                <a:off x="10937596" y="4627796"/>
                <a:ext cx="241278" cy="1584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xmlns="" id="{C381D2C4-BE14-2E10-1619-F50E6837B209}"/>
                  </a:ext>
                </a:extLst>
              </p:cNvPr>
              <p:cNvSpPr/>
              <p:nvPr/>
            </p:nvSpPr>
            <p:spPr>
              <a:xfrm>
                <a:off x="10207530" y="4748601"/>
                <a:ext cx="239052" cy="231543"/>
              </a:xfrm>
              <a:custGeom>
                <a:avLst/>
                <a:gdLst>
                  <a:gd name="connsiteX0" fmla="*/ 0 w 239052"/>
                  <a:gd name="connsiteY0" fmla="*/ 188374 h 231543"/>
                  <a:gd name="connsiteX1" fmla="*/ 7849 w 239052"/>
                  <a:gd name="connsiteY1" fmla="*/ 215845 h 231543"/>
                  <a:gd name="connsiteX2" fmla="*/ 31395 w 239052"/>
                  <a:gd name="connsiteY2" fmla="*/ 231543 h 231543"/>
                  <a:gd name="connsiteX3" fmla="*/ 35320 w 239052"/>
                  <a:gd name="connsiteY3" fmla="*/ 219770 h 231543"/>
                  <a:gd name="connsiteX4" fmla="*/ 31395 w 239052"/>
                  <a:gd name="connsiteY4" fmla="*/ 160903 h 231543"/>
                  <a:gd name="connsiteX5" fmla="*/ 27471 w 239052"/>
                  <a:gd name="connsiteY5" fmla="*/ 149129 h 231543"/>
                  <a:gd name="connsiteX6" fmla="*/ 23546 w 239052"/>
                  <a:gd name="connsiteY6" fmla="*/ 133432 h 231543"/>
                  <a:gd name="connsiteX7" fmla="*/ 39244 w 239052"/>
                  <a:gd name="connsiteY7" fmla="*/ 90263 h 231543"/>
                  <a:gd name="connsiteX8" fmla="*/ 58867 w 239052"/>
                  <a:gd name="connsiteY8" fmla="*/ 94187 h 231543"/>
                  <a:gd name="connsiteX9" fmla="*/ 70640 w 239052"/>
                  <a:gd name="connsiteY9" fmla="*/ 117734 h 231543"/>
                  <a:gd name="connsiteX10" fmla="*/ 78489 w 239052"/>
                  <a:gd name="connsiteY10" fmla="*/ 129507 h 231543"/>
                  <a:gd name="connsiteX11" fmla="*/ 98111 w 239052"/>
                  <a:gd name="connsiteY11" fmla="*/ 188374 h 231543"/>
                  <a:gd name="connsiteX12" fmla="*/ 109885 w 239052"/>
                  <a:gd name="connsiteY12" fmla="*/ 211921 h 231543"/>
                  <a:gd name="connsiteX13" fmla="*/ 121658 w 239052"/>
                  <a:gd name="connsiteY13" fmla="*/ 215845 h 231543"/>
                  <a:gd name="connsiteX14" fmla="*/ 125582 w 239052"/>
                  <a:gd name="connsiteY14" fmla="*/ 204072 h 231543"/>
                  <a:gd name="connsiteX15" fmla="*/ 121658 w 239052"/>
                  <a:gd name="connsiteY15" fmla="*/ 125583 h 231543"/>
                  <a:gd name="connsiteX16" fmla="*/ 109885 w 239052"/>
                  <a:gd name="connsiteY16" fmla="*/ 86338 h 231543"/>
                  <a:gd name="connsiteX17" fmla="*/ 105960 w 239052"/>
                  <a:gd name="connsiteY17" fmla="*/ 74565 h 231543"/>
                  <a:gd name="connsiteX18" fmla="*/ 98111 w 239052"/>
                  <a:gd name="connsiteY18" fmla="*/ 62791 h 231543"/>
                  <a:gd name="connsiteX19" fmla="*/ 102036 w 239052"/>
                  <a:gd name="connsiteY19" fmla="*/ 35320 h 231543"/>
                  <a:gd name="connsiteX20" fmla="*/ 145205 w 239052"/>
                  <a:gd name="connsiteY20" fmla="*/ 31396 h 231543"/>
                  <a:gd name="connsiteX21" fmla="*/ 160903 w 239052"/>
                  <a:gd name="connsiteY21" fmla="*/ 54942 h 231543"/>
                  <a:gd name="connsiteX22" fmla="*/ 164827 w 239052"/>
                  <a:gd name="connsiteY22" fmla="*/ 66716 h 231543"/>
                  <a:gd name="connsiteX23" fmla="*/ 172676 w 239052"/>
                  <a:gd name="connsiteY23" fmla="*/ 102036 h 231543"/>
                  <a:gd name="connsiteX24" fmla="*/ 180525 w 239052"/>
                  <a:gd name="connsiteY24" fmla="*/ 129507 h 231543"/>
                  <a:gd name="connsiteX25" fmla="*/ 184449 w 239052"/>
                  <a:gd name="connsiteY25" fmla="*/ 149129 h 231543"/>
                  <a:gd name="connsiteX26" fmla="*/ 192298 w 239052"/>
                  <a:gd name="connsiteY26" fmla="*/ 172676 h 231543"/>
                  <a:gd name="connsiteX27" fmla="*/ 196223 w 239052"/>
                  <a:gd name="connsiteY27" fmla="*/ 184450 h 231543"/>
                  <a:gd name="connsiteX28" fmla="*/ 219770 w 239052"/>
                  <a:gd name="connsiteY28" fmla="*/ 200147 h 231543"/>
                  <a:gd name="connsiteX29" fmla="*/ 235467 w 239052"/>
                  <a:gd name="connsiteY29" fmla="*/ 196223 h 231543"/>
                  <a:gd name="connsiteX30" fmla="*/ 227618 w 239052"/>
                  <a:gd name="connsiteY30" fmla="*/ 102036 h 231543"/>
                  <a:gd name="connsiteX31" fmla="*/ 223694 w 239052"/>
                  <a:gd name="connsiteY31" fmla="*/ 78489 h 231543"/>
                  <a:gd name="connsiteX32" fmla="*/ 215845 w 239052"/>
                  <a:gd name="connsiteY32" fmla="*/ 39244 h 231543"/>
                  <a:gd name="connsiteX33" fmla="*/ 196223 w 239052"/>
                  <a:gd name="connsiteY33" fmla="*/ 15698 h 231543"/>
                  <a:gd name="connsiteX34" fmla="*/ 180525 w 239052"/>
                  <a:gd name="connsiteY34" fmla="*/ 0 h 231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39052" h="231543">
                    <a:moveTo>
                      <a:pt x="0" y="188374"/>
                    </a:moveTo>
                    <a:cubicBezTo>
                      <a:pt x="2616" y="197531"/>
                      <a:pt x="2248" y="208143"/>
                      <a:pt x="7849" y="215845"/>
                    </a:cubicBezTo>
                    <a:cubicBezTo>
                      <a:pt x="13397" y="223474"/>
                      <a:pt x="31395" y="231543"/>
                      <a:pt x="31395" y="231543"/>
                    </a:cubicBezTo>
                    <a:cubicBezTo>
                      <a:pt x="32703" y="227619"/>
                      <a:pt x="35320" y="223907"/>
                      <a:pt x="35320" y="219770"/>
                    </a:cubicBezTo>
                    <a:cubicBezTo>
                      <a:pt x="35320" y="200104"/>
                      <a:pt x="33567" y="180449"/>
                      <a:pt x="31395" y="160903"/>
                    </a:cubicBezTo>
                    <a:cubicBezTo>
                      <a:pt x="30938" y="156791"/>
                      <a:pt x="28608" y="153107"/>
                      <a:pt x="27471" y="149129"/>
                    </a:cubicBezTo>
                    <a:cubicBezTo>
                      <a:pt x="25989" y="143943"/>
                      <a:pt x="24854" y="138664"/>
                      <a:pt x="23546" y="133432"/>
                    </a:cubicBezTo>
                    <a:cubicBezTo>
                      <a:pt x="24676" y="123264"/>
                      <a:pt x="18934" y="92801"/>
                      <a:pt x="39244" y="90263"/>
                    </a:cubicBezTo>
                    <a:cubicBezTo>
                      <a:pt x="45863" y="89436"/>
                      <a:pt x="52326" y="92879"/>
                      <a:pt x="58867" y="94187"/>
                    </a:cubicBezTo>
                    <a:cubicBezTo>
                      <a:pt x="81363" y="127934"/>
                      <a:pt x="54388" y="85231"/>
                      <a:pt x="70640" y="117734"/>
                    </a:cubicBezTo>
                    <a:cubicBezTo>
                      <a:pt x="72749" y="121953"/>
                      <a:pt x="75873" y="125583"/>
                      <a:pt x="78489" y="129507"/>
                    </a:cubicBezTo>
                    <a:lnTo>
                      <a:pt x="98111" y="188374"/>
                    </a:lnTo>
                    <a:cubicBezTo>
                      <a:pt x="100696" y="196129"/>
                      <a:pt x="102970" y="206389"/>
                      <a:pt x="109885" y="211921"/>
                    </a:cubicBezTo>
                    <a:cubicBezTo>
                      <a:pt x="113115" y="214505"/>
                      <a:pt x="117734" y="214537"/>
                      <a:pt x="121658" y="215845"/>
                    </a:cubicBezTo>
                    <a:cubicBezTo>
                      <a:pt x="122966" y="211921"/>
                      <a:pt x="125582" y="208209"/>
                      <a:pt x="125582" y="204072"/>
                    </a:cubicBezTo>
                    <a:cubicBezTo>
                      <a:pt x="125582" y="177876"/>
                      <a:pt x="123833" y="151688"/>
                      <a:pt x="121658" y="125583"/>
                    </a:cubicBezTo>
                    <a:cubicBezTo>
                      <a:pt x="120999" y="117672"/>
                      <a:pt x="111354" y="90744"/>
                      <a:pt x="109885" y="86338"/>
                    </a:cubicBezTo>
                    <a:cubicBezTo>
                      <a:pt x="108577" y="82414"/>
                      <a:pt x="108255" y="78007"/>
                      <a:pt x="105960" y="74565"/>
                    </a:cubicBezTo>
                    <a:lnTo>
                      <a:pt x="98111" y="62791"/>
                    </a:lnTo>
                    <a:cubicBezTo>
                      <a:pt x="99419" y="53634"/>
                      <a:pt x="98279" y="43773"/>
                      <a:pt x="102036" y="35320"/>
                    </a:cubicBezTo>
                    <a:cubicBezTo>
                      <a:pt x="108886" y="19908"/>
                      <a:pt x="139761" y="30715"/>
                      <a:pt x="145205" y="31396"/>
                    </a:cubicBezTo>
                    <a:cubicBezTo>
                      <a:pt x="150438" y="39245"/>
                      <a:pt x="157920" y="45993"/>
                      <a:pt x="160903" y="54942"/>
                    </a:cubicBezTo>
                    <a:cubicBezTo>
                      <a:pt x="162211" y="58867"/>
                      <a:pt x="163824" y="62703"/>
                      <a:pt x="164827" y="66716"/>
                    </a:cubicBezTo>
                    <a:cubicBezTo>
                      <a:pt x="172916" y="99071"/>
                      <a:pt x="164623" y="73848"/>
                      <a:pt x="172676" y="102036"/>
                    </a:cubicBezTo>
                    <a:cubicBezTo>
                      <a:pt x="179230" y="124977"/>
                      <a:pt x="174391" y="101906"/>
                      <a:pt x="180525" y="129507"/>
                    </a:cubicBezTo>
                    <a:cubicBezTo>
                      <a:pt x="181972" y="136018"/>
                      <a:pt x="182694" y="142694"/>
                      <a:pt x="184449" y="149129"/>
                    </a:cubicBezTo>
                    <a:cubicBezTo>
                      <a:pt x="186626" y="157111"/>
                      <a:pt x="189682" y="164827"/>
                      <a:pt x="192298" y="172676"/>
                    </a:cubicBezTo>
                    <a:cubicBezTo>
                      <a:pt x="193606" y="176601"/>
                      <a:pt x="192781" y="182155"/>
                      <a:pt x="196223" y="184450"/>
                    </a:cubicBezTo>
                    <a:lnTo>
                      <a:pt x="219770" y="200147"/>
                    </a:lnTo>
                    <a:cubicBezTo>
                      <a:pt x="225002" y="198839"/>
                      <a:pt x="234738" y="201567"/>
                      <a:pt x="235467" y="196223"/>
                    </a:cubicBezTo>
                    <a:cubicBezTo>
                      <a:pt x="242646" y="143572"/>
                      <a:pt x="238542" y="134802"/>
                      <a:pt x="227618" y="102036"/>
                    </a:cubicBezTo>
                    <a:cubicBezTo>
                      <a:pt x="226310" y="94187"/>
                      <a:pt x="224904" y="86354"/>
                      <a:pt x="223694" y="78489"/>
                    </a:cubicBezTo>
                    <a:cubicBezTo>
                      <a:pt x="222087" y="68040"/>
                      <a:pt x="221398" y="50349"/>
                      <a:pt x="215845" y="39244"/>
                    </a:cubicBezTo>
                    <a:cubicBezTo>
                      <a:pt x="208537" y="24629"/>
                      <a:pt x="207072" y="28717"/>
                      <a:pt x="196223" y="15698"/>
                    </a:cubicBezTo>
                    <a:cubicBezTo>
                      <a:pt x="182692" y="-539"/>
                      <a:pt x="195110" y="7292"/>
                      <a:pt x="180525" y="0"/>
                    </a:cubicBezTo>
                  </a:path>
                </a:pathLst>
              </a:cu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grpSp>
          <p:nvGrpSpPr>
            <p:cNvPr id="2053" name="Group 2052">
              <a:extLst>
                <a:ext uri="{FF2B5EF4-FFF2-40B4-BE49-F238E27FC236}">
                  <a16:creationId xmlns:a16="http://schemas.microsoft.com/office/drawing/2014/main" xmlns="" id="{41513253-5821-194A-F3D2-560DA8A8FCB9}"/>
                </a:ext>
              </a:extLst>
            </p:cNvPr>
            <p:cNvGrpSpPr/>
            <p:nvPr/>
          </p:nvGrpSpPr>
          <p:grpSpPr>
            <a:xfrm>
              <a:off x="9675508" y="4909837"/>
              <a:ext cx="2285505" cy="1595537"/>
              <a:chOff x="9749090" y="4740071"/>
              <a:chExt cx="2285505" cy="1595537"/>
            </a:xfrm>
          </p:grpSpPr>
          <p:pic>
            <p:nvPicPr>
              <p:cNvPr id="56" name="Picture 2" descr="Laboratory Mouse icon | Freepik">
                <a:extLst>
                  <a:ext uri="{FF2B5EF4-FFF2-40B4-BE49-F238E27FC236}">
                    <a16:creationId xmlns:a16="http://schemas.microsoft.com/office/drawing/2014/main" xmlns="" id="{9F37EE5A-8E7F-861F-C6CA-8D4D50C67C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625" b="15149"/>
              <a:stretch/>
            </p:blipFill>
            <p:spPr bwMode="auto">
              <a:xfrm flipH="1">
                <a:off x="9749090" y="5577146"/>
                <a:ext cx="1080026" cy="7584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xmlns="" id="{0B365471-A528-8D35-FD40-F709E061E35E}"/>
                  </a:ext>
                </a:extLst>
              </p:cNvPr>
              <p:cNvGrpSpPr/>
              <p:nvPr/>
            </p:nvGrpSpPr>
            <p:grpSpPr>
              <a:xfrm>
                <a:off x="9886311" y="5845170"/>
                <a:ext cx="468407" cy="468407"/>
                <a:chOff x="10850100" y="2078132"/>
                <a:chExt cx="468407" cy="468407"/>
              </a:xfrm>
            </p:grpSpPr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xmlns="" id="{2E59E6C0-4150-8D57-B1A7-2FCAE595818E}"/>
                    </a:ext>
                  </a:extLst>
                </p:cNvPr>
                <p:cNvSpPr/>
                <p:nvPr/>
              </p:nvSpPr>
              <p:spPr>
                <a:xfrm>
                  <a:off x="10956034" y="2191657"/>
                  <a:ext cx="238486" cy="26161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pic>
              <p:nvPicPr>
                <p:cNvPr id="59" name="Graphic 58" descr="Badge Cross with solid fill">
                  <a:extLst>
                    <a:ext uri="{FF2B5EF4-FFF2-40B4-BE49-F238E27FC236}">
                      <a16:creationId xmlns:a16="http://schemas.microsoft.com/office/drawing/2014/main" xmlns="" id="{CAEB33B7-68E9-D684-BDFE-78AC82D9E4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50100" y="2078132"/>
                  <a:ext cx="468407" cy="468407"/>
                </a:xfrm>
                <a:prstGeom prst="rect">
                  <a:avLst/>
                </a:prstGeom>
              </p:spPr>
            </p:pic>
          </p:grpSp>
          <p:pic>
            <p:nvPicPr>
              <p:cNvPr id="60" name="Picture 4" descr="Waves Voysla Lineal icon | Freepik">
                <a:extLst>
                  <a:ext uri="{FF2B5EF4-FFF2-40B4-BE49-F238E27FC236}">
                    <a16:creationId xmlns:a16="http://schemas.microsoft.com/office/drawing/2014/main" xmlns="" id="{C25F44A8-8F12-BB47-DC77-9F65B4105B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4343"/>
              <a:stretch/>
            </p:blipFill>
            <p:spPr bwMode="auto">
              <a:xfrm rot="2572170">
                <a:off x="10670001" y="5904818"/>
                <a:ext cx="241278" cy="1584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Graphic 61" descr="Eagle with solid fill">
                <a:extLst>
                  <a:ext uri="{FF2B5EF4-FFF2-40B4-BE49-F238E27FC236}">
                    <a16:creationId xmlns:a16="http://schemas.microsoft.com/office/drawing/2014/main" xmlns="" id="{5D61E4C6-E5A1-1C5D-D8E3-4C1E7E6C54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 flipH="1">
                <a:off x="10790640" y="4740071"/>
                <a:ext cx="1243955" cy="1243955"/>
              </a:xfrm>
              <a:prstGeom prst="rect">
                <a:avLst/>
              </a:prstGeom>
            </p:spPr>
          </p:pic>
        </p:grpSp>
        <p:sp>
          <p:nvSpPr>
            <p:cNvPr id="2056" name="TextBox 2055">
              <a:extLst>
                <a:ext uri="{FF2B5EF4-FFF2-40B4-BE49-F238E27FC236}">
                  <a16:creationId xmlns:a16="http://schemas.microsoft.com/office/drawing/2014/main" xmlns="" id="{C20DB6CB-7372-3111-15BB-EF2E8FF0DBC2}"/>
                </a:ext>
              </a:extLst>
            </p:cNvPr>
            <p:cNvSpPr txBox="1"/>
            <p:nvPr/>
          </p:nvSpPr>
          <p:spPr>
            <a:xfrm>
              <a:off x="9153019" y="2010358"/>
              <a:ext cx="8258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6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Microsoft JhengHei" panose="020B0604030504040204" pitchFamily="34" charset="-120"/>
                  <a:cs typeface="Times New Roman" panose="02020603050405020304" pitchFamily="18" charset="0"/>
                </a:rPr>
                <a:t>Anxiety</a:t>
              </a:r>
            </a:p>
          </p:txBody>
        </p:sp>
        <p:sp>
          <p:nvSpPr>
            <p:cNvPr id="2057" name="TextBox 2056">
              <a:extLst>
                <a:ext uri="{FF2B5EF4-FFF2-40B4-BE49-F238E27FC236}">
                  <a16:creationId xmlns:a16="http://schemas.microsoft.com/office/drawing/2014/main" xmlns="" id="{47C75942-B5E2-4E2B-93C1-602FA7C32F88}"/>
                </a:ext>
              </a:extLst>
            </p:cNvPr>
            <p:cNvSpPr txBox="1"/>
            <p:nvPr/>
          </p:nvSpPr>
          <p:spPr>
            <a:xfrm>
              <a:off x="9718214" y="2950274"/>
              <a:ext cx="15454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6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Microsoft JhengHei" panose="020B0604030504040204" pitchFamily="34" charset="-120"/>
                  <a:cs typeface="Times New Roman" panose="02020603050405020304" pitchFamily="18" charset="0"/>
                </a:rPr>
                <a:t>Social behavior</a:t>
              </a:r>
            </a:p>
          </p:txBody>
        </p:sp>
        <p:sp>
          <p:nvSpPr>
            <p:cNvPr id="2058" name="TextBox 2057">
              <a:extLst>
                <a:ext uri="{FF2B5EF4-FFF2-40B4-BE49-F238E27FC236}">
                  <a16:creationId xmlns:a16="http://schemas.microsoft.com/office/drawing/2014/main" xmlns="" id="{D59A8863-1382-7FA4-F493-3055769388EB}"/>
                </a:ext>
              </a:extLst>
            </p:cNvPr>
            <p:cNvSpPr txBox="1"/>
            <p:nvPr/>
          </p:nvSpPr>
          <p:spPr>
            <a:xfrm>
              <a:off x="8884964" y="4270482"/>
              <a:ext cx="15251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6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Microsoft JhengHei" panose="020B0604030504040204" pitchFamily="34" charset="-120"/>
                  <a:cs typeface="Times New Roman" panose="02020603050405020304" pitchFamily="18" charset="0"/>
                </a:rPr>
                <a:t>Gut dysmotility</a:t>
              </a:r>
            </a:p>
          </p:txBody>
        </p:sp>
        <p:sp>
          <p:nvSpPr>
            <p:cNvPr id="2059" name="TextBox 2058">
              <a:extLst>
                <a:ext uri="{FF2B5EF4-FFF2-40B4-BE49-F238E27FC236}">
                  <a16:creationId xmlns:a16="http://schemas.microsoft.com/office/drawing/2014/main" xmlns="" id="{1980DAAF-A5FB-9BFE-4B9F-8EE1CA6DD1CA}"/>
                </a:ext>
              </a:extLst>
            </p:cNvPr>
            <p:cNvSpPr txBox="1"/>
            <p:nvPr/>
          </p:nvSpPr>
          <p:spPr>
            <a:xfrm>
              <a:off x="8881303" y="5320760"/>
              <a:ext cx="18742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6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Microsoft JhengHei" panose="020B0604030504040204" pitchFamily="34" charset="-120"/>
                  <a:cs typeface="Times New Roman" panose="02020603050405020304" pitchFamily="18" charset="0"/>
                </a:rPr>
                <a:t>Defensive behavior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293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2" grpId="0"/>
      <p:bldP spid="32" grpId="1"/>
      <p:bldP spid="2055" grpId="0"/>
      <p:bldP spid="205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xmlns="" id="{3363E25D-1376-4286-C070-470A58F1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4312" y="6392926"/>
            <a:ext cx="2743200" cy="365125"/>
          </a:xfrm>
        </p:spPr>
        <p:txBody>
          <a:bodyPr/>
          <a:lstStyle/>
          <a:p>
            <a:fld id="{6367DB7E-D031-B143-B1B8-E9CCE4684961}" type="slidenum">
              <a:rPr lang="x-none" sz="2000" smtClean="0"/>
              <a:t>3</a:t>
            </a:fld>
            <a:endParaRPr lang="x-none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2BAA4A0-E2DE-2C67-6A9A-38857DBCE0D4}"/>
              </a:ext>
            </a:extLst>
          </p:cNvPr>
          <p:cNvSpPr txBox="1"/>
          <p:nvPr/>
        </p:nvSpPr>
        <p:spPr>
          <a:xfrm>
            <a:off x="208608" y="20384"/>
            <a:ext cx="117747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cs typeface="Arial" panose="020B0604020202020204" pitchFamily="34" charset="0"/>
              </a:rPr>
              <a:t>Depletion of gut microbiota by broad-spectrum antibiotic cocktail (ABX) causes </a:t>
            </a:r>
            <a:r>
              <a:rPr lang="en-US" altLang="zh-TW" sz="2800" dirty="0" err="1">
                <a:cs typeface="Arial" panose="020B0604020202020204" pitchFamily="34" charset="0"/>
              </a:rPr>
              <a:t>hypolocomotion</a:t>
            </a:r>
            <a:r>
              <a:rPr lang="en-US" altLang="zh-TW" sz="2800" dirty="0">
                <a:cs typeface="Arial" panose="020B0604020202020204" pitchFamily="34" charset="0"/>
              </a:rPr>
              <a:t> via GLP-1 signaling in mice</a:t>
            </a:r>
            <a:endParaRPr lang="zh-TW" altLang="en-US" sz="2800" dirty="0"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B7EEEC0-30C3-9B1C-0AE7-F736FD0A6802}"/>
              </a:ext>
            </a:extLst>
          </p:cNvPr>
          <p:cNvSpPr txBox="1"/>
          <p:nvPr/>
        </p:nvSpPr>
        <p:spPr>
          <a:xfrm>
            <a:off x="1892986" y="1095059"/>
            <a:ext cx="35414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 dirty="0">
                <a:cs typeface="Arial" panose="020B0604020202020204" pitchFamily="34" charset="0"/>
              </a:rPr>
              <a:t>Board-spectrum antibiotics cocktail</a:t>
            </a:r>
          </a:p>
          <a:p>
            <a:pPr algn="ctr"/>
            <a:r>
              <a:rPr lang="en-US" altLang="zh-TW" sz="1600" dirty="0">
                <a:cs typeface="Arial" panose="020B0604020202020204" pitchFamily="34" charset="0"/>
              </a:rPr>
              <a:t>   Ampicillin, Vancomycin, </a:t>
            </a:r>
          </a:p>
          <a:p>
            <a:pPr algn="ctr"/>
            <a:r>
              <a:rPr lang="en-US" altLang="zh-TW" sz="1600" dirty="0">
                <a:cs typeface="Arial" panose="020B0604020202020204" pitchFamily="34" charset="0"/>
              </a:rPr>
              <a:t>     Metronidazole, Neomycin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D2F357D-D3C5-F980-27F6-E8BBCC8B6A2A}"/>
              </a:ext>
            </a:extLst>
          </p:cNvPr>
          <p:cNvSpPr txBox="1"/>
          <p:nvPr/>
        </p:nvSpPr>
        <p:spPr>
          <a:xfrm>
            <a:off x="1374275" y="764281"/>
            <a:ext cx="555280" cy="33855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x-none" sz="1600" b="1" dirty="0">
                <a:solidFill>
                  <a:schemeClr val="bg1"/>
                </a:solidFill>
              </a:rPr>
              <a:t>ABX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70BE5E1C-5D31-8C55-B3D5-EA0DFF7EA8A4}"/>
              </a:ext>
            </a:extLst>
          </p:cNvPr>
          <p:cNvGrpSpPr/>
          <p:nvPr/>
        </p:nvGrpSpPr>
        <p:grpSpPr>
          <a:xfrm>
            <a:off x="40311" y="2021982"/>
            <a:ext cx="4278584" cy="1840563"/>
            <a:chOff x="-26942" y="1866763"/>
            <a:chExt cx="4278584" cy="184056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D0F77C57-9809-2B25-4789-32FB3D9CD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6654" y="1866763"/>
              <a:ext cx="2694988" cy="1840563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EBACD0E2-C59C-C656-860C-C4E4855E3D66}"/>
                </a:ext>
              </a:extLst>
            </p:cNvPr>
            <p:cNvSpPr txBox="1"/>
            <p:nvPr/>
          </p:nvSpPr>
          <p:spPr>
            <a:xfrm>
              <a:off x="-26942" y="2169303"/>
              <a:ext cx="163137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b="1" dirty="0">
                  <a:cs typeface="Arial" panose="020B0604020202020204" pitchFamily="34" charset="0"/>
                </a:rPr>
                <a:t>Open-field test (OFT)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381E3480-6E33-E091-CA8A-C3871D597320}"/>
              </a:ext>
            </a:extLst>
          </p:cNvPr>
          <p:cNvGrpSpPr/>
          <p:nvPr/>
        </p:nvGrpSpPr>
        <p:grpSpPr>
          <a:xfrm>
            <a:off x="208608" y="828671"/>
            <a:ext cx="1533924" cy="1077218"/>
            <a:chOff x="10667717" y="667846"/>
            <a:chExt cx="1080026" cy="758462"/>
          </a:xfrm>
        </p:grpSpPr>
        <p:pic>
          <p:nvPicPr>
            <p:cNvPr id="31" name="Picture 2" descr="Laboratory Mouse icon | Freepik">
              <a:extLst>
                <a:ext uri="{FF2B5EF4-FFF2-40B4-BE49-F238E27FC236}">
                  <a16:creationId xmlns:a16="http://schemas.microsoft.com/office/drawing/2014/main" xmlns="" id="{44D74307-D38C-25ED-E582-E54DF4DB10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25" b="15149"/>
            <a:stretch/>
          </p:blipFill>
          <p:spPr bwMode="auto">
            <a:xfrm flipH="1">
              <a:off x="10667717" y="667846"/>
              <a:ext cx="1080026" cy="758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8B906DA2-E351-AF37-FB49-80FA23B2C71D}"/>
                </a:ext>
              </a:extLst>
            </p:cNvPr>
            <p:cNvGrpSpPr/>
            <p:nvPr/>
          </p:nvGrpSpPr>
          <p:grpSpPr>
            <a:xfrm>
              <a:off x="10804938" y="935870"/>
              <a:ext cx="468407" cy="468407"/>
              <a:chOff x="10850100" y="2078132"/>
              <a:chExt cx="468407" cy="468407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xmlns="" id="{2B756E72-0B3C-9B8D-A568-47E094C8B1FB}"/>
                  </a:ext>
                </a:extLst>
              </p:cNvPr>
              <p:cNvSpPr/>
              <p:nvPr/>
            </p:nvSpPr>
            <p:spPr>
              <a:xfrm>
                <a:off x="10956034" y="2191657"/>
                <a:ext cx="238486" cy="26161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pic>
            <p:nvPicPr>
              <p:cNvPr id="34" name="Graphic 33" descr="Badge Cross with solid fill">
                <a:extLst>
                  <a:ext uri="{FF2B5EF4-FFF2-40B4-BE49-F238E27FC236}">
                    <a16:creationId xmlns:a16="http://schemas.microsoft.com/office/drawing/2014/main" xmlns="" id="{F82C9A85-334A-D8C2-BCA8-ECBA795BEB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10850100" y="2078132"/>
                <a:ext cx="468407" cy="468407"/>
              </a:xfrm>
              <a:prstGeom prst="rect">
                <a:avLst/>
              </a:prstGeom>
            </p:spPr>
          </p:pic>
        </p:grp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725EDE71-A45E-C8F7-569F-5FE26DADFC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0942" y="843656"/>
            <a:ext cx="1962449" cy="74686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B36AA531-2965-9EEA-8112-FBE498F7A7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4617" y="1597247"/>
            <a:ext cx="2304158" cy="74686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78D7CD29-7FB0-C2EF-B2E4-E16135722D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3542" y="827228"/>
            <a:ext cx="3979631" cy="1540038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B6599B28-A5FF-B60A-0D9E-2C0378680746}"/>
              </a:ext>
            </a:extLst>
          </p:cNvPr>
          <p:cNvGrpSpPr/>
          <p:nvPr/>
        </p:nvGrpSpPr>
        <p:grpSpPr>
          <a:xfrm>
            <a:off x="-26942" y="3832928"/>
            <a:ext cx="6360531" cy="3055392"/>
            <a:chOff x="-26942" y="3832928"/>
            <a:chExt cx="6360531" cy="3055392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0F6115E7-7A60-991E-C2C9-AFA2A72D1260}"/>
                </a:ext>
              </a:extLst>
            </p:cNvPr>
            <p:cNvSpPr txBox="1"/>
            <p:nvPr/>
          </p:nvSpPr>
          <p:spPr>
            <a:xfrm>
              <a:off x="-26942" y="6426655"/>
              <a:ext cx="293109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x-none" sz="1200" dirty="0"/>
                <a:t>GLP-1: glucagon-like peptide-1</a:t>
              </a:r>
            </a:p>
            <a:p>
              <a:r>
                <a:rPr lang="x-none" sz="1200" dirty="0"/>
                <a:t>SPF: specific-pathogen-free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153A7BB3-B36B-A592-4AA9-710C52517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26942" y="4024438"/>
              <a:ext cx="2377535" cy="2390967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xmlns="" id="{33E47C33-5F3E-6C06-05F2-4344DBAAA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64849" y="3855410"/>
              <a:ext cx="2593241" cy="2593241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BE7E8BF2-6133-0E46-D19A-B5E1A3C6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935575" y="3832928"/>
              <a:ext cx="2398014" cy="2582477"/>
            </a:xfrm>
            <a:prstGeom prst="rect">
              <a:avLst/>
            </a:prstGeom>
          </p:spPr>
        </p:pic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999454D4-A39B-23D2-98EE-0A71B8CF47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30447" y="3786303"/>
            <a:ext cx="2510547" cy="286723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9DEE4D10-B24E-B24A-BD7C-B5FBCC9862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88171" y="3790251"/>
            <a:ext cx="2477960" cy="2872800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9B913E9E-60C8-9EA4-090E-DF0461106A69}"/>
              </a:ext>
            </a:extLst>
          </p:cNvPr>
          <p:cNvGrpSpPr/>
          <p:nvPr/>
        </p:nvGrpSpPr>
        <p:grpSpPr>
          <a:xfrm>
            <a:off x="6129453" y="2304501"/>
            <a:ext cx="5470132" cy="1563206"/>
            <a:chOff x="6095999" y="2249611"/>
            <a:chExt cx="5662207" cy="1618096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xmlns="" id="{973E3F73-D661-0E17-0E55-E49C068F3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037853" y="2264316"/>
              <a:ext cx="1289298" cy="1600508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xmlns="" id="{37FDA94D-2966-2D8C-8E7F-B845620E3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459681" y="2261337"/>
              <a:ext cx="1298525" cy="1600508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xmlns="" id="{A0169381-3B0B-DC6B-F4DD-19D978921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095999" y="2267199"/>
              <a:ext cx="1354276" cy="1600508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xmlns="" id="{1FEB4280-01EC-4F6A-6203-41CCDB5E3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579702" y="2249611"/>
              <a:ext cx="1328724" cy="16005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9631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0.1582 0.25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125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xmlns="" id="{965AB9C0-C0FF-0084-9FE0-2E8820B22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4312" y="6392926"/>
            <a:ext cx="2743200" cy="365125"/>
          </a:xfrm>
        </p:spPr>
        <p:txBody>
          <a:bodyPr/>
          <a:lstStyle/>
          <a:p>
            <a:fld id="{6367DB7E-D031-B143-B1B8-E9CCE4684961}" type="slidenum">
              <a:rPr lang="x-none" sz="2000" smtClean="0"/>
              <a:t>4</a:t>
            </a:fld>
            <a:endParaRPr lang="x-none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8A546E-132E-505B-D4B8-D7DC5C3E66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35"/>
          <a:stretch/>
        </p:blipFill>
        <p:spPr>
          <a:xfrm>
            <a:off x="6264019" y="779652"/>
            <a:ext cx="4987845" cy="1996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A9D9DD-ABBC-E4CA-02DF-0D8B4336F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83" y="806233"/>
            <a:ext cx="5806516" cy="32437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593D934-CEDE-3876-80F6-9920B08A6588}"/>
              </a:ext>
            </a:extLst>
          </p:cNvPr>
          <p:cNvSpPr txBox="1"/>
          <p:nvPr/>
        </p:nvSpPr>
        <p:spPr>
          <a:xfrm>
            <a:off x="208608" y="-43045"/>
            <a:ext cx="117747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/>
              </a:rPr>
              <a:t>Higher numbers of c-Fos+ cells were detected in vagal ascending brain regions in ABX mice after OFT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352AFC5-18C1-9E15-B838-0F7F0625C785}"/>
              </a:ext>
            </a:extLst>
          </p:cNvPr>
          <p:cNvSpPr txBox="1"/>
          <p:nvPr/>
        </p:nvSpPr>
        <p:spPr>
          <a:xfrm>
            <a:off x="0" y="6211669"/>
            <a:ext cx="3189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sz="1200" dirty="0"/>
              <a:t>OFT: open-field test</a:t>
            </a:r>
          </a:p>
          <a:p>
            <a:r>
              <a:rPr lang="x-none" sz="1200" dirty="0"/>
              <a:t>NTS: nucleus of the solit</a:t>
            </a:r>
            <a:r>
              <a:rPr lang="en-US" sz="1200" dirty="0"/>
              <a:t>a</a:t>
            </a:r>
            <a:r>
              <a:rPr lang="x-none" sz="1200" dirty="0"/>
              <a:t>ry tract</a:t>
            </a:r>
          </a:p>
          <a:p>
            <a:r>
              <a:rPr lang="x-none" sz="1200" dirty="0"/>
              <a:t>DMV:  dorsal motor nucleus of vagus nerve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EC15794-255D-7EF1-6E9C-4ED2E208B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603" y="4019093"/>
            <a:ext cx="2329655" cy="23060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919111E-8B85-FA02-E3DD-9DA704965E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5419" y="4019093"/>
            <a:ext cx="2235050" cy="2306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A253731-6B6D-E09F-DCE4-A324818340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608" y="4019093"/>
            <a:ext cx="2341849" cy="23060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7658BB9-7CAB-2C3E-741F-2D806BDBF8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8497" y="2682160"/>
            <a:ext cx="4873367" cy="371076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8001E65-96D6-EEB5-C671-74F5531D23AB}"/>
              </a:ext>
            </a:extLst>
          </p:cNvPr>
          <p:cNvSpPr txBox="1"/>
          <p:nvPr/>
        </p:nvSpPr>
        <p:spPr>
          <a:xfrm>
            <a:off x="6378497" y="6392926"/>
            <a:ext cx="36586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Ex-4: exenatide, GLP-1 receptor agonist</a:t>
            </a:r>
          </a:p>
          <a:p>
            <a:r>
              <a:rPr lang="en-US" sz="1200" dirty="0"/>
              <a:t>Ex 9-39: exendin(9-39), GLP-1 receptor antagonist</a:t>
            </a:r>
            <a:endParaRPr lang="x-none" sz="1200" dirty="0"/>
          </a:p>
        </p:txBody>
      </p:sp>
    </p:spTree>
    <p:extLst>
      <p:ext uri="{BB962C8B-B14F-4D97-AF65-F5344CB8AC3E}">
        <p14:creationId xmlns:p14="http://schemas.microsoft.com/office/powerpoint/2010/main" val="240938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xmlns="" id="{B97A907E-AF89-A900-D5FC-7A41A49AD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4312" y="6392926"/>
            <a:ext cx="2743200" cy="365125"/>
          </a:xfrm>
        </p:spPr>
        <p:txBody>
          <a:bodyPr/>
          <a:lstStyle/>
          <a:p>
            <a:fld id="{6367DB7E-D031-B143-B1B8-E9CCE4684961}" type="slidenum">
              <a:rPr lang="x-none" sz="2000" smtClean="0"/>
              <a:t>5</a:t>
            </a:fld>
            <a:endParaRPr lang="x-none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A2BC88-0E90-B7A2-FD07-A28D2F3B0A82}"/>
              </a:ext>
            </a:extLst>
          </p:cNvPr>
          <p:cNvSpPr txBox="1"/>
          <p:nvPr/>
        </p:nvSpPr>
        <p:spPr>
          <a:xfrm>
            <a:off x="392277" y="-17009"/>
            <a:ext cx="116012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cs typeface="Arial" panose="020B0604020202020204" pitchFamily="34" charset="0"/>
              </a:rPr>
              <a:t>The subdiaphragmatic vagotomy (SDV) procedure restores </a:t>
            </a:r>
            <a:r>
              <a:rPr lang="en-US" sz="2800" dirty="0" err="1">
                <a:cs typeface="Arial" panose="020B0604020202020204" pitchFamily="34" charset="0"/>
              </a:rPr>
              <a:t>hypolocomotion</a:t>
            </a:r>
            <a:r>
              <a:rPr lang="en-US" sz="2800" dirty="0">
                <a:cs typeface="Arial" panose="020B0604020202020204" pitchFamily="34" charset="0"/>
              </a:rPr>
              <a:t> in ABX mice</a:t>
            </a:r>
          </a:p>
        </p:txBody>
      </p:sp>
      <p:pic>
        <p:nvPicPr>
          <p:cNvPr id="40" name="Picture 39" descr="A black rat with long tail&#10;&#10;AI-generated content may be incorrect.">
            <a:extLst>
              <a:ext uri="{FF2B5EF4-FFF2-40B4-BE49-F238E27FC236}">
                <a16:creationId xmlns:a16="http://schemas.microsoft.com/office/drawing/2014/main" xmlns="" id="{62DB5838-A72A-18CF-872E-71B6A85937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11" t="44228" r="16483" b="6942"/>
          <a:stretch/>
        </p:blipFill>
        <p:spPr>
          <a:xfrm>
            <a:off x="138662" y="768942"/>
            <a:ext cx="4300032" cy="2145487"/>
          </a:xfrm>
          <a:prstGeom prst="rect">
            <a:avLst/>
          </a:prstGeom>
        </p:spPr>
      </p:pic>
      <p:pic>
        <p:nvPicPr>
          <p:cNvPr id="42" name="Picture 41" descr="A group of pink brain and a black background&#10;&#10;AI-generated content may be incorrect.">
            <a:extLst>
              <a:ext uri="{FF2B5EF4-FFF2-40B4-BE49-F238E27FC236}">
                <a16:creationId xmlns:a16="http://schemas.microsoft.com/office/drawing/2014/main" xmlns="" id="{A769249C-5AE5-9799-1E97-DB715A22C0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344" t="40592" r="26729" b="33507"/>
          <a:stretch/>
        </p:blipFill>
        <p:spPr>
          <a:xfrm rot="21308936">
            <a:off x="513997" y="1002909"/>
            <a:ext cx="3223300" cy="1245325"/>
          </a:xfrm>
          <a:prstGeom prst="rect">
            <a:avLst/>
          </a:prstGeom>
        </p:spPr>
      </p:pic>
      <p:pic>
        <p:nvPicPr>
          <p:cNvPr id="44" name="Picture 43" descr="A yellow light on a black background&#10;&#10;AI-generated content may be incorrect.">
            <a:extLst>
              <a:ext uri="{FF2B5EF4-FFF2-40B4-BE49-F238E27FC236}">
                <a16:creationId xmlns:a16="http://schemas.microsoft.com/office/drawing/2014/main" xmlns="" id="{9DC4669F-C82D-B882-21EB-77A4BEE013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745" t="43835" r="38138" b="34125"/>
          <a:stretch/>
        </p:blipFill>
        <p:spPr>
          <a:xfrm>
            <a:off x="1305165" y="1110560"/>
            <a:ext cx="1874435" cy="1199146"/>
          </a:xfrm>
          <a:prstGeom prst="rect">
            <a:avLst/>
          </a:prstGeom>
        </p:spPr>
      </p:pic>
      <p:pic>
        <p:nvPicPr>
          <p:cNvPr id="46" name="Graphic 45" descr="Question mark with solid fill">
            <a:extLst>
              <a:ext uri="{FF2B5EF4-FFF2-40B4-BE49-F238E27FC236}">
                <a16:creationId xmlns:a16="http://schemas.microsoft.com/office/drawing/2014/main" xmlns="" id="{78D65509-B5D2-18DA-89FD-42BA13F817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533451" y="1237839"/>
            <a:ext cx="914400" cy="91440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474D4067-0843-CCA2-2666-EE6B49C86D05}"/>
              </a:ext>
            </a:extLst>
          </p:cNvPr>
          <p:cNvGrpSpPr/>
          <p:nvPr/>
        </p:nvGrpSpPr>
        <p:grpSpPr>
          <a:xfrm>
            <a:off x="138663" y="2944659"/>
            <a:ext cx="4698917" cy="3605945"/>
            <a:chOff x="138663" y="2944659"/>
            <a:chExt cx="4698917" cy="3605945"/>
          </a:xfrm>
        </p:grpSpPr>
        <p:grpSp>
          <p:nvGrpSpPr>
            <p:cNvPr id="5" name="群組 12">
              <a:extLst>
                <a:ext uri="{FF2B5EF4-FFF2-40B4-BE49-F238E27FC236}">
                  <a16:creationId xmlns:a16="http://schemas.microsoft.com/office/drawing/2014/main" xmlns="" id="{7451F455-9DE9-77E0-82AD-B44D501E3A5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8946" y="4394144"/>
              <a:ext cx="3515269" cy="2143132"/>
              <a:chOff x="5172510" y="583010"/>
              <a:chExt cx="3877352" cy="2363882"/>
            </a:xfrm>
          </p:grpSpPr>
          <p:grpSp>
            <p:nvGrpSpPr>
              <p:cNvPr id="7" name="群組 14">
                <a:extLst>
                  <a:ext uri="{FF2B5EF4-FFF2-40B4-BE49-F238E27FC236}">
                    <a16:creationId xmlns:a16="http://schemas.microsoft.com/office/drawing/2014/main" xmlns="" id="{1988066E-7B78-1C99-16BC-5140AB459CC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72510" y="583010"/>
                <a:ext cx="3877352" cy="2363882"/>
                <a:chOff x="874788" y="2258611"/>
                <a:chExt cx="3032622" cy="1832135"/>
              </a:xfrm>
            </p:grpSpPr>
            <p:pic>
              <p:nvPicPr>
                <p:cNvPr id="9" name="圖片 16">
                  <a:extLst>
                    <a:ext uri="{FF2B5EF4-FFF2-40B4-BE49-F238E27FC236}">
                      <a16:creationId xmlns:a16="http://schemas.microsoft.com/office/drawing/2014/main" xmlns="" id="{655EAEA1-6E5C-7A5B-6302-C7B4F4FAC9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82"/>
                <a:stretch/>
              </p:blipFill>
              <p:spPr>
                <a:xfrm>
                  <a:off x="874788" y="2258611"/>
                  <a:ext cx="3032622" cy="1832135"/>
                </a:xfrm>
                <a:prstGeom prst="rect">
                  <a:avLst/>
                </a:prstGeom>
              </p:spPr>
            </p:pic>
            <p:sp>
              <p:nvSpPr>
                <p:cNvPr id="10" name="文字方塊 17">
                  <a:extLst>
                    <a:ext uri="{FF2B5EF4-FFF2-40B4-BE49-F238E27FC236}">
                      <a16:creationId xmlns:a16="http://schemas.microsoft.com/office/drawing/2014/main" xmlns="" id="{35C52255-590D-B331-FF6D-E19C149C1B46}"/>
                    </a:ext>
                  </a:extLst>
                </p:cNvPr>
                <p:cNvSpPr txBox="1"/>
                <p:nvPr/>
              </p:nvSpPr>
              <p:spPr>
                <a:xfrm>
                  <a:off x="2903221" y="2839181"/>
                  <a:ext cx="835225" cy="2631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TW" sz="14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Stomach</a:t>
                  </a:r>
                  <a:endParaRPr lang="zh-TW" altLang="en-U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1" name="直線單箭頭接點 64">
                  <a:extLst>
                    <a:ext uri="{FF2B5EF4-FFF2-40B4-BE49-F238E27FC236}">
                      <a16:creationId xmlns:a16="http://schemas.microsoft.com/office/drawing/2014/main" xmlns="" id="{86DC5332-F88A-0809-7DA5-B05D3E1A55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828566" y="2692558"/>
                  <a:ext cx="76434" cy="152182"/>
                </a:xfrm>
                <a:prstGeom prst="straightConnector1">
                  <a:avLst/>
                </a:prstGeom>
                <a:ln w="285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直線單箭頭接點 65">
                  <a:extLst>
                    <a:ext uri="{FF2B5EF4-FFF2-40B4-BE49-F238E27FC236}">
                      <a16:creationId xmlns:a16="http://schemas.microsoft.com/office/drawing/2014/main" xmlns="" id="{72EABB0A-73EE-CD59-5753-F91749690A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945028" y="2727066"/>
                  <a:ext cx="76434" cy="152182"/>
                </a:xfrm>
                <a:prstGeom prst="straightConnector1">
                  <a:avLst/>
                </a:prstGeom>
                <a:ln w="285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線單箭頭接點 66">
                  <a:extLst>
                    <a:ext uri="{FF2B5EF4-FFF2-40B4-BE49-F238E27FC236}">
                      <a16:creationId xmlns:a16="http://schemas.microsoft.com/office/drawing/2014/main" xmlns="" id="{81FC4A84-202B-EDF1-BB64-28FFB0FDA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061490" y="2768649"/>
                  <a:ext cx="76434" cy="152182"/>
                </a:xfrm>
                <a:prstGeom prst="straightConnector1">
                  <a:avLst/>
                </a:prstGeom>
                <a:ln w="285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線單箭頭接點 67">
                  <a:extLst>
                    <a:ext uri="{FF2B5EF4-FFF2-40B4-BE49-F238E27FC236}">
                      <a16:creationId xmlns:a16="http://schemas.microsoft.com/office/drawing/2014/main" xmlns="" id="{FB11C0AC-DFC2-E64F-A958-4BC97C0785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177952" y="2803157"/>
                  <a:ext cx="76434" cy="152182"/>
                </a:xfrm>
                <a:prstGeom prst="straightConnector1">
                  <a:avLst/>
                </a:prstGeom>
                <a:ln w="285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線單箭頭接點 68">
                  <a:extLst>
                    <a:ext uri="{FF2B5EF4-FFF2-40B4-BE49-F238E27FC236}">
                      <a16:creationId xmlns:a16="http://schemas.microsoft.com/office/drawing/2014/main" xmlns="" id="{590AA601-935C-EF74-1EB1-E2386553EB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383926" y="3172727"/>
                  <a:ext cx="76434" cy="152182"/>
                </a:xfrm>
                <a:prstGeom prst="straightConnector1">
                  <a:avLst/>
                </a:prstGeom>
                <a:ln w="285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線單箭頭接點 69">
                  <a:extLst>
                    <a:ext uri="{FF2B5EF4-FFF2-40B4-BE49-F238E27FC236}">
                      <a16:creationId xmlns:a16="http://schemas.microsoft.com/office/drawing/2014/main" xmlns="" id="{FBB4148C-D32A-ED8C-A92D-94C04E131D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307492" y="3096636"/>
                  <a:ext cx="76434" cy="152182"/>
                </a:xfrm>
                <a:prstGeom prst="straightConnector1">
                  <a:avLst/>
                </a:prstGeom>
                <a:ln w="285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線單箭頭接點 70">
                  <a:extLst>
                    <a:ext uri="{FF2B5EF4-FFF2-40B4-BE49-F238E27FC236}">
                      <a16:creationId xmlns:a16="http://schemas.microsoft.com/office/drawing/2014/main" xmlns="" id="{52A3E06A-6749-39E4-20F2-3988C02287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238632" y="3008458"/>
                  <a:ext cx="76434" cy="152182"/>
                </a:xfrm>
                <a:prstGeom prst="straightConnector1">
                  <a:avLst/>
                </a:prstGeom>
                <a:ln w="285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文字方塊 15">
                <a:extLst>
                  <a:ext uri="{FF2B5EF4-FFF2-40B4-BE49-F238E27FC236}">
                    <a16:creationId xmlns:a16="http://schemas.microsoft.com/office/drawing/2014/main" xmlns="" id="{CCF77EDB-7DE8-54FE-98A9-90A4B77C396B}"/>
                  </a:ext>
                </a:extLst>
              </p:cNvPr>
              <p:cNvSpPr txBox="1"/>
              <p:nvPr/>
            </p:nvSpPr>
            <p:spPr>
              <a:xfrm>
                <a:off x="6489686" y="868256"/>
                <a:ext cx="2133614" cy="339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4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Vagus</a:t>
                </a:r>
                <a:r>
                  <a:rPr lang="en-US" altLang="zh-TW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nerve</a:t>
                </a:r>
                <a:endParaRPr lang="zh-TW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1" name="圖片 66">
              <a:extLst>
                <a:ext uri="{FF2B5EF4-FFF2-40B4-BE49-F238E27FC236}">
                  <a16:creationId xmlns:a16="http://schemas.microsoft.com/office/drawing/2014/main" xmlns="" id="{05845DA2-7287-BF2E-EC5A-F200F4B6E1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844157" y="2600328"/>
              <a:ext cx="1252942" cy="1941605"/>
            </a:xfrm>
            <a:prstGeom prst="rect">
              <a:avLst/>
            </a:prstGeom>
          </p:spPr>
        </p:pic>
        <p:pic>
          <p:nvPicPr>
            <p:cNvPr id="22" name="圖片 7">
              <a:extLst>
                <a:ext uri="{FF2B5EF4-FFF2-40B4-BE49-F238E27FC236}">
                  <a16:creationId xmlns:a16="http://schemas.microsoft.com/office/drawing/2014/main" xmlns="" id="{69AEC7AF-3601-E3BF-F733-F624320F35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67713" y="2921042"/>
              <a:ext cx="1253404" cy="1311504"/>
            </a:xfrm>
            <a:prstGeom prst="rect">
              <a:avLst/>
            </a:prstGeom>
          </p:spPr>
        </p:pic>
        <p:grpSp>
          <p:nvGrpSpPr>
            <p:cNvPr id="23" name="群組 1">
              <a:extLst>
                <a:ext uri="{FF2B5EF4-FFF2-40B4-BE49-F238E27FC236}">
                  <a16:creationId xmlns:a16="http://schemas.microsoft.com/office/drawing/2014/main" xmlns="" id="{4CBB9236-C4C9-52E1-38A4-BFE21E4577DF}"/>
                </a:ext>
              </a:extLst>
            </p:cNvPr>
            <p:cNvGrpSpPr/>
            <p:nvPr/>
          </p:nvGrpSpPr>
          <p:grpSpPr>
            <a:xfrm>
              <a:off x="3536709" y="2944659"/>
              <a:ext cx="1300871" cy="1238548"/>
              <a:chOff x="5671941" y="1895429"/>
              <a:chExt cx="3331973" cy="3651800"/>
            </a:xfrm>
          </p:grpSpPr>
          <p:grpSp>
            <p:nvGrpSpPr>
              <p:cNvPr id="24" name="群組 81">
                <a:extLst>
                  <a:ext uri="{FF2B5EF4-FFF2-40B4-BE49-F238E27FC236}">
                    <a16:creationId xmlns:a16="http://schemas.microsoft.com/office/drawing/2014/main" xmlns="" id="{289B61DB-FBF0-45A3-6C74-E04DE2FB50F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71941" y="1895429"/>
                <a:ext cx="3331973" cy="3651800"/>
                <a:chOff x="4668777" y="940998"/>
                <a:chExt cx="4300602" cy="4713404"/>
              </a:xfrm>
            </p:grpSpPr>
            <p:pic>
              <p:nvPicPr>
                <p:cNvPr id="26" name="圖片 82">
                  <a:extLst>
                    <a:ext uri="{FF2B5EF4-FFF2-40B4-BE49-F238E27FC236}">
                      <a16:creationId xmlns:a16="http://schemas.microsoft.com/office/drawing/2014/main" xmlns="" id="{E31B9EB6-B335-F723-C88F-FB9F0B3779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668777" y="940998"/>
                  <a:ext cx="4300602" cy="4713404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  <p:cxnSp>
              <p:nvCxnSpPr>
                <p:cNvPr id="27" name="直線單箭頭接點 83">
                  <a:extLst>
                    <a:ext uri="{FF2B5EF4-FFF2-40B4-BE49-F238E27FC236}">
                      <a16:creationId xmlns:a16="http://schemas.microsoft.com/office/drawing/2014/main" xmlns="" id="{EE97BB24-2222-BE24-FEAB-7FB3351239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004200" y="3682776"/>
                  <a:ext cx="577005" cy="32586"/>
                </a:xfrm>
                <a:prstGeom prst="straightConnector1">
                  <a:avLst/>
                </a:prstGeom>
                <a:ln w="952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線單箭頭接點 84">
                  <a:extLst>
                    <a:ext uri="{FF2B5EF4-FFF2-40B4-BE49-F238E27FC236}">
                      <a16:creationId xmlns:a16="http://schemas.microsoft.com/office/drawing/2014/main" xmlns="" id="{312FB28B-7116-F7E7-CD51-A7BD1EB351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040810" y="3965652"/>
                  <a:ext cx="540395" cy="11248"/>
                </a:xfrm>
                <a:prstGeom prst="straightConnector1">
                  <a:avLst/>
                </a:prstGeom>
                <a:ln w="952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線單箭頭接點 85">
                  <a:extLst>
                    <a:ext uri="{FF2B5EF4-FFF2-40B4-BE49-F238E27FC236}">
                      <a16:creationId xmlns:a16="http://schemas.microsoft.com/office/drawing/2014/main" xmlns="" id="{54D9887C-0BC1-42F1-780D-FF7B657B37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095711" y="4249582"/>
                  <a:ext cx="485494" cy="27296"/>
                </a:xfrm>
                <a:prstGeom prst="straightConnector1">
                  <a:avLst/>
                </a:prstGeom>
                <a:ln w="952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線單箭頭接點 86">
                  <a:extLst>
                    <a:ext uri="{FF2B5EF4-FFF2-40B4-BE49-F238E27FC236}">
                      <a16:creationId xmlns:a16="http://schemas.microsoft.com/office/drawing/2014/main" xmlns="" id="{D4543DB1-AD5D-A25C-0719-927A405F3F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38381" y="4537451"/>
                  <a:ext cx="442824" cy="48708"/>
                </a:xfrm>
                <a:prstGeom prst="straightConnector1">
                  <a:avLst/>
                </a:prstGeom>
                <a:ln w="952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線單箭頭接點 87">
                  <a:extLst>
                    <a:ext uri="{FF2B5EF4-FFF2-40B4-BE49-F238E27FC236}">
                      <a16:creationId xmlns:a16="http://schemas.microsoft.com/office/drawing/2014/main" xmlns="" id="{8C0A2DA7-9F6D-9862-AC56-05F3A3175F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784716" y="1344368"/>
                  <a:ext cx="512196" cy="64214"/>
                </a:xfrm>
                <a:prstGeom prst="straightConnector1">
                  <a:avLst/>
                </a:prstGeom>
                <a:ln w="952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線單箭頭接點 88">
                  <a:extLst>
                    <a:ext uri="{FF2B5EF4-FFF2-40B4-BE49-F238E27FC236}">
                      <a16:creationId xmlns:a16="http://schemas.microsoft.com/office/drawing/2014/main" xmlns="" id="{C8626B01-0D04-799E-5549-48DB2CCD2F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876153" y="1573841"/>
                  <a:ext cx="475659" cy="67360"/>
                </a:xfrm>
                <a:prstGeom prst="straightConnector1">
                  <a:avLst/>
                </a:prstGeom>
                <a:ln w="952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線單箭頭接點 89">
                  <a:extLst>
                    <a:ext uri="{FF2B5EF4-FFF2-40B4-BE49-F238E27FC236}">
                      <a16:creationId xmlns:a16="http://schemas.microsoft.com/office/drawing/2014/main" xmlns="" id="{40E59D2C-98C2-8482-DD3E-892BEB4982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967660" y="1810448"/>
                  <a:ext cx="494136" cy="52004"/>
                </a:xfrm>
                <a:prstGeom prst="straightConnector1">
                  <a:avLst/>
                </a:prstGeom>
                <a:ln w="952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線單箭頭接點 90">
                  <a:extLst>
                    <a:ext uri="{FF2B5EF4-FFF2-40B4-BE49-F238E27FC236}">
                      <a16:creationId xmlns:a16="http://schemas.microsoft.com/office/drawing/2014/main" xmlns="" id="{2B2BE805-849C-9F75-15DD-A5928937BF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71166" y="2927553"/>
                  <a:ext cx="474771" cy="0"/>
                </a:xfrm>
                <a:prstGeom prst="straightConnector1">
                  <a:avLst/>
                </a:prstGeom>
                <a:ln w="952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線單箭頭接點 91">
                  <a:extLst>
                    <a:ext uri="{FF2B5EF4-FFF2-40B4-BE49-F238E27FC236}">
                      <a16:creationId xmlns:a16="http://schemas.microsoft.com/office/drawing/2014/main" xmlns="" id="{34474243-E0FB-25D8-389A-BD86E22BC2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59431" y="3242414"/>
                  <a:ext cx="486505" cy="0"/>
                </a:xfrm>
                <a:prstGeom prst="straightConnector1">
                  <a:avLst/>
                </a:prstGeom>
                <a:ln w="952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線單箭頭接點 92">
                  <a:extLst>
                    <a:ext uri="{FF2B5EF4-FFF2-40B4-BE49-F238E27FC236}">
                      <a16:creationId xmlns:a16="http://schemas.microsoft.com/office/drawing/2014/main" xmlns="" id="{AE2E8AE2-557D-F27D-91AA-D74876FA22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70539" y="3529265"/>
                  <a:ext cx="475397" cy="0"/>
                </a:xfrm>
                <a:prstGeom prst="straightConnector1">
                  <a:avLst/>
                </a:prstGeom>
                <a:ln w="952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線單箭頭接點 93">
                  <a:extLst>
                    <a:ext uri="{FF2B5EF4-FFF2-40B4-BE49-F238E27FC236}">
                      <a16:creationId xmlns:a16="http://schemas.microsoft.com/office/drawing/2014/main" xmlns="" id="{F525C9D0-64FB-15BB-E157-1D2E858CF2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3864" y="3811603"/>
                  <a:ext cx="442072" cy="0"/>
                </a:xfrm>
                <a:prstGeom prst="straightConnector1">
                  <a:avLst/>
                </a:prstGeom>
                <a:ln w="952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文字方塊 23">
                <a:extLst>
                  <a:ext uri="{FF2B5EF4-FFF2-40B4-BE49-F238E27FC236}">
                    <a16:creationId xmlns:a16="http://schemas.microsoft.com/office/drawing/2014/main" xmlns="" id="{376EAAC7-CB0A-A3FE-F1C0-C960404BCC5A}"/>
                  </a:ext>
                </a:extLst>
              </p:cNvPr>
              <p:cNvSpPr txBox="1"/>
              <p:nvPr/>
            </p:nvSpPr>
            <p:spPr>
              <a:xfrm>
                <a:off x="6770883" y="4835199"/>
                <a:ext cx="2130007" cy="583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Esophagus</a:t>
                </a:r>
              </a:p>
            </p:txBody>
          </p:sp>
        </p:grpSp>
        <p:sp>
          <p:nvSpPr>
            <p:cNvPr id="6" name="文字方塊 13">
              <a:extLst>
                <a:ext uri="{FF2B5EF4-FFF2-40B4-BE49-F238E27FC236}">
                  <a16:creationId xmlns:a16="http://schemas.microsoft.com/office/drawing/2014/main" xmlns="" id="{F3CC80A7-9365-4C14-C752-1DF6FF2B261B}"/>
                </a:ext>
              </a:extLst>
            </p:cNvPr>
            <p:cNvSpPr txBox="1"/>
            <p:nvPr/>
          </p:nvSpPr>
          <p:spPr>
            <a:xfrm>
              <a:off x="896152" y="6261199"/>
              <a:ext cx="2989311" cy="289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Subdiaphragmatic vagotomy (SDV)</a:t>
              </a:r>
              <a:endParaRPr lang="zh-TW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F90F4F25-709D-2E0A-7D09-7CBBF1EDCB80}"/>
              </a:ext>
            </a:extLst>
          </p:cNvPr>
          <p:cNvGrpSpPr/>
          <p:nvPr/>
        </p:nvGrpSpPr>
        <p:grpSpPr>
          <a:xfrm>
            <a:off x="5094541" y="806039"/>
            <a:ext cx="7413428" cy="2692400"/>
            <a:chOff x="5094541" y="806039"/>
            <a:chExt cx="7413428" cy="269240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3C34DA15-E006-CE57-15D2-6E63CD220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94541" y="1237839"/>
              <a:ext cx="1376928" cy="1703948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1BD9E909-A261-7148-B3BB-66A6BAC47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545497" y="1237839"/>
              <a:ext cx="1363158" cy="1703947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2609F3D6-69FB-FA73-BD5B-71A5108DE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b="3477"/>
            <a:stretch/>
          </p:blipFill>
          <p:spPr>
            <a:xfrm>
              <a:off x="7969970" y="1237839"/>
              <a:ext cx="1386255" cy="167659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xmlns="" id="{0B8D46EC-B50B-E1DA-371E-A68CADAD9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536169" y="806039"/>
              <a:ext cx="2971800" cy="269240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9B83BC86-0991-C261-C22D-084D4426FC3E}"/>
              </a:ext>
            </a:extLst>
          </p:cNvPr>
          <p:cNvGrpSpPr/>
          <p:nvPr/>
        </p:nvGrpSpPr>
        <p:grpSpPr>
          <a:xfrm>
            <a:off x="5616807" y="3595604"/>
            <a:ext cx="6218062" cy="2654300"/>
            <a:chOff x="5616807" y="3595604"/>
            <a:chExt cx="6218062" cy="2654300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2459B2F8-A91F-3A7B-C579-E89651EF6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616807" y="4092999"/>
              <a:ext cx="1384914" cy="165951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C0337373-FE61-4692-8AF7-A075D5725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088290" y="4128658"/>
              <a:ext cx="1396149" cy="162691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xmlns="" id="{DEB48ADC-F3ED-06C0-095E-6B990391B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536169" y="3595604"/>
              <a:ext cx="2298700" cy="2654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158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xmlns="" id="{F42FCE4E-2A26-4C45-FD08-473862F25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4312" y="6392926"/>
            <a:ext cx="2743200" cy="365125"/>
          </a:xfrm>
        </p:spPr>
        <p:txBody>
          <a:bodyPr/>
          <a:lstStyle/>
          <a:p>
            <a:fld id="{6367DB7E-D031-B143-B1B8-E9CCE4684961}" type="slidenum">
              <a:rPr lang="x-none" sz="2000" smtClean="0"/>
              <a:t>6</a:t>
            </a:fld>
            <a:endParaRPr lang="x-none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39DFF21-1CBB-009D-A829-B05CFD67C7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66"/>
          <a:stretch/>
        </p:blipFill>
        <p:spPr>
          <a:xfrm>
            <a:off x="488306" y="1034289"/>
            <a:ext cx="5525037" cy="25228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90A7979-0C0A-371F-1F9A-FA9CAE8F4164}"/>
              </a:ext>
            </a:extLst>
          </p:cNvPr>
          <p:cNvSpPr txBox="1"/>
          <p:nvPr/>
        </p:nvSpPr>
        <p:spPr>
          <a:xfrm>
            <a:off x="216795" y="-11981"/>
            <a:ext cx="117584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75"/>
              </a:spcAft>
            </a:pPr>
            <a:r>
              <a:rPr lang="en-US" sz="2800" dirty="0">
                <a:cs typeface="Arial" panose="020B0604020202020204" pitchFamily="34" charset="0"/>
              </a:rPr>
              <a:t>Focused ultrasound stimulation (FUS) on the brainstem of SPF mice induces the </a:t>
            </a:r>
            <a:r>
              <a:rPr lang="en-US" sz="2800" dirty="0" err="1">
                <a:cs typeface="Arial" panose="020B0604020202020204" pitchFamily="34" charset="0"/>
              </a:rPr>
              <a:t>hypolocomotion</a:t>
            </a:r>
            <a:r>
              <a:rPr lang="en-US" sz="2800" dirty="0">
                <a:cs typeface="Arial" panose="020B0604020202020204" pitchFamily="34" charset="0"/>
              </a:rPr>
              <a:t> phenotype</a:t>
            </a:r>
          </a:p>
        </p:txBody>
      </p:sp>
      <p:sp>
        <p:nvSpPr>
          <p:cNvPr id="8" name="文字方塊 13">
            <a:extLst>
              <a:ext uri="{FF2B5EF4-FFF2-40B4-BE49-F238E27FC236}">
                <a16:creationId xmlns:a16="http://schemas.microsoft.com/office/drawing/2014/main" xmlns="" id="{91F953D1-5C68-DE4F-B419-F7CCD0417E28}"/>
              </a:ext>
            </a:extLst>
          </p:cNvPr>
          <p:cNvSpPr txBox="1"/>
          <p:nvPr/>
        </p:nvSpPr>
        <p:spPr>
          <a:xfrm>
            <a:off x="1848097" y="3605800"/>
            <a:ext cx="3188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Focused ultrasound stimulation (FUS)</a:t>
            </a:r>
            <a:endParaRPr lang="zh-TW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F94ED2E-FE22-B99C-19E2-C2CA10AE442B}"/>
              </a:ext>
            </a:extLst>
          </p:cNvPr>
          <p:cNvGrpSpPr/>
          <p:nvPr/>
        </p:nvGrpSpPr>
        <p:grpSpPr>
          <a:xfrm>
            <a:off x="424035" y="3998497"/>
            <a:ext cx="6191395" cy="2310414"/>
            <a:chOff x="93648" y="4009538"/>
            <a:chExt cx="6191395" cy="23104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6AE5D0A9-D0C4-5E11-D6D1-67107DB76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48" y="4292488"/>
              <a:ext cx="6191395" cy="202746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FF840AB-92F1-66C3-F55A-9D8931175F78}"/>
                </a:ext>
              </a:extLst>
            </p:cNvPr>
            <p:cNvSpPr txBox="1"/>
            <p:nvPr/>
          </p:nvSpPr>
          <p:spPr>
            <a:xfrm>
              <a:off x="1173871" y="4009538"/>
              <a:ext cx="8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000" kern="100" dirty="0">
                  <a:ea typeface="Microsoft JhengHei" panose="020B0604030504040204" pitchFamily="34" charset="-120"/>
                  <a:cs typeface="Times New Roman" panose="02020603050405020304" pitchFamily="18" charset="0"/>
                </a:rPr>
                <a:t>Sham</a:t>
              </a:r>
              <a:endParaRPr lang="x-none" sz="1600" kern="100" dirty="0">
                <a:ea typeface="Microsoft JhengHei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E0D9F35-A730-EBEC-BCF9-AB89215FB7C2}"/>
                </a:ext>
              </a:extLst>
            </p:cNvPr>
            <p:cNvSpPr txBox="1"/>
            <p:nvPr/>
          </p:nvSpPr>
          <p:spPr>
            <a:xfrm>
              <a:off x="4395831" y="4009538"/>
              <a:ext cx="6399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000" kern="100" dirty="0">
                  <a:ea typeface="Microsoft JhengHei" panose="020B0604030504040204" pitchFamily="34" charset="-120"/>
                  <a:cs typeface="Times New Roman" panose="02020603050405020304" pitchFamily="18" charset="0"/>
                </a:rPr>
                <a:t>FUS</a:t>
              </a:r>
              <a:endParaRPr lang="x-none" sz="1600" kern="100" dirty="0">
                <a:ea typeface="Microsoft JhengHei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4FA5BDC-DCC6-EC08-CBBC-CDB747961851}"/>
              </a:ext>
            </a:extLst>
          </p:cNvPr>
          <p:cNvGrpSpPr/>
          <p:nvPr/>
        </p:nvGrpSpPr>
        <p:grpSpPr>
          <a:xfrm>
            <a:off x="7102496" y="986815"/>
            <a:ext cx="3924459" cy="5361422"/>
            <a:chOff x="6930232" y="1072091"/>
            <a:chExt cx="3924459" cy="536142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C4DB5401-ABDE-8D21-9ED3-A928BAE7B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30232" y="1072091"/>
              <a:ext cx="1784789" cy="21051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2F921151-EF65-6216-15B9-7A1FCEE50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69902" y="1112182"/>
              <a:ext cx="1784789" cy="206504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C83A69CE-4C5B-CC5F-FAD4-DCC918838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4320" y="3481853"/>
              <a:ext cx="2887840" cy="295166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62ABDD1-E04B-4D4C-3F49-ABF1D4FBB468}"/>
              </a:ext>
            </a:extLst>
          </p:cNvPr>
          <p:cNvSpPr txBox="1"/>
          <p:nvPr/>
        </p:nvSpPr>
        <p:spPr>
          <a:xfrm>
            <a:off x="459686" y="958294"/>
            <a:ext cx="620537" cy="307776"/>
          </a:xfrm>
          <a:prstGeom prst="rect">
            <a:avLst/>
          </a:prstGeom>
          <a:solidFill>
            <a:srgbClr val="D98C8A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1400" b="1" dirty="0">
                <a:solidFill>
                  <a:schemeClr val="bg1"/>
                </a:solidFill>
                <a:latin typeface="Microsoft JhengHei UI" panose="020B0400000000000000" pitchFamily="34" charset="-120"/>
                <a:ea typeface="Microsoft JhengHei UI" panose="020B0400000000000000" pitchFamily="34" charset="-120"/>
              </a:rPr>
              <a:t>SPF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1B5BFE0-141D-C4C8-600A-C97519DA6826}"/>
              </a:ext>
            </a:extLst>
          </p:cNvPr>
          <p:cNvSpPr txBox="1"/>
          <p:nvPr/>
        </p:nvSpPr>
        <p:spPr>
          <a:xfrm>
            <a:off x="97" y="6404872"/>
            <a:ext cx="31892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sz="1200" dirty="0"/>
              <a:t>SPF: specific-pathogen-free</a:t>
            </a:r>
          </a:p>
          <a:p>
            <a:r>
              <a:rPr lang="x-none" sz="1200" dirty="0"/>
              <a:t>ChAT: </a:t>
            </a:r>
            <a:r>
              <a:rPr lang="en-US" sz="1200" dirty="0"/>
              <a:t>choline acetyltransferase</a:t>
            </a:r>
          </a:p>
        </p:txBody>
      </p:sp>
    </p:spTree>
    <p:extLst>
      <p:ext uri="{BB962C8B-B14F-4D97-AF65-F5344CB8AC3E}">
        <p14:creationId xmlns:p14="http://schemas.microsoft.com/office/powerpoint/2010/main" val="149256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xmlns="" id="{60502450-4C04-9C7D-45EA-80B21E5D5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4312" y="6392926"/>
            <a:ext cx="2743200" cy="365125"/>
          </a:xfrm>
        </p:spPr>
        <p:txBody>
          <a:bodyPr/>
          <a:lstStyle/>
          <a:p>
            <a:fld id="{6367DB7E-D031-B143-B1B8-E9CCE4684961}" type="slidenum">
              <a:rPr lang="x-none" sz="2000" smtClean="0"/>
              <a:t>7</a:t>
            </a:fld>
            <a:endParaRPr lang="x-none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C677756-ACEE-1096-A1D3-264679242A99}"/>
              </a:ext>
            </a:extLst>
          </p:cNvPr>
          <p:cNvSpPr txBox="1"/>
          <p:nvPr/>
        </p:nvSpPr>
        <p:spPr>
          <a:xfrm>
            <a:off x="433590" y="99949"/>
            <a:ext cx="1175841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375"/>
              </a:spcAft>
            </a:pPr>
            <a:r>
              <a:rPr lang="en-US" sz="2700" dirty="0">
                <a:cs typeface="Arial" panose="020B0604020202020204" pitchFamily="34" charset="0"/>
              </a:rPr>
              <a:t>Selective antibiotic treatment alters GLP-1 levels and gut microbiome in mice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75903D6-818B-439A-6FCA-F02D143A3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80" y="737398"/>
            <a:ext cx="2542710" cy="18374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B7C0728-A919-F149-7736-F94A0A571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890" y="737398"/>
            <a:ext cx="2562736" cy="18374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DACE2F5-6009-586F-7B74-FBEEB5C10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983" y="615716"/>
            <a:ext cx="2732450" cy="19591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EBDC88D-C04C-7516-5219-19904F815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40" y="2913907"/>
            <a:ext cx="2893115" cy="17413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7F5D4AF-8DA8-2EB2-A951-D85ED0138E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640" y="4980400"/>
            <a:ext cx="2890219" cy="17413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6D56899-E57D-CAEF-4511-6D080F74CB9D}"/>
              </a:ext>
            </a:extLst>
          </p:cNvPr>
          <p:cNvSpPr txBox="1"/>
          <p:nvPr/>
        </p:nvSpPr>
        <p:spPr>
          <a:xfrm>
            <a:off x="707406" y="2588725"/>
            <a:ext cx="1749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Microsoft JhengHei" panose="020B0604030504040204" pitchFamily="34" charset="-120"/>
                <a:cs typeface="Times New Roman" panose="02020603050405020304" pitchFamily="18" charset="0"/>
              </a:rPr>
              <a:t>W</a:t>
            </a:r>
            <a:r>
              <a:rPr lang="x-none" sz="1600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Microsoft JhengHei" panose="020B0604030504040204" pitchFamily="34" charset="-120"/>
                <a:cs typeface="Times New Roman" panose="02020603050405020304" pitchFamily="18" charset="0"/>
              </a:rPr>
              <a:t>eighted UniFrac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C2894D8-FAFE-3676-A9E8-15F1317318CD}"/>
              </a:ext>
            </a:extLst>
          </p:cNvPr>
          <p:cNvSpPr txBox="1"/>
          <p:nvPr/>
        </p:nvSpPr>
        <p:spPr>
          <a:xfrm>
            <a:off x="595896" y="4679049"/>
            <a:ext cx="1969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kern="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Microsoft JhengHei" panose="020B0604030504040204" pitchFamily="34" charset="-120"/>
                <a:cs typeface="Times New Roman" panose="02020603050405020304" pitchFamily="18" charset="0"/>
              </a:rPr>
              <a:t>Unw</a:t>
            </a:r>
            <a:r>
              <a:rPr lang="x-none" sz="1600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Microsoft JhengHei" panose="020B0604030504040204" pitchFamily="34" charset="-120"/>
                <a:cs typeface="Times New Roman" panose="02020603050405020304" pitchFamily="18" charset="0"/>
              </a:rPr>
              <a:t>eighted UniFrac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BCAF3EA-0094-1491-5EEC-021B48EF62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2748" y="2634222"/>
            <a:ext cx="4480690" cy="186154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90FFB61-83CC-B543-7958-F912FC682BFC}"/>
              </a:ext>
            </a:extLst>
          </p:cNvPr>
          <p:cNvGrpSpPr>
            <a:grpSpLocks noChangeAspect="1"/>
          </p:cNvGrpSpPr>
          <p:nvPr/>
        </p:nvGrpSpPr>
        <p:grpSpPr>
          <a:xfrm>
            <a:off x="3105999" y="4495765"/>
            <a:ext cx="5003755" cy="2262286"/>
            <a:chOff x="4629845" y="5260099"/>
            <a:chExt cx="2717105" cy="122845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420C7FF-692E-2CF4-079A-7AAD48532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b="92520"/>
            <a:stretch/>
          </p:blipFill>
          <p:spPr>
            <a:xfrm>
              <a:off x="4845050" y="5260099"/>
              <a:ext cx="2501900" cy="12065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1DA3A1A9-13C7-3BD8-662A-C89D52B0B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31316"/>
            <a:stretch/>
          </p:blipFill>
          <p:spPr>
            <a:xfrm>
              <a:off x="4629845" y="5380749"/>
              <a:ext cx="2501900" cy="1107801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D53E2EC-F2CB-F6D0-0FE3-E3A2C3D3DD63}"/>
              </a:ext>
            </a:extLst>
          </p:cNvPr>
          <p:cNvSpPr/>
          <p:nvPr/>
        </p:nvSpPr>
        <p:spPr>
          <a:xfrm>
            <a:off x="3547032" y="3003011"/>
            <a:ext cx="808137" cy="165652"/>
          </a:xfrm>
          <a:prstGeom prst="rect">
            <a:avLst/>
          </a:prstGeom>
          <a:noFill/>
          <a:ln>
            <a:solidFill>
              <a:srgbClr val="F478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5F4BE0-3138-BDAC-3735-9B30B02E73C0}"/>
              </a:ext>
            </a:extLst>
          </p:cNvPr>
          <p:cNvSpPr/>
          <p:nvPr/>
        </p:nvSpPr>
        <p:spPr>
          <a:xfrm>
            <a:off x="3259495" y="3288249"/>
            <a:ext cx="1095674" cy="165652"/>
          </a:xfrm>
          <a:prstGeom prst="rect">
            <a:avLst/>
          </a:prstGeom>
          <a:noFill/>
          <a:ln>
            <a:solidFill>
              <a:srgbClr val="F478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D73F219-A8CF-623D-CFFA-12D7B7300568}"/>
              </a:ext>
            </a:extLst>
          </p:cNvPr>
          <p:cNvSpPr/>
          <p:nvPr/>
        </p:nvSpPr>
        <p:spPr>
          <a:xfrm>
            <a:off x="3560318" y="4833559"/>
            <a:ext cx="808137" cy="165652"/>
          </a:xfrm>
          <a:prstGeom prst="rect">
            <a:avLst/>
          </a:prstGeom>
          <a:noFill/>
          <a:ln>
            <a:solidFill>
              <a:srgbClr val="F478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53EF225-2E58-9DE3-FB28-430F95FCB4E5}"/>
              </a:ext>
            </a:extLst>
          </p:cNvPr>
          <p:cNvSpPr/>
          <p:nvPr/>
        </p:nvSpPr>
        <p:spPr>
          <a:xfrm>
            <a:off x="3238686" y="5130673"/>
            <a:ext cx="1129769" cy="165652"/>
          </a:xfrm>
          <a:prstGeom prst="rect">
            <a:avLst/>
          </a:prstGeom>
          <a:noFill/>
          <a:ln>
            <a:solidFill>
              <a:srgbClr val="F478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7DC7D10-F097-0759-9B67-07408C62CDD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815" t="12659" r="8087" b="4274"/>
          <a:stretch/>
        </p:blipFill>
        <p:spPr>
          <a:xfrm>
            <a:off x="7698464" y="690827"/>
            <a:ext cx="4173109" cy="2597411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65C84C06-1EAD-5652-C416-F13238352A22}"/>
              </a:ext>
            </a:extLst>
          </p:cNvPr>
          <p:cNvGrpSpPr/>
          <p:nvPr/>
        </p:nvGrpSpPr>
        <p:grpSpPr>
          <a:xfrm>
            <a:off x="8327871" y="5686998"/>
            <a:ext cx="3239518" cy="813789"/>
            <a:chOff x="8327871" y="5686998"/>
            <a:chExt cx="3239518" cy="81378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4C8B785E-05D4-9950-D76F-FCE40670F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144819" y="6099048"/>
              <a:ext cx="422570" cy="40173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C825B97-D831-F278-BED0-C413221BEFC1}"/>
                </a:ext>
              </a:extLst>
            </p:cNvPr>
            <p:cNvSpPr txBox="1"/>
            <p:nvPr/>
          </p:nvSpPr>
          <p:spPr>
            <a:xfrm>
              <a:off x="8327871" y="6123540"/>
              <a:ext cx="27093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Bacteroides </a:t>
              </a:r>
              <a:r>
                <a:rPr lang="en-US" sz="1400" b="1" i="1" dirty="0" err="1">
                  <a:solidFill>
                    <a:srgbClr val="4C4C4C"/>
                  </a:solidFill>
                  <a:effectLst/>
                  <a:latin typeface="Arial" panose="020B0604020202020204" pitchFamily="34" charset="0"/>
                </a:rPr>
                <a:t>thetaiotaomicron</a:t>
              </a:r>
              <a:endParaRPr lang="en-US" sz="1400" dirty="0">
                <a:solidFill>
                  <a:srgbClr val="4C4C4C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D1E11925-A727-7073-E239-B03D3250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722249" y="5686998"/>
              <a:ext cx="422570" cy="40011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B1FB77E9-0D1F-275D-0F50-2E99C41EE8A4}"/>
                </a:ext>
              </a:extLst>
            </p:cNvPr>
            <p:cNvSpPr txBox="1"/>
            <p:nvPr/>
          </p:nvSpPr>
          <p:spPr>
            <a:xfrm>
              <a:off x="8631221" y="5779331"/>
              <a:ext cx="19335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Lactobacillus reuteri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BC68760F-B7D1-8B24-66E9-425D0BA8BA10}"/>
              </a:ext>
            </a:extLst>
          </p:cNvPr>
          <p:cNvGrpSpPr/>
          <p:nvPr/>
        </p:nvGrpSpPr>
        <p:grpSpPr>
          <a:xfrm>
            <a:off x="7954619" y="3631016"/>
            <a:ext cx="4532976" cy="1292404"/>
            <a:chOff x="7954619" y="3631016"/>
            <a:chExt cx="4532976" cy="1292404"/>
          </a:xfrm>
        </p:grpSpPr>
        <p:pic>
          <p:nvPicPr>
            <p:cNvPr id="27" name="Picture 26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xmlns="" id="{6CFB83D3-1E66-6A9A-B588-6BC4991FA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22619" t="33347" r="61911" b="42615"/>
            <a:stretch/>
          </p:blipFill>
          <p:spPr>
            <a:xfrm rot="6910249" flipV="1">
              <a:off x="8126462" y="3857062"/>
              <a:ext cx="1021560" cy="1111155"/>
            </a:xfrm>
            <a:prstGeom prst="rect">
              <a:avLst/>
            </a:prstGeom>
          </p:spPr>
        </p:pic>
        <p:pic>
          <p:nvPicPr>
            <p:cNvPr id="31" name="Picture 2" descr="Laboratory Mouse icon | Freepik">
              <a:extLst>
                <a:ext uri="{FF2B5EF4-FFF2-40B4-BE49-F238E27FC236}">
                  <a16:creationId xmlns:a16="http://schemas.microsoft.com/office/drawing/2014/main" xmlns="" id="{E65A43AB-BF70-18C0-3F30-D6A501CB2A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25" b="15149"/>
            <a:stretch/>
          </p:blipFill>
          <p:spPr bwMode="auto">
            <a:xfrm>
              <a:off x="9957363" y="3862376"/>
              <a:ext cx="1080026" cy="758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8C28E227-CF8F-2758-0EC5-80B2A4F5AC65}"/>
                </a:ext>
              </a:extLst>
            </p:cNvPr>
            <p:cNvSpPr txBox="1"/>
            <p:nvPr/>
          </p:nvSpPr>
          <p:spPr>
            <a:xfrm>
              <a:off x="7954619" y="3631016"/>
              <a:ext cx="712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GLP-1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AD692C47-C350-9251-73AD-6D7A221F3A8D}"/>
                </a:ext>
              </a:extLst>
            </p:cNvPr>
            <p:cNvSpPr txBox="1"/>
            <p:nvPr/>
          </p:nvSpPr>
          <p:spPr>
            <a:xfrm>
              <a:off x="10896464" y="4178798"/>
              <a:ext cx="15911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/>
                <a:t>……….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E076D8CA-685C-F038-CFD0-EC39A1521DE4}"/>
                </a:ext>
              </a:extLst>
            </p:cNvPr>
            <p:cNvSpPr txBox="1"/>
            <p:nvPr/>
          </p:nvSpPr>
          <p:spPr>
            <a:xfrm>
              <a:off x="10788792" y="3631016"/>
              <a:ext cx="12073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Locomotion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xmlns="" id="{946D1AA3-8368-8D7E-C06E-8BEEF0CB4FAF}"/>
                </a:ext>
              </a:extLst>
            </p:cNvPr>
            <p:cNvCxnSpPr>
              <a:cxnSpLocks/>
            </p:cNvCxnSpPr>
            <p:nvPr/>
          </p:nvCxnSpPr>
          <p:spPr>
            <a:xfrm>
              <a:off x="9311968" y="4255459"/>
              <a:ext cx="725603" cy="0"/>
            </a:xfrm>
            <a:prstGeom prst="straightConnector1">
              <a:avLst/>
            </a:prstGeom>
            <a:ln w="38100">
              <a:solidFill>
                <a:srgbClr val="FC6665"/>
              </a:solidFill>
              <a:prstDash val="solid"/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AE4F6C65-6263-84C0-7C95-60B40E35302C}"/>
              </a:ext>
            </a:extLst>
          </p:cNvPr>
          <p:cNvCxnSpPr>
            <a:cxnSpLocks/>
          </p:cNvCxnSpPr>
          <p:nvPr/>
        </p:nvCxnSpPr>
        <p:spPr>
          <a:xfrm>
            <a:off x="8754364" y="4848326"/>
            <a:ext cx="557604" cy="838672"/>
          </a:xfrm>
          <a:prstGeom prst="straightConnector1">
            <a:avLst/>
          </a:prstGeom>
          <a:ln w="38100">
            <a:solidFill>
              <a:srgbClr val="FC6665"/>
            </a:solidFill>
            <a:prstDash val="sysDot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709CC8E3-0DE2-2900-215B-51B86CD707A1}"/>
              </a:ext>
            </a:extLst>
          </p:cNvPr>
          <p:cNvCxnSpPr>
            <a:cxnSpLocks/>
          </p:cNvCxnSpPr>
          <p:nvPr/>
        </p:nvCxnSpPr>
        <p:spPr>
          <a:xfrm flipH="1">
            <a:off x="9876203" y="4830039"/>
            <a:ext cx="557604" cy="838672"/>
          </a:xfrm>
          <a:prstGeom prst="straightConnector1">
            <a:avLst/>
          </a:prstGeom>
          <a:ln w="38100">
            <a:solidFill>
              <a:srgbClr val="FC6665"/>
            </a:solidFill>
            <a:prstDash val="sysDot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428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xmlns="" id="{9DEDBC9C-DE0F-77FA-558D-4C51670C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4312" y="6392926"/>
            <a:ext cx="2743200" cy="365125"/>
          </a:xfrm>
        </p:spPr>
        <p:txBody>
          <a:bodyPr/>
          <a:lstStyle/>
          <a:p>
            <a:fld id="{6367DB7E-D031-B143-B1B8-E9CCE4684961}" type="slidenum">
              <a:rPr lang="x-none" sz="2000" smtClean="0"/>
              <a:t>8</a:t>
            </a:fld>
            <a:endParaRPr lang="x-none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4B1209C-AFDC-15D1-2BEF-5BE0B4590F59}"/>
              </a:ext>
            </a:extLst>
          </p:cNvPr>
          <p:cNvSpPr txBox="1"/>
          <p:nvPr/>
        </p:nvSpPr>
        <p:spPr>
          <a:xfrm>
            <a:off x="-231190" y="99949"/>
            <a:ext cx="1265437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75"/>
              </a:spcAft>
            </a:pPr>
            <a:r>
              <a:rPr lang="en-US" sz="2700" i="1" dirty="0">
                <a:cs typeface="Arial" panose="020B0604020202020204" pitchFamily="34" charset="0"/>
              </a:rPr>
              <a:t>L. </a:t>
            </a:r>
            <a:r>
              <a:rPr lang="en-US" sz="2700" i="1" dirty="0" err="1">
                <a:cs typeface="Arial" panose="020B0604020202020204" pitchFamily="34" charset="0"/>
              </a:rPr>
              <a:t>reuteri</a:t>
            </a:r>
            <a:r>
              <a:rPr lang="en-US" sz="2700" i="1" dirty="0">
                <a:cs typeface="Arial" panose="020B0604020202020204" pitchFamily="34" charset="0"/>
              </a:rPr>
              <a:t> </a:t>
            </a:r>
            <a:r>
              <a:rPr lang="en-US" sz="2700" dirty="0">
                <a:cs typeface="Arial" panose="020B0604020202020204" pitchFamily="34" charset="0"/>
              </a:rPr>
              <a:t>and </a:t>
            </a:r>
            <a:r>
              <a:rPr lang="en-US" sz="2700" i="1" dirty="0">
                <a:cs typeface="Arial" panose="020B0604020202020204" pitchFamily="34" charset="0"/>
              </a:rPr>
              <a:t>B. </a:t>
            </a:r>
            <a:r>
              <a:rPr lang="en-US" sz="2700" i="1" dirty="0" err="1">
                <a:cs typeface="Arial" panose="020B0604020202020204" pitchFamily="34" charset="0"/>
              </a:rPr>
              <a:t>thetaiotaomicron</a:t>
            </a:r>
            <a:r>
              <a:rPr lang="en-US" sz="2700" i="1" dirty="0">
                <a:cs typeface="Arial" panose="020B0604020202020204" pitchFamily="34" charset="0"/>
              </a:rPr>
              <a:t> </a:t>
            </a:r>
            <a:r>
              <a:rPr lang="en-US" sz="2700" dirty="0">
                <a:cs typeface="Arial" panose="020B0604020202020204" pitchFamily="34" charset="0"/>
              </a:rPr>
              <a:t>suppress GLP-1 levels and promote locomotion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AFAE191-4926-8723-CE6A-B596AC219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962" y="2057401"/>
            <a:ext cx="1409700" cy="1612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7841F1B-40BB-47AE-DCC3-6E9B5AC11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242" y="2070101"/>
            <a:ext cx="1371600" cy="1625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F99879B-3F98-8614-4832-DC0019D08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502" y="2038351"/>
            <a:ext cx="1409700" cy="1651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FB3134E-FD6C-53C8-6B51-3FF69697C6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3848" y="2034972"/>
            <a:ext cx="1371600" cy="16611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DA5A65A-9280-4274-6417-098DD8E73B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1946" y="2023746"/>
            <a:ext cx="1341085" cy="16802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EAC6B15-66F6-1730-09C8-301916FDC8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9842" y="3832845"/>
            <a:ext cx="2371970" cy="27605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A07C512-C51D-980B-06E6-80B6289E40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775" y="1994452"/>
            <a:ext cx="1409698" cy="17047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A8C65F2-C354-56AE-3EC1-81274D7742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3769" y="1992715"/>
            <a:ext cx="1409699" cy="170822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EDB3CD0-B1E2-C5E8-2AAA-59B72FBBF7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0408" y="3803346"/>
            <a:ext cx="2572130" cy="27465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98B16A0-CBC8-54DE-CCDA-990EBBA006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19367" y="3832845"/>
            <a:ext cx="2456085" cy="28700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AEADA483-E269-6383-5677-EF91E39248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97722" y="4065800"/>
            <a:ext cx="2801040" cy="263707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99FA880-B33B-FD40-60EE-59768BC7B3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26292" y="3991576"/>
            <a:ext cx="2292394" cy="258391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620E7FD1-3244-0526-A7A0-BE821B1C270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62500" y="1124160"/>
            <a:ext cx="422570" cy="4001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B900AAB4-2545-1C93-25E3-7EACBF7ECE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43751" y="1407636"/>
            <a:ext cx="422570" cy="40173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35355F0-3B8D-7D36-9609-DED886164D9C}"/>
              </a:ext>
            </a:extLst>
          </p:cNvPr>
          <p:cNvSpPr txBox="1"/>
          <p:nvPr/>
        </p:nvSpPr>
        <p:spPr>
          <a:xfrm>
            <a:off x="3512755" y="1222694"/>
            <a:ext cx="1689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Lactobacillus reuteri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5D7098F-0D56-0464-1BDD-58C32579DAC2}"/>
              </a:ext>
            </a:extLst>
          </p:cNvPr>
          <p:cNvSpPr txBox="1"/>
          <p:nvPr/>
        </p:nvSpPr>
        <p:spPr>
          <a:xfrm>
            <a:off x="8488619" y="1451907"/>
            <a:ext cx="2355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Bacteroides </a:t>
            </a:r>
            <a:r>
              <a:rPr lang="en-US" sz="1200" b="1" i="1" dirty="0" err="1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thetaiotaomicron</a:t>
            </a:r>
            <a:endParaRPr lang="en-US" sz="120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EBB271F2-C9C1-7966-3569-FA640435A6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41714" y="1009164"/>
            <a:ext cx="422570" cy="40011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3F87ED67-D1C8-804F-F2F0-73B6AADAABAE}"/>
              </a:ext>
            </a:extLst>
          </p:cNvPr>
          <p:cNvSpPr txBox="1"/>
          <p:nvPr/>
        </p:nvSpPr>
        <p:spPr>
          <a:xfrm>
            <a:off x="8791969" y="1107698"/>
            <a:ext cx="1689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Lactobacillus reuteri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C52877A-DC32-EBE7-8946-D6469610B96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9947" y="591676"/>
            <a:ext cx="1823996" cy="131099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3C194680-6C70-ABCB-7354-9B89B67C16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29976" y="533211"/>
            <a:ext cx="872707" cy="1534074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E0FB7F89-9624-165D-E01F-ACA988DC731F}"/>
              </a:ext>
            </a:extLst>
          </p:cNvPr>
          <p:cNvSpPr txBox="1"/>
          <p:nvPr/>
        </p:nvSpPr>
        <p:spPr>
          <a:xfrm>
            <a:off x="1855872" y="639832"/>
            <a:ext cx="3417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74080"/>
                </a:solidFill>
                <a:effectLst/>
              </a:rPr>
              <a:t>Ampicillin-treated (Amp) mice</a:t>
            </a:r>
            <a:endParaRPr lang="en-US" dirty="0">
              <a:solidFill>
                <a:srgbClr val="074080"/>
              </a:solidFill>
              <a:effectLst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1CC04F59-5097-2913-D7BF-352A5D1D11CB}"/>
              </a:ext>
            </a:extLst>
          </p:cNvPr>
          <p:cNvSpPr txBox="1"/>
          <p:nvPr/>
        </p:nvSpPr>
        <p:spPr>
          <a:xfrm>
            <a:off x="7363421" y="633272"/>
            <a:ext cx="3417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74080"/>
                </a:solidFill>
                <a:effectLst/>
              </a:rPr>
              <a:t>Germ-free (GF) mice</a:t>
            </a:r>
            <a:endParaRPr lang="en-US" dirty="0">
              <a:solidFill>
                <a:srgbClr val="07408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9451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2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xmlns="" id="{79A2BAE3-CA8B-14C9-AA36-7D367C9B1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4312" y="6392926"/>
            <a:ext cx="2743200" cy="365125"/>
          </a:xfrm>
        </p:spPr>
        <p:txBody>
          <a:bodyPr/>
          <a:lstStyle/>
          <a:p>
            <a:fld id="{6367DB7E-D031-B143-B1B8-E9CCE4684961}" type="slidenum">
              <a:rPr lang="x-none" sz="2000" smtClean="0"/>
              <a:t>9</a:t>
            </a:fld>
            <a:endParaRPr lang="x-none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FD5338F-F048-C8EB-9AAE-262B8D3CD90F}"/>
              </a:ext>
            </a:extLst>
          </p:cNvPr>
          <p:cNvSpPr txBox="1"/>
          <p:nvPr/>
        </p:nvSpPr>
        <p:spPr>
          <a:xfrm>
            <a:off x="133350" y="0"/>
            <a:ext cx="119253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dirty="0">
                <a:cs typeface="Arial" panose="020B0604020202020204" pitchFamily="34" charset="0"/>
              </a:rPr>
              <a:t>Gut microbial-mediated GLP-1 signaling regulates locomotor activity via vagal-dependent pathway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938C612-C311-60C3-A8FD-526EF0840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536" y="911041"/>
            <a:ext cx="3676220" cy="18930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2583198-A260-66B2-0B11-E043E60FD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979" y="917175"/>
            <a:ext cx="3536735" cy="17842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0798F4F-874E-704E-5F45-6F55E64EBC23}"/>
              </a:ext>
            </a:extLst>
          </p:cNvPr>
          <p:cNvSpPr txBox="1"/>
          <p:nvPr/>
        </p:nvSpPr>
        <p:spPr>
          <a:xfrm>
            <a:off x="845551" y="659485"/>
            <a:ext cx="620537" cy="307776"/>
          </a:xfrm>
          <a:prstGeom prst="rect">
            <a:avLst/>
          </a:prstGeom>
          <a:solidFill>
            <a:srgbClr val="D98C8A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1400" b="1" dirty="0">
                <a:solidFill>
                  <a:schemeClr val="bg1"/>
                </a:solidFill>
                <a:latin typeface="Microsoft JhengHei UI" panose="020B0400000000000000" pitchFamily="34" charset="-120"/>
                <a:ea typeface="Microsoft JhengHei UI" panose="020B0400000000000000" pitchFamily="34" charset="-120"/>
              </a:rPr>
              <a:t>SPF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E324169-5CCB-046C-4754-B644850FDF85}"/>
              </a:ext>
            </a:extLst>
          </p:cNvPr>
          <p:cNvSpPr txBox="1"/>
          <p:nvPr/>
        </p:nvSpPr>
        <p:spPr>
          <a:xfrm>
            <a:off x="10725912" y="659484"/>
            <a:ext cx="620537" cy="307777"/>
          </a:xfrm>
          <a:prstGeom prst="rect">
            <a:avLst/>
          </a:prstGeom>
          <a:solidFill>
            <a:srgbClr val="025393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1400" b="1" dirty="0">
                <a:solidFill>
                  <a:schemeClr val="bg1"/>
                </a:solidFill>
                <a:latin typeface="Microsoft JhengHei UI" panose="020B0400000000000000" pitchFamily="34" charset="-120"/>
                <a:ea typeface="Microsoft JhengHei UI" panose="020B0400000000000000" pitchFamily="34" charset="-120"/>
              </a:rPr>
              <a:t>ABX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6290D0C-D8AF-CA1B-F37C-47E1D8CE3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774" y="2988001"/>
            <a:ext cx="3153189" cy="21421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88290D1-C145-90EF-AB8C-27264A70F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9913" y="2706529"/>
            <a:ext cx="3376337" cy="21575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4A78DB1-8B85-36AB-1D30-1AB679557F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7340" y="3713221"/>
            <a:ext cx="1112059" cy="10641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4F9B214-2D55-840E-60E0-9686774CE9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1736" y="1159900"/>
            <a:ext cx="2328528" cy="540886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CD638400-A0E9-9A1E-A54E-1326A67E6180}"/>
              </a:ext>
            </a:extLst>
          </p:cNvPr>
          <p:cNvGrpSpPr/>
          <p:nvPr/>
        </p:nvGrpSpPr>
        <p:grpSpPr>
          <a:xfrm>
            <a:off x="3769838" y="4924584"/>
            <a:ext cx="6727146" cy="1863418"/>
            <a:chOff x="4470292" y="4924584"/>
            <a:chExt cx="6727146" cy="186341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223290AB-CE78-C61F-9969-AF692B481EE2}"/>
                </a:ext>
              </a:extLst>
            </p:cNvPr>
            <p:cNvSpPr/>
            <p:nvPr/>
          </p:nvSpPr>
          <p:spPr>
            <a:xfrm>
              <a:off x="4470292" y="5023187"/>
              <a:ext cx="6535459" cy="1734864"/>
            </a:xfrm>
            <a:prstGeom prst="rect">
              <a:avLst/>
            </a:prstGeom>
            <a:solidFill>
              <a:srgbClr val="EFEF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B5471BCC-FF10-0606-0B0D-C457735AD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70292" y="4924584"/>
              <a:ext cx="6727146" cy="1863418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53CBF5D-3712-AE67-DB82-61C38F834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8685" y="2481689"/>
            <a:ext cx="1378894" cy="1012625"/>
          </a:xfrm>
          <a:prstGeom prst="rect">
            <a:avLst/>
          </a:prstGeom>
        </p:spPr>
      </p:pic>
      <p:pic>
        <p:nvPicPr>
          <p:cNvPr id="25" name="Picture 24" descr="A picture containing night sky&#10;&#10;Description automatically generated">
            <a:extLst>
              <a:ext uri="{FF2B5EF4-FFF2-40B4-BE49-F238E27FC236}">
                <a16:creationId xmlns:a16="http://schemas.microsoft.com/office/drawing/2014/main" xmlns="" id="{7687F0A9-89C1-1C4B-4CBD-B869150D347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619" t="33347" r="61911" b="42615"/>
          <a:stretch/>
        </p:blipFill>
        <p:spPr>
          <a:xfrm rot="6910249" flipV="1">
            <a:off x="3506003" y="2259538"/>
            <a:ext cx="1339450" cy="1456926"/>
          </a:xfrm>
          <a:prstGeom prst="rect">
            <a:avLst/>
          </a:prstGeom>
        </p:spPr>
      </p:pic>
      <p:pic>
        <p:nvPicPr>
          <p:cNvPr id="26" name="Picture 25" descr="A picture containing night sky&#10;&#10;Description automatically generated">
            <a:extLst>
              <a:ext uri="{FF2B5EF4-FFF2-40B4-BE49-F238E27FC236}">
                <a16:creationId xmlns:a16="http://schemas.microsoft.com/office/drawing/2014/main" xmlns="" id="{AB8D1B3D-709F-7238-B118-19B9B516136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619" t="33347" r="61911" b="42615"/>
          <a:stretch/>
        </p:blipFill>
        <p:spPr>
          <a:xfrm rot="6910249" flipV="1">
            <a:off x="4513540" y="2599415"/>
            <a:ext cx="1339450" cy="1456926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4F4181E1-7B6E-AE84-A15D-BB80D444E4D2}"/>
              </a:ext>
            </a:extLst>
          </p:cNvPr>
          <p:cNvGrpSpPr/>
          <p:nvPr/>
        </p:nvGrpSpPr>
        <p:grpSpPr>
          <a:xfrm>
            <a:off x="4982937" y="1104629"/>
            <a:ext cx="6067169" cy="3095369"/>
            <a:chOff x="2074699" y="265537"/>
            <a:chExt cx="6067169" cy="309536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C07C6D28-D046-5354-5F81-503ED67998FE}"/>
                </a:ext>
              </a:extLst>
            </p:cNvPr>
            <p:cNvGrpSpPr/>
            <p:nvPr/>
          </p:nvGrpSpPr>
          <p:grpSpPr>
            <a:xfrm>
              <a:off x="2074699" y="265537"/>
              <a:ext cx="6067169" cy="3095369"/>
              <a:chOff x="2261285" y="333631"/>
              <a:chExt cx="6067169" cy="3095369"/>
            </a:xfrm>
          </p:grpSpPr>
          <p:pic>
            <p:nvPicPr>
              <p:cNvPr id="39" name="Picture 38" descr="A cartoon of a rat&#10;&#10;AI-generated content may be incorrect.">
                <a:extLst>
                  <a:ext uri="{FF2B5EF4-FFF2-40B4-BE49-F238E27FC236}">
                    <a16:creationId xmlns:a16="http://schemas.microsoft.com/office/drawing/2014/main" xmlns="" id="{FB9CEFF7-C987-C276-0729-47BA593AE0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l="16106" t="24082" r="18824" b="28493"/>
              <a:stretch/>
            </p:blipFill>
            <p:spPr>
              <a:xfrm>
                <a:off x="2261285" y="333631"/>
                <a:ext cx="6067169" cy="3095369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xmlns="" id="{5A7F017A-8ACA-8518-8E19-AE1ECBD221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26896" t="39122" r="26438" b="32799"/>
              <a:stretch/>
            </p:blipFill>
            <p:spPr>
              <a:xfrm>
                <a:off x="2933677" y="618890"/>
                <a:ext cx="4415973" cy="1859930"/>
              </a:xfrm>
              <a:prstGeom prst="rect">
                <a:avLst/>
              </a:prstGeom>
            </p:spPr>
          </p:pic>
          <p:pic>
            <p:nvPicPr>
              <p:cNvPr id="41" name="Picture 40" descr="A picture containing silhouette, night sky&#10;&#10;Description automatically generated">
                <a:extLst>
                  <a:ext uri="{FF2B5EF4-FFF2-40B4-BE49-F238E27FC236}">
                    <a16:creationId xmlns:a16="http://schemas.microsoft.com/office/drawing/2014/main" xmlns="" id="{BD43F07A-84BE-D63A-277A-8AB72C026C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38432" t="45492" r="38060" b="34441"/>
              <a:stretch/>
            </p:blipFill>
            <p:spPr>
              <a:xfrm>
                <a:off x="4138522" y="959356"/>
                <a:ext cx="2149580" cy="1284449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B650A4FF-E1D9-5B02-E3D8-8C4DF7589D50}"/>
                </a:ext>
              </a:extLst>
            </p:cNvPr>
            <p:cNvSpPr txBox="1"/>
            <p:nvPr/>
          </p:nvSpPr>
          <p:spPr>
            <a:xfrm>
              <a:off x="4189445" y="888344"/>
              <a:ext cx="1777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b="1" dirty="0">
                  <a:solidFill>
                    <a:srgbClr val="FF6D5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Vagus nerve 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D1F92056-1BDB-0095-F152-62171D1866A9}"/>
              </a:ext>
            </a:extLst>
          </p:cNvPr>
          <p:cNvGrpSpPr/>
          <p:nvPr/>
        </p:nvGrpSpPr>
        <p:grpSpPr>
          <a:xfrm>
            <a:off x="3874492" y="1738126"/>
            <a:ext cx="1108445" cy="465855"/>
            <a:chOff x="4501223" y="5392969"/>
            <a:chExt cx="1108445" cy="465855"/>
          </a:xfrm>
        </p:grpSpPr>
        <p:sp>
          <p:nvSpPr>
            <p:cNvPr id="43" name="橢圓 67">
              <a:extLst>
                <a:ext uri="{FF2B5EF4-FFF2-40B4-BE49-F238E27FC236}">
                  <a16:creationId xmlns:a16="http://schemas.microsoft.com/office/drawing/2014/main" xmlns="" id="{B448EE95-AF18-0643-C242-8CD1B0EED280}"/>
                </a:ext>
              </a:extLst>
            </p:cNvPr>
            <p:cNvSpPr/>
            <p:nvPr/>
          </p:nvSpPr>
          <p:spPr>
            <a:xfrm>
              <a:off x="4501223" y="5392969"/>
              <a:ext cx="1108445" cy="46585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44" name="矩形 68">
              <a:extLst>
                <a:ext uri="{FF2B5EF4-FFF2-40B4-BE49-F238E27FC236}">
                  <a16:creationId xmlns:a16="http://schemas.microsoft.com/office/drawing/2014/main" xmlns="" id="{8C8DC82A-D682-A0DB-69E1-7144C138BA72}"/>
                </a:ext>
              </a:extLst>
            </p:cNvPr>
            <p:cNvSpPr/>
            <p:nvPr/>
          </p:nvSpPr>
          <p:spPr>
            <a:xfrm>
              <a:off x="4617754" y="5441430"/>
              <a:ext cx="864339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zh-TW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GLP-1</a:t>
              </a:r>
              <a:endParaRPr kumimoji="1" lang="zh-TW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30A3E994-6E13-C4F3-8652-CC3C985B5408}"/>
              </a:ext>
            </a:extLst>
          </p:cNvPr>
          <p:cNvGrpSpPr/>
          <p:nvPr/>
        </p:nvGrpSpPr>
        <p:grpSpPr>
          <a:xfrm>
            <a:off x="4320640" y="4234557"/>
            <a:ext cx="6458434" cy="2524476"/>
            <a:chOff x="3835872" y="4613247"/>
            <a:chExt cx="7410510" cy="2896624"/>
          </a:xfrm>
        </p:grpSpPr>
        <p:grpSp>
          <p:nvGrpSpPr>
            <p:cNvPr id="46" name="群組 49">
              <a:extLst>
                <a:ext uri="{FF2B5EF4-FFF2-40B4-BE49-F238E27FC236}">
                  <a16:creationId xmlns:a16="http://schemas.microsoft.com/office/drawing/2014/main" xmlns="" id="{EE614B62-C078-1A11-AE04-8AF437F40D2B}"/>
                </a:ext>
              </a:extLst>
            </p:cNvPr>
            <p:cNvGrpSpPr/>
            <p:nvPr/>
          </p:nvGrpSpPr>
          <p:grpSpPr>
            <a:xfrm>
              <a:off x="4569262" y="5922933"/>
              <a:ext cx="5635841" cy="741032"/>
              <a:chOff x="751747" y="2523317"/>
              <a:chExt cx="6497452" cy="854321"/>
            </a:xfrm>
          </p:grpSpPr>
          <p:grpSp>
            <p:nvGrpSpPr>
              <p:cNvPr id="49" name="群組 38">
                <a:extLst>
                  <a:ext uri="{FF2B5EF4-FFF2-40B4-BE49-F238E27FC236}">
                    <a16:creationId xmlns:a16="http://schemas.microsoft.com/office/drawing/2014/main" xmlns="" id="{CD637793-A772-EA43-9063-42433CA85719}"/>
                  </a:ext>
                </a:extLst>
              </p:cNvPr>
              <p:cNvGrpSpPr/>
              <p:nvPr/>
            </p:nvGrpSpPr>
            <p:grpSpPr>
              <a:xfrm>
                <a:off x="751747" y="2821775"/>
                <a:ext cx="6497452" cy="555863"/>
                <a:chOff x="1653219" y="2478144"/>
                <a:chExt cx="6497452" cy="555863"/>
              </a:xfrm>
            </p:grpSpPr>
            <p:pic>
              <p:nvPicPr>
                <p:cNvPr id="57" name="圖形 25">
                  <a:extLst>
                    <a:ext uri="{FF2B5EF4-FFF2-40B4-BE49-F238E27FC236}">
                      <a16:creationId xmlns:a16="http://schemas.microsoft.com/office/drawing/2014/main" xmlns="" id="{FEE5E683-7FD3-1906-A3EC-EFB963258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xmlns="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3860" y="2478144"/>
                  <a:ext cx="3546811" cy="432908"/>
                </a:xfrm>
                <a:prstGeom prst="rect">
                  <a:avLst/>
                </a:prstGeom>
              </p:spPr>
            </p:pic>
            <p:pic>
              <p:nvPicPr>
                <p:cNvPr id="58" name="圖形 27">
                  <a:extLst>
                    <a:ext uri="{FF2B5EF4-FFF2-40B4-BE49-F238E27FC236}">
                      <a16:creationId xmlns:a16="http://schemas.microsoft.com/office/drawing/2014/main" xmlns="" id="{AE4156F5-982A-0763-9CB8-6463924C53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>
                  <a:extLst>
                    <a:ext uri="{96DAC541-7B7A-43D3-8B79-37D633B846F1}">
                      <asvg:svgBlip xmlns:asvg="http://schemas.microsoft.com/office/drawing/2016/SVG/main" xmlns="" r:embed="rId15"/>
                    </a:ext>
                  </a:extLst>
                </a:blip>
                <a:srcRect l="24138" t="-8276" r="8" b="-601"/>
                <a:stretch/>
              </p:blipFill>
              <p:spPr>
                <a:xfrm>
                  <a:off x="1653219" y="2550493"/>
                  <a:ext cx="2889275" cy="483514"/>
                </a:xfrm>
                <a:prstGeom prst="rect">
                  <a:avLst/>
                </a:prstGeom>
              </p:spPr>
            </p:pic>
          </p:grpSp>
          <p:grpSp>
            <p:nvGrpSpPr>
              <p:cNvPr id="50" name="群組 41">
                <a:extLst>
                  <a:ext uri="{FF2B5EF4-FFF2-40B4-BE49-F238E27FC236}">
                    <a16:creationId xmlns:a16="http://schemas.microsoft.com/office/drawing/2014/main" xmlns="" id="{0AB4AC00-0534-D6B4-6E51-4D31D62672D0}"/>
                  </a:ext>
                </a:extLst>
              </p:cNvPr>
              <p:cNvGrpSpPr/>
              <p:nvPr/>
            </p:nvGrpSpPr>
            <p:grpSpPr>
              <a:xfrm>
                <a:off x="1017496" y="2949917"/>
                <a:ext cx="156383" cy="66201"/>
                <a:chOff x="1918968" y="2606286"/>
                <a:chExt cx="156383" cy="66201"/>
              </a:xfrm>
            </p:grpSpPr>
            <p:sp>
              <p:nvSpPr>
                <p:cNvPr id="55" name="手繪多邊形: 圖案 38">
                  <a:extLst>
                    <a:ext uri="{FF2B5EF4-FFF2-40B4-BE49-F238E27FC236}">
                      <a16:creationId xmlns:a16="http://schemas.microsoft.com/office/drawing/2014/main" xmlns="" id="{61F0DFB9-DAAE-613F-12E7-9E028F96089B}"/>
                    </a:ext>
                  </a:extLst>
                </p:cNvPr>
                <p:cNvSpPr/>
                <p:nvPr/>
              </p:nvSpPr>
              <p:spPr>
                <a:xfrm rot="18782837" flipH="1" flipV="1">
                  <a:off x="1984698" y="2571362"/>
                  <a:ext cx="29906" cy="99754"/>
                </a:xfrm>
                <a:custGeom>
                  <a:avLst/>
                  <a:gdLst>
                    <a:gd name="connsiteX0" fmla="*/ 0 w 70520"/>
                    <a:gd name="connsiteY0" fmla="*/ 0 h 256032"/>
                    <a:gd name="connsiteX1" fmla="*/ 67056 w 70520"/>
                    <a:gd name="connsiteY1" fmla="*/ 128016 h 256032"/>
                    <a:gd name="connsiteX2" fmla="*/ 54864 w 70520"/>
                    <a:gd name="connsiteY2" fmla="*/ 256032 h 256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520" h="256032">
                      <a:moveTo>
                        <a:pt x="0" y="0"/>
                      </a:moveTo>
                      <a:cubicBezTo>
                        <a:pt x="28956" y="42672"/>
                        <a:pt x="57912" y="85344"/>
                        <a:pt x="67056" y="128016"/>
                      </a:cubicBezTo>
                      <a:cubicBezTo>
                        <a:pt x="76200" y="170688"/>
                        <a:pt x="65532" y="213360"/>
                        <a:pt x="54864" y="256032"/>
                      </a:cubicBezTo>
                    </a:path>
                  </a:pathLst>
                </a:custGeom>
                <a:ln w="19050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56" name="手繪多邊形: 圖案 40">
                  <a:extLst>
                    <a:ext uri="{FF2B5EF4-FFF2-40B4-BE49-F238E27FC236}">
                      <a16:creationId xmlns:a16="http://schemas.microsoft.com/office/drawing/2014/main" xmlns="" id="{62B8ABDC-9A13-5F44-D213-84085ADB83B4}"/>
                    </a:ext>
                  </a:extLst>
                </p:cNvPr>
                <p:cNvSpPr/>
                <p:nvPr/>
              </p:nvSpPr>
              <p:spPr>
                <a:xfrm rot="18782837" flipH="1" flipV="1">
                  <a:off x="1971696" y="2568832"/>
                  <a:ext cx="50927" cy="156383"/>
                </a:xfrm>
                <a:custGeom>
                  <a:avLst/>
                  <a:gdLst>
                    <a:gd name="connsiteX0" fmla="*/ 0 w 70520"/>
                    <a:gd name="connsiteY0" fmla="*/ 0 h 256032"/>
                    <a:gd name="connsiteX1" fmla="*/ 67056 w 70520"/>
                    <a:gd name="connsiteY1" fmla="*/ 128016 h 256032"/>
                    <a:gd name="connsiteX2" fmla="*/ 54864 w 70520"/>
                    <a:gd name="connsiteY2" fmla="*/ 256032 h 256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520" h="256032">
                      <a:moveTo>
                        <a:pt x="0" y="0"/>
                      </a:moveTo>
                      <a:cubicBezTo>
                        <a:pt x="28956" y="42672"/>
                        <a:pt x="57912" y="85344"/>
                        <a:pt x="67056" y="128016"/>
                      </a:cubicBezTo>
                      <a:cubicBezTo>
                        <a:pt x="76200" y="170688"/>
                        <a:pt x="65532" y="213360"/>
                        <a:pt x="54864" y="256032"/>
                      </a:cubicBezTo>
                    </a:path>
                  </a:pathLst>
                </a:custGeom>
                <a:ln w="19050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dirty="0"/>
                </a:p>
              </p:txBody>
            </p:sp>
          </p:grpSp>
          <p:grpSp>
            <p:nvGrpSpPr>
              <p:cNvPr id="51" name="群組 39">
                <a:extLst>
                  <a:ext uri="{FF2B5EF4-FFF2-40B4-BE49-F238E27FC236}">
                    <a16:creationId xmlns:a16="http://schemas.microsoft.com/office/drawing/2014/main" xmlns="" id="{57AC3153-8C44-5AAE-DA1E-CA224922616F}"/>
                  </a:ext>
                </a:extLst>
              </p:cNvPr>
              <p:cNvGrpSpPr/>
              <p:nvPr/>
            </p:nvGrpSpPr>
            <p:grpSpPr>
              <a:xfrm>
                <a:off x="5163042" y="2792823"/>
                <a:ext cx="156383" cy="66200"/>
                <a:chOff x="5781861" y="2349831"/>
                <a:chExt cx="156383" cy="66200"/>
              </a:xfrm>
            </p:grpSpPr>
            <p:sp>
              <p:nvSpPr>
                <p:cNvPr id="53" name="手繪多邊形: 圖案 45">
                  <a:extLst>
                    <a:ext uri="{FF2B5EF4-FFF2-40B4-BE49-F238E27FC236}">
                      <a16:creationId xmlns:a16="http://schemas.microsoft.com/office/drawing/2014/main" xmlns="" id="{F1A3D1BF-99D6-3C12-E616-41D6E7E4D9E1}"/>
                    </a:ext>
                  </a:extLst>
                </p:cNvPr>
                <p:cNvSpPr/>
                <p:nvPr/>
              </p:nvSpPr>
              <p:spPr>
                <a:xfrm rot="18610345" flipH="1" flipV="1">
                  <a:off x="5847592" y="2314907"/>
                  <a:ext cx="29906" cy="99754"/>
                </a:xfrm>
                <a:custGeom>
                  <a:avLst/>
                  <a:gdLst>
                    <a:gd name="connsiteX0" fmla="*/ 0 w 70520"/>
                    <a:gd name="connsiteY0" fmla="*/ 0 h 256032"/>
                    <a:gd name="connsiteX1" fmla="*/ 67056 w 70520"/>
                    <a:gd name="connsiteY1" fmla="*/ 128016 h 256032"/>
                    <a:gd name="connsiteX2" fmla="*/ 54864 w 70520"/>
                    <a:gd name="connsiteY2" fmla="*/ 256032 h 256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520" h="256032">
                      <a:moveTo>
                        <a:pt x="0" y="0"/>
                      </a:moveTo>
                      <a:cubicBezTo>
                        <a:pt x="28956" y="42672"/>
                        <a:pt x="57912" y="85344"/>
                        <a:pt x="67056" y="128016"/>
                      </a:cubicBezTo>
                      <a:cubicBezTo>
                        <a:pt x="76200" y="170688"/>
                        <a:pt x="65532" y="213360"/>
                        <a:pt x="54864" y="256032"/>
                      </a:cubicBezTo>
                    </a:path>
                  </a:pathLst>
                </a:custGeom>
                <a:ln w="19050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54" name="手繪多邊形: 圖案 46">
                  <a:extLst>
                    <a:ext uri="{FF2B5EF4-FFF2-40B4-BE49-F238E27FC236}">
                      <a16:creationId xmlns:a16="http://schemas.microsoft.com/office/drawing/2014/main" xmlns="" id="{2BE0078E-C71B-0C77-25BD-D87CF3E13E95}"/>
                    </a:ext>
                  </a:extLst>
                </p:cNvPr>
                <p:cNvSpPr/>
                <p:nvPr/>
              </p:nvSpPr>
              <p:spPr>
                <a:xfrm rot="18610345" flipH="1" flipV="1">
                  <a:off x="5834589" y="2312376"/>
                  <a:ext cx="50927" cy="156383"/>
                </a:xfrm>
                <a:custGeom>
                  <a:avLst/>
                  <a:gdLst>
                    <a:gd name="connsiteX0" fmla="*/ 0 w 70520"/>
                    <a:gd name="connsiteY0" fmla="*/ 0 h 256032"/>
                    <a:gd name="connsiteX1" fmla="*/ 67056 w 70520"/>
                    <a:gd name="connsiteY1" fmla="*/ 128016 h 256032"/>
                    <a:gd name="connsiteX2" fmla="*/ 54864 w 70520"/>
                    <a:gd name="connsiteY2" fmla="*/ 256032 h 256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520" h="256032">
                      <a:moveTo>
                        <a:pt x="0" y="0"/>
                      </a:moveTo>
                      <a:cubicBezTo>
                        <a:pt x="28956" y="42672"/>
                        <a:pt x="57912" y="85344"/>
                        <a:pt x="67056" y="128016"/>
                      </a:cubicBezTo>
                      <a:cubicBezTo>
                        <a:pt x="76200" y="170688"/>
                        <a:pt x="65532" y="213360"/>
                        <a:pt x="54864" y="256032"/>
                      </a:cubicBezTo>
                    </a:path>
                  </a:pathLst>
                </a:custGeom>
                <a:ln w="19050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dirty="0"/>
                </a:p>
              </p:txBody>
            </p:sp>
          </p:grpSp>
          <p:cxnSp>
            <p:nvCxnSpPr>
              <p:cNvPr id="52" name="直線箭頭接點 43">
                <a:extLst>
                  <a:ext uri="{FF2B5EF4-FFF2-40B4-BE49-F238E27FC236}">
                    <a16:creationId xmlns:a16="http://schemas.microsoft.com/office/drawing/2014/main" xmlns="" id="{F1A9BC75-A668-B601-EBB9-9AB98E648A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27912" y="2523317"/>
                <a:ext cx="1944087" cy="13087"/>
              </a:xfrm>
              <a:prstGeom prst="straightConnector1">
                <a:avLst/>
              </a:prstGeom>
              <a:ln w="41275">
                <a:solidFill>
                  <a:schemeClr val="accent2">
                    <a:lumMod val="75000"/>
                  </a:schemeClr>
                </a:solidFill>
                <a:prstDash val="sysDot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7" name="Picture 46" descr="A picture containing person, dark&#10;&#10;Description automatically generated">
              <a:extLst>
                <a:ext uri="{FF2B5EF4-FFF2-40B4-BE49-F238E27FC236}">
                  <a16:creationId xmlns:a16="http://schemas.microsoft.com/office/drawing/2014/main" xmlns="" id="{817C5482-FC45-6FF6-7E76-0390F504D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288391" y="4613247"/>
              <a:ext cx="3957991" cy="2770594"/>
            </a:xfrm>
            <a:prstGeom prst="rect">
              <a:avLst/>
            </a:prstGeom>
          </p:spPr>
        </p:pic>
        <p:pic>
          <p:nvPicPr>
            <p:cNvPr id="48" name="Picture 47" descr="A picture containing person, dark&#10;&#10;Description automatically generated">
              <a:extLst>
                <a:ext uri="{FF2B5EF4-FFF2-40B4-BE49-F238E27FC236}">
                  <a16:creationId xmlns:a16="http://schemas.microsoft.com/office/drawing/2014/main" xmlns="" id="{92FA0326-F9F3-6EF0-2610-5F3090D1A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35872" y="4739277"/>
              <a:ext cx="3957991" cy="2770594"/>
            </a:xfrm>
            <a:prstGeom prst="rect">
              <a:avLst/>
            </a:prstGeom>
          </p:spPr>
        </p:pic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7C225B72-4CD6-67D9-F9E9-D9A1F3499484}"/>
              </a:ext>
            </a:extLst>
          </p:cNvPr>
          <p:cNvSpPr txBox="1"/>
          <p:nvPr/>
        </p:nvSpPr>
        <p:spPr>
          <a:xfrm>
            <a:off x="5256965" y="4533755"/>
            <a:ext cx="3087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Locomotor activity</a:t>
            </a:r>
          </a:p>
        </p:txBody>
      </p:sp>
      <p:pic>
        <p:nvPicPr>
          <p:cNvPr id="60" name="Picture 59" descr="A picture containing night sky&#10;&#10;Description automatically generated">
            <a:extLst>
              <a:ext uri="{FF2B5EF4-FFF2-40B4-BE49-F238E27FC236}">
                <a16:creationId xmlns:a16="http://schemas.microsoft.com/office/drawing/2014/main" xmlns="" id="{371A7183-AE79-E975-2EE0-B10EEB6A5DA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619" t="33347" r="61911" b="42615"/>
          <a:stretch/>
        </p:blipFill>
        <p:spPr>
          <a:xfrm rot="6910249" flipV="1">
            <a:off x="5799790" y="2443901"/>
            <a:ext cx="1339450" cy="1456926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6C1EEE55-4BC6-F908-2168-80EFA1A2F645}"/>
              </a:ext>
            </a:extLst>
          </p:cNvPr>
          <p:cNvSpPr txBox="1"/>
          <p:nvPr/>
        </p:nvSpPr>
        <p:spPr>
          <a:xfrm>
            <a:off x="1517043" y="5375979"/>
            <a:ext cx="1938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b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Microsoft JhengHei" panose="020B0604030504040204" pitchFamily="34" charset="-120"/>
                <a:cs typeface="Times New Roman" panose="02020603050405020304" pitchFamily="18" charset="0"/>
              </a:rPr>
              <a:t>Gut microbiota</a:t>
            </a:r>
          </a:p>
        </p:txBody>
      </p:sp>
    </p:spTree>
    <p:extLst>
      <p:ext uri="{BB962C8B-B14F-4D97-AF65-F5344CB8AC3E}">
        <p14:creationId xmlns:p14="http://schemas.microsoft.com/office/powerpoint/2010/main" val="149160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-1.48148E-6 L -0.28203 -0.045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23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3" grpId="0" animBg="1"/>
      <p:bldP spid="59" grpId="1"/>
      <p:bldP spid="6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1858</TotalTime>
  <Words>461</Words>
  <Application>Microsoft Office PowerPoint</Application>
  <PresentationFormat>自訂</PresentationFormat>
  <Paragraphs>129</Paragraphs>
  <Slides>10</Slides>
  <Notes>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1" baseType="lpstr"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姿廷 賴</dc:creator>
  <cp:lastModifiedBy>user</cp:lastModifiedBy>
  <cp:revision>27</cp:revision>
  <dcterms:created xsi:type="dcterms:W3CDTF">2025-10-02T07:41:15Z</dcterms:created>
  <dcterms:modified xsi:type="dcterms:W3CDTF">2025-10-04T04:30:46Z</dcterms:modified>
</cp:coreProperties>
</file>