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o18gKHORlDg0Jve1/J6XuKy8C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B08CE3F-50B3-441E-B07F-2C2B394192A2}">
  <a:tblStyle styleId="{1B08CE3F-50B3-441E-B07F-2C2B394192A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51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7789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b4f995fd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cb4f995fd4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2cb4f995fd4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b4f995fd4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cb4f995fd4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2cb4f995fd4_0_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cb4f995fd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cb4f995fd4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cb4f995fd4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eb0d87e03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26eb0d87e0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b4f995f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2cb4f995fd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2cb4f995fd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ecbd891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6ecbd8914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26ecbd8914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b4f995fd4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cb4f995fd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/>
          <p:nvPr/>
        </p:nvSpPr>
        <p:spPr>
          <a:xfrm rot="10800000">
            <a:off x="0" y="1733552"/>
            <a:ext cx="12192000" cy="512444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100000">
                <a:srgbClr val="FFC000">
                  <a:alpha val="2000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7" descr="DSC_83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1351" y="5160336"/>
            <a:ext cx="2511657" cy="149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 descr="DSC_8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0336" y="5160339"/>
            <a:ext cx="2509205" cy="147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7" descr="DSC_83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6483" y="5160340"/>
            <a:ext cx="2511660" cy="145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7" descr="DSC_83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2952" y="5160337"/>
            <a:ext cx="2509208" cy="149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 descr="DSC_83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0541" y="5160338"/>
            <a:ext cx="2506753" cy="149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7" descr="I:\工作\CIS設計\簡報\立夫望HI_O70%.png"/>
          <p:cNvPicPr preferRelativeResize="0"/>
          <p:nvPr/>
        </p:nvPicPr>
        <p:blipFill rotWithShape="1">
          <a:blip r:embed="rId7">
            <a:alphaModFix/>
          </a:blip>
          <a:srcRect l="23326" t="32388" r="28668" b="1985"/>
          <a:stretch/>
        </p:blipFill>
        <p:spPr>
          <a:xfrm>
            <a:off x="8278285" y="2118"/>
            <a:ext cx="3913716" cy="172931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7"/>
          <p:cNvSpPr/>
          <p:nvPr/>
        </p:nvSpPr>
        <p:spPr>
          <a:xfrm>
            <a:off x="0" y="1"/>
            <a:ext cx="12192000" cy="1733551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100000">
                <a:srgbClr val="FFC00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7" descr="D:\兒童醫院 資料\網站資料\New LOGO\20151009 再改\新增資料夾\Logo+橫式字_201510_白邊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5368" y="484718"/>
            <a:ext cx="5221817" cy="8911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7"/>
          <p:cNvCxnSpPr/>
          <p:nvPr/>
        </p:nvCxnSpPr>
        <p:spPr>
          <a:xfrm rot="10800000">
            <a:off x="0" y="1733551"/>
            <a:ext cx="12192000" cy="211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" name="Google Shape;28;p17" descr="DSC_83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1351" y="5403878"/>
            <a:ext cx="2511657" cy="12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7" descr="DSC_8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0336" y="5386164"/>
            <a:ext cx="2509205" cy="125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7" descr="DSC_83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6483" y="5362351"/>
            <a:ext cx="2511660" cy="125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7" descr="DSC_83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2952" y="5400703"/>
            <a:ext cx="2509208" cy="12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7" descr="DSC_83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0541" y="5394353"/>
            <a:ext cx="2506753" cy="12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7" descr="I:\工作\CIS設計\簡報\立夫望HI_O70%.png"/>
          <p:cNvPicPr preferRelativeResize="0"/>
          <p:nvPr/>
        </p:nvPicPr>
        <p:blipFill rotWithShape="1">
          <a:blip r:embed="rId7">
            <a:alphaModFix/>
          </a:blip>
          <a:srcRect l="23326" t="32388" r="28668" b="1985"/>
          <a:stretch/>
        </p:blipFill>
        <p:spPr>
          <a:xfrm>
            <a:off x="8278285" y="2118"/>
            <a:ext cx="3913716" cy="17293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17"/>
          <p:cNvCxnSpPr/>
          <p:nvPr/>
        </p:nvCxnSpPr>
        <p:spPr>
          <a:xfrm rot="10800000">
            <a:off x="0" y="1733551"/>
            <a:ext cx="12192000" cy="211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17"/>
          <p:cNvSpPr txBox="1">
            <a:spLocks noGrp="1"/>
          </p:cNvSpPr>
          <p:nvPr>
            <p:ph type="ctrTitle"/>
          </p:nvPr>
        </p:nvSpPr>
        <p:spPr>
          <a:xfrm>
            <a:off x="609995" y="2206285"/>
            <a:ext cx="10901523" cy="186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ubTitle" idx="1"/>
          </p:nvPr>
        </p:nvSpPr>
        <p:spPr>
          <a:xfrm>
            <a:off x="2100954" y="4365284"/>
            <a:ext cx="7884583" cy="49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31C28"/>
              </a:buClr>
              <a:buSzPts val="3200"/>
              <a:buFont typeface="Microsoft JhengHei"/>
              <a:buNone/>
              <a:defRPr sz="3200" b="1">
                <a:solidFill>
                  <a:srgbClr val="031C28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609600" y="6506634"/>
            <a:ext cx="2844800" cy="281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279900" y="6487585"/>
            <a:ext cx="3860800" cy="30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826500" y="6515100"/>
            <a:ext cx="28448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訂版面配置">
  <p:cSld name="1_自訂版面配置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133" cy="96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571502" y="1562101"/>
            <a:ext cx="111633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4191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4191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4191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4191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4191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6pPr>
            <a:lvl7pPr marL="3200400" lvl="6" indent="-4191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7pPr>
            <a:lvl8pPr marL="3657600" lvl="7" indent="-4191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8pPr>
            <a:lvl9pPr marL="4114800" lvl="8" indent="-4191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">
  <p:cSld name="End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100000">
                <a:srgbClr val="FFC00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21" descr="I:\工作\CIS設計\簡報\未命名-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37618"/>
            <a:ext cx="3158067" cy="222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1" descr="I:\工作\CIS設計\簡報\未命名-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9751" y="4614334"/>
            <a:ext cx="3160183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1" descr="D:\兒童醫院 資料\網站資料\New LOGO\20151009 再改\新增資料夾\Logo+橫式字_201510_白邊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367" y="2106084"/>
            <a:ext cx="3922184" cy="666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21"/>
          <p:cNvCxnSpPr/>
          <p:nvPr/>
        </p:nvCxnSpPr>
        <p:spPr>
          <a:xfrm>
            <a:off x="4167718" y="2070101"/>
            <a:ext cx="7607300" cy="4233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Google Shape;50;p21" descr="I:\工作\CIS設計\簡報\未命名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4533" y="3306234"/>
            <a:ext cx="3022600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1" descr="D:\兒童醫院 資料\Joomla 3.0\www.cmuch.org.tw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0567" y="4044951"/>
            <a:ext cx="1504951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1" descr="D:\兒童醫院 資料\Joomla 3.0\中國兒童醫院粉絲團NEW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1400" y="5395384"/>
            <a:ext cx="1416051" cy="12255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1"/>
          <p:cNvSpPr txBox="1"/>
          <p:nvPr/>
        </p:nvSpPr>
        <p:spPr>
          <a:xfrm>
            <a:off x="1524000" y="5109634"/>
            <a:ext cx="1574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baseline="-25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兒童醫院網站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1"/>
          <p:cNvSpPr txBox="1"/>
          <p:nvPr/>
        </p:nvSpPr>
        <p:spPr>
          <a:xfrm>
            <a:off x="2273300" y="6407151"/>
            <a:ext cx="1574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baseline="-25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FB 粉絲專頁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1"/>
          <p:cNvSpPr/>
          <p:nvPr/>
        </p:nvSpPr>
        <p:spPr>
          <a:xfrm>
            <a:off x="2057402" y="3829051"/>
            <a:ext cx="800100" cy="123825"/>
          </a:xfrm>
          <a:prstGeom prst="ellipse">
            <a:avLst/>
          </a:prstGeom>
          <a:solidFill>
            <a:srgbClr val="7F7F7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21" descr="D:\兒童醫院 資料\設計系列\103 賀卡\Bo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09751" y="2190751"/>
            <a:ext cx="1581149" cy="18351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1"/>
          <p:cNvSpPr/>
          <p:nvPr/>
        </p:nvSpPr>
        <p:spPr>
          <a:xfrm>
            <a:off x="6502402" y="6391277"/>
            <a:ext cx="800100" cy="123825"/>
          </a:xfrm>
          <a:prstGeom prst="ellipse">
            <a:avLst/>
          </a:prstGeom>
          <a:solidFill>
            <a:srgbClr val="7F7F7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21" descr="D:\兒童醫院 資料\設計系列\103 賀卡\Girl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792402">
            <a:off x="6335185" y="4671485"/>
            <a:ext cx="1678516" cy="18986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1"/>
          <p:cNvSpPr txBox="1">
            <a:spLocks noGrp="1"/>
          </p:cNvSpPr>
          <p:nvPr>
            <p:ph type="body" idx="1"/>
          </p:nvPr>
        </p:nvSpPr>
        <p:spPr>
          <a:xfrm>
            <a:off x="4115269" y="701437"/>
            <a:ext cx="7598735" cy="97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5867"/>
              <a:buFont typeface="Microsoft JhengHei"/>
              <a:buNone/>
              <a:defRPr sz="5867" b="1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558800" y="169333"/>
            <a:ext cx="1114213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596900" y="1543052"/>
            <a:ext cx="11091333" cy="481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609600" y="6506634"/>
            <a:ext cx="2844800" cy="281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3924300" y="6487585"/>
            <a:ext cx="3860800" cy="30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8214784" y="6477001"/>
            <a:ext cx="776816" cy="31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6" name="Google Shape;66;p18"/>
          <p:cNvGrpSpPr/>
          <p:nvPr/>
        </p:nvGrpSpPr>
        <p:grpSpPr>
          <a:xfrm rot="10800000" flipH="1">
            <a:off x="-12096" y="3282191"/>
            <a:ext cx="2067601" cy="3599985"/>
            <a:chOff x="-1" y="-7424"/>
            <a:chExt cx="1550701" cy="2699989"/>
          </a:xfrm>
        </p:grpSpPr>
        <p:sp>
          <p:nvSpPr>
            <p:cNvPr id="67" name="Google Shape;67;p18"/>
            <p:cNvSpPr/>
            <p:nvPr/>
          </p:nvSpPr>
          <p:spPr>
            <a:xfrm rot="10800000" flipH="1">
              <a:off x="3873" y="-235"/>
              <a:ext cx="689700" cy="26928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0098C5">
                    <a:alpha val="30196"/>
                  </a:srgbClr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8"/>
            <p:cNvSpPr/>
            <p:nvPr/>
          </p:nvSpPr>
          <p:spPr>
            <a:xfrm rot="10800000" flipH="1">
              <a:off x="-1" y="370"/>
              <a:ext cx="997800" cy="22800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0098C5">
                    <a:alpha val="30196"/>
                  </a:srgbClr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8"/>
            <p:cNvSpPr/>
            <p:nvPr/>
          </p:nvSpPr>
          <p:spPr>
            <a:xfrm rot="10800000" flipH="1">
              <a:off x="-1" y="-7424"/>
              <a:ext cx="997800" cy="1166100"/>
            </a:xfrm>
            <a:prstGeom prst="round1Rect">
              <a:avLst>
                <a:gd name="adj" fmla="val 19965"/>
              </a:avLst>
            </a:prstGeom>
            <a:gradFill>
              <a:gsLst>
                <a:gs pos="0">
                  <a:srgbClr val="2B508D">
                    <a:alpha val="87058"/>
                  </a:srgbClr>
                </a:gs>
                <a:gs pos="100000">
                  <a:srgbClr val="3FE9DB">
                    <a:alpha val="7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8"/>
            <p:cNvSpPr/>
            <p:nvPr/>
          </p:nvSpPr>
          <p:spPr>
            <a:xfrm rot="10800000" flipH="1">
              <a:off x="0" y="-7121"/>
              <a:ext cx="1550700" cy="616800"/>
            </a:xfrm>
            <a:prstGeom prst="round1Rect">
              <a:avLst>
                <a:gd name="adj" fmla="val 19965"/>
              </a:avLst>
            </a:prstGeom>
            <a:gradFill>
              <a:gsLst>
                <a:gs pos="0">
                  <a:srgbClr val="2B508D">
                    <a:alpha val="87058"/>
                  </a:srgbClr>
                </a:gs>
                <a:gs pos="100000">
                  <a:srgbClr val="3FE9DB">
                    <a:alpha val="7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18"/>
          <p:cNvGrpSpPr/>
          <p:nvPr/>
        </p:nvGrpSpPr>
        <p:grpSpPr>
          <a:xfrm flipH="1">
            <a:off x="10148588" y="-12093"/>
            <a:ext cx="2067601" cy="3599985"/>
            <a:chOff x="-1" y="-7424"/>
            <a:chExt cx="1550701" cy="2699989"/>
          </a:xfrm>
        </p:grpSpPr>
        <p:sp>
          <p:nvSpPr>
            <p:cNvPr id="72" name="Google Shape;72;p18"/>
            <p:cNvSpPr/>
            <p:nvPr/>
          </p:nvSpPr>
          <p:spPr>
            <a:xfrm rot="10800000" flipH="1">
              <a:off x="3873" y="-235"/>
              <a:ext cx="689700" cy="26928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0098C5">
                    <a:alpha val="30196"/>
                  </a:srgbClr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8"/>
            <p:cNvSpPr/>
            <p:nvPr/>
          </p:nvSpPr>
          <p:spPr>
            <a:xfrm rot="10800000" flipH="1">
              <a:off x="-1" y="370"/>
              <a:ext cx="997800" cy="22800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0098C5">
                    <a:alpha val="30196"/>
                  </a:srgbClr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8"/>
            <p:cNvSpPr/>
            <p:nvPr/>
          </p:nvSpPr>
          <p:spPr>
            <a:xfrm rot="10800000" flipH="1">
              <a:off x="-1" y="-7424"/>
              <a:ext cx="997800" cy="1166100"/>
            </a:xfrm>
            <a:prstGeom prst="round1Rect">
              <a:avLst>
                <a:gd name="adj" fmla="val 19965"/>
              </a:avLst>
            </a:prstGeom>
            <a:gradFill>
              <a:gsLst>
                <a:gs pos="0">
                  <a:srgbClr val="2B508D">
                    <a:alpha val="87058"/>
                  </a:srgbClr>
                </a:gs>
                <a:gs pos="100000">
                  <a:srgbClr val="3FE9DB">
                    <a:alpha val="7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8"/>
            <p:cNvSpPr/>
            <p:nvPr/>
          </p:nvSpPr>
          <p:spPr>
            <a:xfrm rot="10800000" flipH="1">
              <a:off x="0" y="-7121"/>
              <a:ext cx="1550700" cy="616800"/>
            </a:xfrm>
            <a:prstGeom prst="round1Rect">
              <a:avLst>
                <a:gd name="adj" fmla="val 19965"/>
              </a:avLst>
            </a:prstGeom>
            <a:gradFill>
              <a:gsLst>
                <a:gs pos="0">
                  <a:srgbClr val="2B508D">
                    <a:alpha val="87058"/>
                  </a:srgbClr>
                </a:gs>
                <a:gs pos="100000">
                  <a:srgbClr val="3FE9DB">
                    <a:alpha val="7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 r="40626"/>
          <a:stretch/>
        </p:blipFill>
        <p:spPr>
          <a:xfrm>
            <a:off x="6118903" y="5744996"/>
            <a:ext cx="6070138" cy="930971"/>
          </a:xfrm>
          <a:prstGeom prst="rect">
            <a:avLst/>
          </a:prstGeom>
          <a:noFill/>
          <a:ln>
            <a:noFill/>
          </a:ln>
          <a:effectLst>
            <a:reflection stA="75000" endPos="65000" dist="50800" dir="5400000" sy="-100000" algn="bl" rotWithShape="0"/>
          </a:effectLst>
        </p:spPr>
      </p:pic>
      <p:sp>
        <p:nvSpPr>
          <p:cNvPr id="77" name="Google Shape;77;p18"/>
          <p:cNvSpPr txBox="1"/>
          <p:nvPr/>
        </p:nvSpPr>
        <p:spPr>
          <a:xfrm>
            <a:off x="11086011" y="441380"/>
            <a:ext cx="11301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YT Weng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ing">
  <p:cSld name="1_Ending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100000">
                <a:srgbClr val="FFC00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9" descr="I:\工作\CIS設計\簡報\未命名-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37618"/>
            <a:ext cx="3158067" cy="222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9" descr="I:\工作\CIS設計\簡報\未命名-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9751" y="4614334"/>
            <a:ext cx="3160183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 descr="D:\兒童醫院 資料\網站資料\New LOGO\20151009 再改\新增資料夾\Logo+橫式字_201510_白邊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4800" y="2106084"/>
            <a:ext cx="5031317" cy="878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9"/>
          <p:cNvCxnSpPr/>
          <p:nvPr/>
        </p:nvCxnSpPr>
        <p:spPr>
          <a:xfrm>
            <a:off x="4167718" y="2070101"/>
            <a:ext cx="7607300" cy="4233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19"/>
          <p:cNvSpPr txBox="1"/>
          <p:nvPr/>
        </p:nvSpPr>
        <p:spPr>
          <a:xfrm>
            <a:off x="5113867" y="946151"/>
            <a:ext cx="55372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-US" sz="6400" b="1" i="0" u="none" strike="noStrike" cap="none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感謝您的聆聽！</a:t>
            </a:r>
            <a:endParaRPr sz="6400" b="1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9" descr="I:\工作\CIS設計\簡報\未命名-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6951" y="3335867"/>
            <a:ext cx="3160183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 descr="D:\兒童醫院 資料\Joomla 3.0\www.cmuch.org.t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651" y="4059767"/>
            <a:ext cx="1727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 descr="D:\兒童醫院 資料\Joomla 3.0\中國兒童醫院粉絲團NEW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5201" y="5395384"/>
            <a:ext cx="1631951" cy="12255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/>
          <p:nvPr/>
        </p:nvSpPr>
        <p:spPr>
          <a:xfrm>
            <a:off x="1524000" y="5109634"/>
            <a:ext cx="1574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baseline="-25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兒童醫院網站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2273300" y="6407151"/>
            <a:ext cx="1574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baseline="-25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FB 粉絲專頁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9"/>
          <p:cNvSpPr/>
          <p:nvPr/>
        </p:nvSpPr>
        <p:spPr>
          <a:xfrm>
            <a:off x="2057402" y="3829051"/>
            <a:ext cx="800100" cy="123825"/>
          </a:xfrm>
          <a:prstGeom prst="ellipse">
            <a:avLst/>
          </a:prstGeom>
          <a:solidFill>
            <a:srgbClr val="7F7F7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9" descr="D:\兒童醫院 資料\設計系列\103 賀卡\Bo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2901" y="2190751"/>
            <a:ext cx="1985433" cy="18351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/>
          <p:nvPr/>
        </p:nvSpPr>
        <p:spPr>
          <a:xfrm>
            <a:off x="6502402" y="6391277"/>
            <a:ext cx="800100" cy="123825"/>
          </a:xfrm>
          <a:prstGeom prst="ellipse">
            <a:avLst/>
          </a:prstGeom>
          <a:solidFill>
            <a:srgbClr val="7F7F7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9" descr="D:\兒童醫院 資料\設計系列\103 賀卡\Girl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92402">
            <a:off x="5990167" y="4633385"/>
            <a:ext cx="2027767" cy="189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">
  <p:cSld name="自訂版面配置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133" cy="96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571502" y="1562101"/>
            <a:ext cx="111633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9554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Microsoft JhengHei"/>
              <a:buChar char="•"/>
              <a:defRPr b="1"/>
            </a:lvl1pPr>
            <a:lvl2pPr marL="914400" lvl="1" indent="-465645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Microsoft JhengHei"/>
              <a:buChar char="–"/>
              <a:defRPr b="1"/>
            </a:lvl2pPr>
            <a:lvl3pPr marL="1371600" lvl="2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icrosoft JhengHei"/>
              <a:buChar char="•"/>
              <a:defRPr b="1"/>
            </a:lvl3pPr>
            <a:lvl4pPr marL="1828800" lvl="3" indent="-397954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Microsoft JhengHei"/>
              <a:buChar char="–"/>
              <a:defRPr b="1"/>
            </a:lvl4pPr>
            <a:lvl5pPr marL="2286000" lvl="4" indent="-397954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Microsoft JhengHei"/>
              <a:buChar char="»"/>
              <a:defRPr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09600" y="6506634"/>
            <a:ext cx="2844800" cy="281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924300" y="6487585"/>
            <a:ext cx="3860800" cy="30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8214784" y="6477001"/>
            <a:ext cx="776816" cy="31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Ending">
  <p:cSld name="2_Ending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2387334" y="2056103"/>
            <a:ext cx="7598735" cy="97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DFKai-SB"/>
              <a:buNone/>
              <a:defRPr sz="4800" b="1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0" y="1"/>
            <a:ext cx="12192000" cy="1428751"/>
          </a:xfrm>
          <a:prstGeom prst="rect">
            <a:avLst/>
          </a:prstGeom>
          <a:gradFill>
            <a:gsLst>
              <a:gs pos="0">
                <a:srgbClr val="FFC000">
                  <a:alpha val="3921"/>
                </a:srgbClr>
              </a:gs>
              <a:gs pos="100000">
                <a:srgbClr val="FFC000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58800" y="169333"/>
            <a:ext cx="1114213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1" i="0" u="none" strike="noStrike" cap="none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1" i="0" u="none" strike="noStrike" cap="none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1" i="0" u="none" strike="noStrike" cap="none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1" i="0" u="none" strike="noStrike" cap="none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1" i="0" u="none" strike="noStrike" cap="none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596900" y="1543052"/>
            <a:ext cx="11091333" cy="481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9554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Microsoft JhengHei"/>
              <a:buChar char="•"/>
              <a:defRPr sz="4267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Microsoft JhengHei"/>
              <a:buChar char="–"/>
              <a:defRPr sz="3733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icrosoft JhengHei"/>
              <a:buChar char="•"/>
              <a:defRPr sz="3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Microsoft JhengHei"/>
              <a:buChar char="–"/>
              <a:defRPr sz="2667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Microsoft JhengHei"/>
              <a:buChar char="»"/>
              <a:defRPr sz="2667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16" descr="D:\兒童醫院 資料\網站資料\New LOGO\20151009 再改\新增資料夾\Logo+橫式字_201510_白邊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55152" y="76201"/>
            <a:ext cx="2609849" cy="4212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609600" y="6506634"/>
            <a:ext cx="2844800" cy="281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3924300" y="6487585"/>
            <a:ext cx="3860800" cy="30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214784" y="6477001"/>
            <a:ext cx="776816" cy="31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609995" y="2053885"/>
            <a:ext cx="10901400" cy="18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8888"/>
              <a:buNone/>
            </a:pPr>
            <a:r>
              <a:rPr lang="en-US" sz="4000"/>
              <a:t>什麼是兒童心智最早的功能性預測因子?</a:t>
            </a:r>
            <a:br>
              <a:rPr lang="en-US" sz="4000"/>
            </a:br>
            <a:r>
              <a:rPr lang="en-US" sz="4000"/>
              <a:t>What is the earliest functional predictor of mental function in child? </a:t>
            </a:r>
            <a:br>
              <a:rPr lang="en-US" sz="4000"/>
            </a:br>
            <a:endParaRPr sz="4000"/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1524000" y="3796925"/>
            <a:ext cx="9913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1C28"/>
              </a:buClr>
              <a:buSzPct val="100000"/>
              <a:buFont typeface="Microsoft JhengHei"/>
              <a:buNone/>
            </a:pPr>
            <a:r>
              <a:rPr lang="en-US"/>
              <a:t>郭煌宗 </a:t>
            </a:r>
            <a:r>
              <a:rPr lang="en-US" baseline="30000"/>
              <a:t>1</a:t>
            </a:r>
            <a:r>
              <a:rPr lang="en-US"/>
              <a:t>、陳妍廷 </a:t>
            </a:r>
            <a:r>
              <a:rPr lang="en-US" baseline="30000"/>
              <a:t>2</a:t>
            </a:r>
            <a:r>
              <a:rPr lang="en-US"/>
              <a:t>、翁岳塘 </a:t>
            </a:r>
            <a:r>
              <a:rPr lang="en-US" baseline="30000"/>
              <a:t>3</a:t>
            </a:r>
            <a:r>
              <a:rPr lang="en-US"/>
              <a:t>、林秀縵</a:t>
            </a:r>
            <a:r>
              <a:rPr lang="en-US" baseline="30000"/>
              <a:t> 1</a:t>
            </a:r>
            <a:r>
              <a:rPr lang="en-US"/>
              <a:t>、蔡明倫 </a:t>
            </a:r>
            <a:r>
              <a:rPr lang="en-US" baseline="30000"/>
              <a:t>4</a:t>
            </a:r>
            <a:r>
              <a:rPr lang="en-US"/>
              <a:t>、吳亞倫 </a:t>
            </a:r>
            <a:r>
              <a:rPr lang="en-US" baseline="30000"/>
              <a:t>3</a:t>
            </a:r>
            <a:r>
              <a:rPr lang="en-US"/>
              <a:t>、葉宸妤 </a:t>
            </a:r>
            <a:r>
              <a:rPr lang="en-US" baseline="30000"/>
              <a:t>3</a:t>
            </a:r>
            <a:r>
              <a:rPr lang="en-US"/>
              <a:t>、 王韋竣 </a:t>
            </a:r>
            <a:r>
              <a:rPr lang="en-US" baseline="30000"/>
              <a:t>3</a:t>
            </a:r>
            <a:r>
              <a:rPr lang="en-US"/>
              <a:t>、劉書岑 </a:t>
            </a:r>
            <a:r>
              <a:rPr lang="en-US" baseline="30000"/>
              <a:t>1</a:t>
            </a:r>
            <a:r>
              <a:rPr lang="en-US"/>
              <a:t/>
            </a:r>
            <a:br>
              <a:rPr lang="en-US"/>
            </a:br>
            <a:endParaRPr/>
          </a:p>
          <a:p>
            <a:pPr marL="0" lvl="0" indent="0" algn="ctr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rgbClr val="031C28"/>
              </a:buClr>
              <a:buSzPct val="100000"/>
              <a:buFont typeface="Microsoft JhengHei"/>
              <a:buNone/>
            </a:pPr>
            <a:r>
              <a:rPr lang="en-US" baseline="30000"/>
              <a:t>1 </a:t>
            </a:r>
            <a:r>
              <a:rPr lang="en-US"/>
              <a:t>中國醫藥大學兒童醫院兒少發展暨心智行為科 親職及兒童發展研究小組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rgbClr val="031C28"/>
              </a:buClr>
              <a:buSzPct val="100000"/>
              <a:buFont typeface="Microsoft JhengHei"/>
              <a:buNone/>
            </a:pPr>
            <a:r>
              <a:rPr lang="en-US" baseline="30000"/>
              <a:t>2</a:t>
            </a:r>
            <a:r>
              <a:rPr lang="en-US"/>
              <a:t> 馬偕基督教紀念醫院  </a:t>
            </a:r>
            <a:r>
              <a:rPr lang="en-US" baseline="30000"/>
              <a:t>3 </a:t>
            </a:r>
            <a:r>
              <a:rPr lang="en-US"/>
              <a:t>中國醫藥大學附設醫院AI中心 </a:t>
            </a:r>
            <a:r>
              <a:rPr lang="en-US" baseline="30000"/>
              <a:t>4</a:t>
            </a:r>
            <a:r>
              <a:rPr lang="en-US"/>
              <a:t> 中國醫藥大學兒童醫院 新生兒科 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rgbClr val="031C28"/>
              </a:buClr>
              <a:buSzPct val="100000"/>
              <a:buFont typeface="Microsoft JhengHei"/>
              <a:buNone/>
            </a:pPr>
            <a:r>
              <a:rPr lang="en-US"/>
              <a:t>民國113年4月20日(星期六)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rgbClr val="031C28"/>
              </a:buClr>
              <a:buSzPct val="100000"/>
              <a:buFont typeface="Microsoft JhengHei"/>
              <a:buNone/>
            </a:pPr>
            <a:r>
              <a:rPr lang="en-US"/>
              <a:t>臺灣兒科醫學會第六十五屆年會暨第二五八屆學術演講會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rgbClr val="031C28"/>
              </a:buClr>
              <a:buSzPct val="100000"/>
              <a:buFont typeface="Microsoft JhengHei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b4f995fd4_0_66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/>
              <a:t>Results</a:t>
            </a:r>
            <a:endParaRPr/>
          </a:p>
        </p:txBody>
      </p:sp>
      <p:graphicFrame>
        <p:nvGraphicFramePr>
          <p:cNvPr id="198" name="Google Shape;198;g2cb4f995fd4_0_66"/>
          <p:cNvGraphicFramePr/>
          <p:nvPr/>
        </p:nvGraphicFramePr>
        <p:xfrm>
          <a:off x="958650" y="2753600"/>
          <a:ext cx="10342300" cy="2848600"/>
        </p:xfrm>
        <a:graphic>
          <a:graphicData uri="http://schemas.openxmlformats.org/drawingml/2006/table">
            <a:tbl>
              <a:tblPr>
                <a:noFill/>
                <a:tableStyleId>{1B08CE3F-50B3-441E-B07F-2C2B394192A2}</a:tableStyleId>
              </a:tblPr>
              <a:tblGrid>
                <a:gridCol w="2585575"/>
                <a:gridCol w="2585575"/>
                <a:gridCol w="2585575"/>
                <a:gridCol w="2585575"/>
              </a:tblGrid>
              <a:tr h="712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Cognitive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Language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Motor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2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6 m/o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0.289***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0.004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0.308***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2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1 y/o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0.468***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0.429***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0.377***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2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2 y/o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0.61***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0.602***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0.464***</a:t>
                      </a:r>
                      <a:endParaRPr sz="3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g2cb4f995fd4_0_66"/>
          <p:cNvSpPr txBox="1"/>
          <p:nvPr/>
        </p:nvSpPr>
        <p:spPr>
          <a:xfrm>
            <a:off x="958650" y="1657750"/>
            <a:ext cx="1034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Correlation Between Bayley and FSIQ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cb4f995fd4_0_66"/>
          <p:cNvSpPr/>
          <p:nvPr/>
        </p:nvSpPr>
        <p:spPr>
          <a:xfrm>
            <a:off x="8715375" y="3465750"/>
            <a:ext cx="2585400" cy="7122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cb4f995fd4_0_66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02" name="Google Shape;202;g2cb4f995fd4_0_66"/>
          <p:cNvSpPr txBox="1"/>
          <p:nvPr/>
        </p:nvSpPr>
        <p:spPr>
          <a:xfrm>
            <a:off x="1020550" y="5868125"/>
            <a:ext cx="1142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P-value  *  ∈(0.01, 0.05]    ** ∈(0.001, 0.01]  ***  ∈[0, 0.001]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b4f995fd4_0_168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/>
              <a:t>Results</a:t>
            </a:r>
            <a:endParaRPr/>
          </a:p>
        </p:txBody>
      </p:sp>
      <p:pic>
        <p:nvPicPr>
          <p:cNvPr id="209" name="Google Shape;209;g2cb4f995fd4_0_168"/>
          <p:cNvPicPr preferRelativeResize="0"/>
          <p:nvPr/>
        </p:nvPicPr>
        <p:blipFill rotWithShape="1">
          <a:blip r:embed="rId3">
            <a:alphaModFix/>
          </a:blip>
          <a:srcRect r="1593"/>
          <a:stretch/>
        </p:blipFill>
        <p:spPr>
          <a:xfrm>
            <a:off x="54775" y="1524275"/>
            <a:ext cx="6592775" cy="52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cb4f995fd4_0_168"/>
          <p:cNvSpPr/>
          <p:nvPr/>
        </p:nvSpPr>
        <p:spPr>
          <a:xfrm>
            <a:off x="162200" y="1896975"/>
            <a:ext cx="6144000" cy="1143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1" name="Google Shape;211;g2cb4f995fd4_0_168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2" name="Google Shape;212;g2cb4f995fd4_0_168"/>
          <p:cNvSpPr/>
          <p:nvPr/>
        </p:nvSpPr>
        <p:spPr>
          <a:xfrm>
            <a:off x="4388900" y="3164050"/>
            <a:ext cx="1917300" cy="1073700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3" name="Google Shape;213;g2cb4f995fd4_0_168"/>
          <p:cNvSpPr/>
          <p:nvPr/>
        </p:nvSpPr>
        <p:spPr>
          <a:xfrm>
            <a:off x="185850" y="5620725"/>
            <a:ext cx="1917300" cy="1073700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4" name="Google Shape;214;g2cb4f995fd4_0_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018726" y="3091783"/>
            <a:ext cx="4259749" cy="367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cb4f995fd4_0_1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8477975" y="330429"/>
            <a:ext cx="1341258" cy="41814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cb4f995fd4_0_168"/>
          <p:cNvSpPr txBox="1"/>
          <p:nvPr/>
        </p:nvSpPr>
        <p:spPr>
          <a:xfrm>
            <a:off x="292200" y="2097250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0.289***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7" name="Google Shape;217;g2cb4f995fd4_0_168"/>
          <p:cNvSpPr txBox="1"/>
          <p:nvPr/>
        </p:nvSpPr>
        <p:spPr>
          <a:xfrm>
            <a:off x="2381900" y="2067375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0.004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8" name="Google Shape;218;g2cb4f995fd4_0_168"/>
          <p:cNvSpPr txBox="1"/>
          <p:nvPr/>
        </p:nvSpPr>
        <p:spPr>
          <a:xfrm>
            <a:off x="4471600" y="2067375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0.308***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9" name="Google Shape;219;g2cb4f995fd4_0_168"/>
          <p:cNvSpPr txBox="1"/>
          <p:nvPr/>
        </p:nvSpPr>
        <p:spPr>
          <a:xfrm>
            <a:off x="292200" y="3316450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0.211***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0" name="Google Shape;220;g2cb4f995fd4_0_168"/>
          <p:cNvSpPr txBox="1"/>
          <p:nvPr/>
        </p:nvSpPr>
        <p:spPr>
          <a:xfrm>
            <a:off x="2349600" y="3316450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-0.046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1" name="Google Shape;221;g2cb4f995fd4_0_168"/>
          <p:cNvSpPr txBox="1"/>
          <p:nvPr/>
        </p:nvSpPr>
        <p:spPr>
          <a:xfrm>
            <a:off x="4483200" y="3316450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0.200***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2" name="Google Shape;222;g2cb4f995fd4_0_168"/>
          <p:cNvSpPr txBox="1"/>
          <p:nvPr/>
        </p:nvSpPr>
        <p:spPr>
          <a:xfrm>
            <a:off x="310300" y="4581813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0.130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3" name="Google Shape;223;g2cb4f995fd4_0_168"/>
          <p:cNvSpPr txBox="1"/>
          <p:nvPr/>
        </p:nvSpPr>
        <p:spPr>
          <a:xfrm>
            <a:off x="2381900" y="4565513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-0.062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4" name="Google Shape;224;g2cb4f995fd4_0_168"/>
          <p:cNvSpPr txBox="1"/>
          <p:nvPr/>
        </p:nvSpPr>
        <p:spPr>
          <a:xfrm>
            <a:off x="4453500" y="4581813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0.196**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5" name="Google Shape;225;g2cb4f995fd4_0_168"/>
          <p:cNvSpPr txBox="1"/>
          <p:nvPr/>
        </p:nvSpPr>
        <p:spPr>
          <a:xfrm>
            <a:off x="310300" y="5764613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0.294***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6" name="Google Shape;226;g2cb4f995fd4_0_168"/>
          <p:cNvSpPr txBox="1"/>
          <p:nvPr/>
        </p:nvSpPr>
        <p:spPr>
          <a:xfrm>
            <a:off x="2381900" y="5748313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-0.129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7" name="Google Shape;227;g2cb4f995fd4_0_168"/>
          <p:cNvSpPr txBox="1"/>
          <p:nvPr/>
        </p:nvSpPr>
        <p:spPr>
          <a:xfrm>
            <a:off x="4453500" y="5764613"/>
            <a:ext cx="1704600" cy="8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0.405***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8" name="Google Shape;228;g2cb4f995fd4_0_168"/>
          <p:cNvSpPr txBox="1"/>
          <p:nvPr/>
        </p:nvSpPr>
        <p:spPr>
          <a:xfrm>
            <a:off x="123000" y="1524263"/>
            <a:ext cx="2043000" cy="311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cog_6m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9" name="Google Shape;229;g2cb4f995fd4_0_168"/>
          <p:cNvSpPr txBox="1"/>
          <p:nvPr/>
        </p:nvSpPr>
        <p:spPr>
          <a:xfrm>
            <a:off x="2212700" y="1524263"/>
            <a:ext cx="2043000" cy="311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lag_6m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0" name="Google Shape;230;g2cb4f995fd4_0_168"/>
          <p:cNvSpPr txBox="1"/>
          <p:nvPr/>
        </p:nvSpPr>
        <p:spPr>
          <a:xfrm>
            <a:off x="4302400" y="1506475"/>
            <a:ext cx="2043000" cy="311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motor_6m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1" name="Google Shape;231;g2cb4f995fd4_0_168"/>
          <p:cNvSpPr txBox="1"/>
          <p:nvPr/>
        </p:nvSpPr>
        <p:spPr>
          <a:xfrm rot="5400000">
            <a:off x="5933770" y="2272425"/>
            <a:ext cx="1191900" cy="311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FSIQ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2" name="Google Shape;232;g2cb4f995fd4_0_168"/>
          <p:cNvSpPr txBox="1"/>
          <p:nvPr/>
        </p:nvSpPr>
        <p:spPr>
          <a:xfrm rot="5400000">
            <a:off x="5933758" y="3536385"/>
            <a:ext cx="1191900" cy="311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cog_2y</a:t>
            </a:r>
            <a:endParaRPr sz="23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3" name="Google Shape;233;g2cb4f995fd4_0_168"/>
          <p:cNvSpPr txBox="1"/>
          <p:nvPr/>
        </p:nvSpPr>
        <p:spPr>
          <a:xfrm rot="5400000">
            <a:off x="5916263" y="4795520"/>
            <a:ext cx="1191900" cy="311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lag_2y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4" name="Google Shape;234;g2cb4f995fd4_0_168"/>
          <p:cNvSpPr txBox="1"/>
          <p:nvPr/>
        </p:nvSpPr>
        <p:spPr>
          <a:xfrm rot="5400000">
            <a:off x="5916250" y="6041550"/>
            <a:ext cx="1191900" cy="311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motor2y</a:t>
            </a:r>
            <a:endParaRPr sz="19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cb4f995fd4_0_130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/>
              <a:t>Results</a:t>
            </a:r>
            <a:endParaRPr/>
          </a:p>
        </p:txBody>
      </p:sp>
      <p:sp>
        <p:nvSpPr>
          <p:cNvPr id="241" name="Google Shape;241;g2cb4f995fd4_0_130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42" name="Google Shape;242;g2cb4f995fd4_0_130"/>
          <p:cNvPicPr preferRelativeResize="0"/>
          <p:nvPr/>
        </p:nvPicPr>
        <p:blipFill rotWithShape="1">
          <a:blip r:embed="rId3">
            <a:alphaModFix/>
          </a:blip>
          <a:srcRect l="3993"/>
          <a:stretch/>
        </p:blipFill>
        <p:spPr>
          <a:xfrm>
            <a:off x="7311875" y="2655725"/>
            <a:ext cx="4388925" cy="3073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g2cb4f995fd4_0_130"/>
          <p:cNvGrpSpPr/>
          <p:nvPr/>
        </p:nvGrpSpPr>
        <p:grpSpPr>
          <a:xfrm>
            <a:off x="118800" y="1526600"/>
            <a:ext cx="6648425" cy="5286575"/>
            <a:chOff x="1350175" y="1506475"/>
            <a:chExt cx="6648425" cy="5286575"/>
          </a:xfrm>
        </p:grpSpPr>
        <p:pic>
          <p:nvPicPr>
            <p:cNvPr id="244" name="Google Shape;244;g2cb4f995fd4_0_130"/>
            <p:cNvPicPr preferRelativeResize="0"/>
            <p:nvPr/>
          </p:nvPicPr>
          <p:blipFill rotWithShape="1">
            <a:blip r:embed="rId4">
              <a:alphaModFix/>
            </a:blip>
            <a:srcRect r="1593"/>
            <a:stretch/>
          </p:blipFill>
          <p:spPr>
            <a:xfrm>
              <a:off x="1350175" y="1524275"/>
              <a:ext cx="6592775" cy="5240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g2cb4f995fd4_0_130"/>
            <p:cNvSpPr/>
            <p:nvPr/>
          </p:nvSpPr>
          <p:spPr>
            <a:xfrm>
              <a:off x="1457600" y="1896975"/>
              <a:ext cx="6144000" cy="1143000"/>
            </a:xfrm>
            <a:prstGeom prst="rect">
              <a:avLst/>
            </a:prstGeom>
            <a:noFill/>
            <a:ln w="762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46" name="Google Shape;246;g2cb4f995fd4_0_130"/>
            <p:cNvSpPr/>
            <p:nvPr/>
          </p:nvSpPr>
          <p:spPr>
            <a:xfrm>
              <a:off x="1481250" y="3182325"/>
              <a:ext cx="1917300" cy="1073700"/>
            </a:xfrm>
            <a:prstGeom prst="rect">
              <a:avLst/>
            </a:prstGeom>
            <a:noFill/>
            <a:ln w="762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47" name="Google Shape;247;g2cb4f995fd4_0_130"/>
            <p:cNvSpPr txBox="1"/>
            <p:nvPr/>
          </p:nvSpPr>
          <p:spPr>
            <a:xfrm>
              <a:off x="1587600" y="2097250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0.468***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48" name="Google Shape;248;g2cb4f995fd4_0_130"/>
            <p:cNvSpPr txBox="1"/>
            <p:nvPr/>
          </p:nvSpPr>
          <p:spPr>
            <a:xfrm>
              <a:off x="3677300" y="2067375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0.429***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49" name="Google Shape;249;g2cb4f995fd4_0_130"/>
            <p:cNvSpPr txBox="1"/>
            <p:nvPr/>
          </p:nvSpPr>
          <p:spPr>
            <a:xfrm>
              <a:off x="5767000" y="2067375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0.377***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0" name="Google Shape;250;g2cb4f995fd4_0_130"/>
            <p:cNvSpPr txBox="1"/>
            <p:nvPr/>
          </p:nvSpPr>
          <p:spPr>
            <a:xfrm>
              <a:off x="1587600" y="3316450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0.407***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1" name="Google Shape;251;g2cb4f995fd4_0_130"/>
            <p:cNvSpPr txBox="1"/>
            <p:nvPr/>
          </p:nvSpPr>
          <p:spPr>
            <a:xfrm>
              <a:off x="3645000" y="3316450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0.331***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2" name="Google Shape;252;g2cb4f995fd4_0_130"/>
            <p:cNvSpPr txBox="1"/>
            <p:nvPr/>
          </p:nvSpPr>
          <p:spPr>
            <a:xfrm>
              <a:off x="5778600" y="3316450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0.313***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3" name="Google Shape;253;g2cb4f995fd4_0_130"/>
            <p:cNvSpPr txBox="1"/>
            <p:nvPr/>
          </p:nvSpPr>
          <p:spPr>
            <a:xfrm>
              <a:off x="1605700" y="4581813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0.418***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4" name="Google Shape;254;g2cb4f995fd4_0_130"/>
            <p:cNvSpPr txBox="1"/>
            <p:nvPr/>
          </p:nvSpPr>
          <p:spPr>
            <a:xfrm>
              <a:off x="3677300" y="4565513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0.495***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5" name="Google Shape;255;g2cb4f995fd4_0_130"/>
            <p:cNvSpPr txBox="1"/>
            <p:nvPr/>
          </p:nvSpPr>
          <p:spPr>
            <a:xfrm>
              <a:off x="5748900" y="4581813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0.347***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6" name="Google Shape;256;g2cb4f995fd4_0_130"/>
            <p:cNvSpPr txBox="1"/>
            <p:nvPr/>
          </p:nvSpPr>
          <p:spPr>
            <a:xfrm>
              <a:off x="1605700" y="5764613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0.405***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7" name="Google Shape;257;g2cb4f995fd4_0_130"/>
            <p:cNvSpPr txBox="1"/>
            <p:nvPr/>
          </p:nvSpPr>
          <p:spPr>
            <a:xfrm>
              <a:off x="3677300" y="5748313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0.290***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8" name="Google Shape;258;g2cb4f995fd4_0_130"/>
            <p:cNvSpPr txBox="1"/>
            <p:nvPr/>
          </p:nvSpPr>
          <p:spPr>
            <a:xfrm>
              <a:off x="5748900" y="5764613"/>
              <a:ext cx="1704600" cy="80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0.475***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9" name="Google Shape;259;g2cb4f995fd4_0_130"/>
            <p:cNvSpPr txBox="1"/>
            <p:nvPr/>
          </p:nvSpPr>
          <p:spPr>
            <a:xfrm>
              <a:off x="1418400" y="1524263"/>
              <a:ext cx="2043000" cy="311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cog_1y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0" name="Google Shape;260;g2cb4f995fd4_0_130"/>
            <p:cNvSpPr txBox="1"/>
            <p:nvPr/>
          </p:nvSpPr>
          <p:spPr>
            <a:xfrm>
              <a:off x="3508100" y="1524263"/>
              <a:ext cx="2043000" cy="311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lag_1y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1" name="Google Shape;261;g2cb4f995fd4_0_130"/>
            <p:cNvSpPr txBox="1"/>
            <p:nvPr/>
          </p:nvSpPr>
          <p:spPr>
            <a:xfrm>
              <a:off x="5597800" y="1506475"/>
              <a:ext cx="2043000" cy="311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motor_1y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2" name="Google Shape;262;g2cb4f995fd4_0_130"/>
            <p:cNvSpPr txBox="1"/>
            <p:nvPr/>
          </p:nvSpPr>
          <p:spPr>
            <a:xfrm rot="5400000">
              <a:off x="7247100" y="2272425"/>
              <a:ext cx="1191900" cy="311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FSIQ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3" name="Google Shape;263;g2cb4f995fd4_0_130"/>
            <p:cNvSpPr txBox="1"/>
            <p:nvPr/>
          </p:nvSpPr>
          <p:spPr>
            <a:xfrm rot="5400000">
              <a:off x="7220193" y="3536385"/>
              <a:ext cx="1191900" cy="311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cog_2y</a:t>
              </a:r>
              <a:endParaRPr sz="23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4" name="Google Shape;264;g2cb4f995fd4_0_130"/>
            <p:cNvSpPr txBox="1"/>
            <p:nvPr/>
          </p:nvSpPr>
          <p:spPr>
            <a:xfrm rot="5400000">
              <a:off x="7193733" y="4804485"/>
              <a:ext cx="1191900" cy="311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lag_2y</a:t>
              </a:r>
              <a:endParaRPr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5" name="Google Shape;265;g2cb4f995fd4_0_130"/>
            <p:cNvSpPr txBox="1"/>
            <p:nvPr/>
          </p:nvSpPr>
          <p:spPr>
            <a:xfrm rot="5400000">
              <a:off x="7202685" y="6041550"/>
              <a:ext cx="1191900" cy="311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motor2y</a:t>
              </a:r>
              <a:endParaRPr sz="19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266" name="Google Shape;266;g2cb4f995fd4_0_130"/>
          <p:cNvSpPr txBox="1"/>
          <p:nvPr/>
        </p:nvSpPr>
        <p:spPr>
          <a:xfrm>
            <a:off x="7311875" y="2655725"/>
            <a:ext cx="4302300" cy="570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FSIQ</a:t>
            </a:r>
            <a:endParaRPr sz="3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"/>
          <p:cNvSpPr txBox="1">
            <a:spLocks noGrp="1"/>
          </p:cNvSpPr>
          <p:nvPr>
            <p:ph type="body" idx="1"/>
          </p:nvPr>
        </p:nvSpPr>
        <p:spPr>
          <a:xfrm>
            <a:off x="571500" y="1562100"/>
            <a:ext cx="108129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8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icrosoft JhengHei"/>
              <a:buChar char="•"/>
            </a:pPr>
            <a:r>
              <a:rPr lang="en-US" sz="3000" b="0"/>
              <a:t>The age closer to 5 y/o, the higher power of consistency.</a:t>
            </a:r>
            <a:br>
              <a:rPr lang="en-US" sz="3000" b="0"/>
            </a:br>
            <a:r>
              <a:rPr lang="en-US" sz="3000" b="0"/>
              <a:t>The </a:t>
            </a:r>
            <a:r>
              <a:rPr lang="en-US" b="0"/>
              <a:t>strongest correlated factor changed by time.</a:t>
            </a:r>
            <a:endParaRPr sz="3000" b="0"/>
          </a:p>
          <a:p>
            <a:pPr marL="45718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b="0"/>
          </a:p>
          <a:p>
            <a:pPr marL="457188" lvl="0" indent="-457188" algn="l" rtl="0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icrosoft JhengHei"/>
              <a:buChar char="•"/>
            </a:pPr>
            <a:r>
              <a:rPr lang="en-US">
                <a:solidFill>
                  <a:srgbClr val="C00000"/>
                </a:solidFill>
              </a:rPr>
              <a:t>At 6 m/o, motor is the strongest</a:t>
            </a:r>
            <a:r>
              <a:rPr lang="en-US" b="0"/>
              <a:t> correlated factor with future cognitive.</a:t>
            </a:r>
            <a:endParaRPr b="0"/>
          </a:p>
          <a:p>
            <a:pPr marL="457188" lvl="0" indent="0" algn="l" rtl="0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SzPts val="3000"/>
              <a:buNone/>
            </a:pPr>
            <a:endParaRPr b="0"/>
          </a:p>
          <a:p>
            <a:pPr marL="457188" lvl="0" indent="-457188" algn="l" rtl="0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icrosoft JhengHei"/>
              <a:buChar char="•"/>
            </a:pPr>
            <a:r>
              <a:rPr lang="en-US" sz="3000" b="0"/>
              <a:t>The correlation of motor at 6, 12, 24 m/o to cognitive function at 5 y/o are </a:t>
            </a:r>
            <a:r>
              <a:rPr lang="en-US" sz="3000">
                <a:solidFill>
                  <a:srgbClr val="C00000"/>
                </a:solidFill>
              </a:rPr>
              <a:t>positive and consistent</a:t>
            </a:r>
            <a:r>
              <a:rPr lang="en-US" b="0"/>
              <a:t>.</a:t>
            </a:r>
            <a:endParaRPr sz="3000" b="0"/>
          </a:p>
        </p:txBody>
      </p:sp>
      <p:sp>
        <p:nvSpPr>
          <p:cNvPr id="272" name="Google Shape;272;p9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/>
              <a:t>Results</a:t>
            </a:r>
            <a:endParaRPr sz="6000"/>
          </a:p>
        </p:txBody>
      </p:sp>
      <p:sp>
        <p:nvSpPr>
          <p:cNvPr id="273" name="Google Shape;273;p9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b="1"/>
              <a:t>Conclusions</a:t>
            </a:r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body" idx="1"/>
          </p:nvPr>
        </p:nvSpPr>
        <p:spPr>
          <a:xfrm>
            <a:off x="571500" y="1562100"/>
            <a:ext cx="116205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Microsoft JhengHei"/>
              <a:buChar char="•"/>
            </a:pPr>
            <a:r>
              <a:rPr lang="en-US" sz="3000" b="0"/>
              <a:t>In the past, we used deficit compensation philosophy among early intervention, but not </a:t>
            </a:r>
            <a:r>
              <a:rPr lang="en-US" sz="3000">
                <a:solidFill>
                  <a:srgbClr val="C00000"/>
                </a:solidFill>
              </a:rPr>
              <a:t>inter-domain regulation.</a:t>
            </a:r>
            <a:br>
              <a:rPr lang="en-US" sz="3000">
                <a:solidFill>
                  <a:srgbClr val="C00000"/>
                </a:solidFill>
              </a:rPr>
            </a:br>
            <a:endParaRPr sz="1400">
              <a:solidFill>
                <a:srgbClr val="C00000"/>
              </a:solidFill>
            </a:endParaRPr>
          </a:p>
          <a:p>
            <a:pPr marL="457188" lvl="0" indent="-457188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3000"/>
              <a:buFont typeface="Microsoft JhengHei"/>
              <a:buChar char="•"/>
            </a:pPr>
            <a:r>
              <a:rPr lang="en-US" b="0"/>
              <a:t>In</a:t>
            </a:r>
            <a:r>
              <a:rPr lang="en-US" sz="3000" b="0"/>
              <a:t> the present study, we can predict </a:t>
            </a:r>
            <a:r>
              <a:rPr lang="en-US" sz="3000">
                <a:solidFill>
                  <a:srgbClr val="C00000"/>
                </a:solidFill>
              </a:rPr>
              <a:t>cognitive</a:t>
            </a:r>
            <a:r>
              <a:rPr lang="en-US" sz="3000" b="0"/>
              <a:t> outcome through </a:t>
            </a:r>
            <a:r>
              <a:rPr lang="en-US" sz="3000">
                <a:solidFill>
                  <a:srgbClr val="C00000"/>
                </a:solidFill>
              </a:rPr>
              <a:t>motor </a:t>
            </a:r>
            <a:r>
              <a:rPr lang="en-US" sz="3000" b="0"/>
              <a:t>function in early age.</a:t>
            </a:r>
            <a:br>
              <a:rPr lang="en-US" sz="3000" b="0"/>
            </a:br>
            <a:endParaRPr sz="1400" b="0"/>
          </a:p>
          <a:p>
            <a:pPr marL="457189" lvl="0" indent="-457189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3000"/>
              <a:buFont typeface="Microsoft JhengHei"/>
              <a:buChar char="•"/>
            </a:pPr>
            <a:r>
              <a:rPr lang="en-US" b="0"/>
              <a:t>Future study with</a:t>
            </a:r>
            <a:r>
              <a:rPr lang="en-US">
                <a:solidFill>
                  <a:srgbClr val="C00000"/>
                </a:solidFill>
              </a:rPr>
              <a:t> intervention-based research</a:t>
            </a:r>
            <a:r>
              <a:rPr lang="en-US" b="0"/>
              <a:t> was suggested, to validate the correlation between</a:t>
            </a:r>
            <a:r>
              <a:rPr lang="en-US">
                <a:solidFill>
                  <a:srgbClr val="C00000"/>
                </a:solidFill>
              </a:rPr>
              <a:t> early motor</a:t>
            </a:r>
            <a:r>
              <a:rPr lang="en-US" b="0"/>
              <a:t> training at </a:t>
            </a:r>
            <a:r>
              <a:rPr lang="en-US" sz="3000">
                <a:solidFill>
                  <a:srgbClr val="C00000"/>
                </a:solidFill>
              </a:rPr>
              <a:t>6 months</a:t>
            </a:r>
            <a:r>
              <a:rPr lang="en-US" sz="3000" b="0"/>
              <a:t> of age</a:t>
            </a:r>
            <a:r>
              <a:rPr lang="en-US" b="0"/>
              <a:t>,</a:t>
            </a:r>
            <a:r>
              <a:rPr lang="en-US" sz="3000" b="0"/>
              <a:t> </a:t>
            </a:r>
            <a:r>
              <a:rPr lang="en-US" b="0"/>
              <a:t>and</a:t>
            </a:r>
            <a:r>
              <a:rPr lang="en-US" sz="3000" b="0"/>
              <a:t> improving </a:t>
            </a:r>
            <a:r>
              <a:rPr lang="en-US" b="0"/>
              <a:t>cognitive</a:t>
            </a:r>
            <a:r>
              <a:rPr lang="en-US" sz="3000" b="0"/>
              <a:t> function. </a:t>
            </a:r>
            <a:endParaRPr sz="3000" b="0"/>
          </a:p>
          <a:p>
            <a:pPr marL="457189" lvl="0" indent="-279389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icrosoft JhengHei"/>
              <a:buNone/>
            </a:pPr>
            <a:endParaRPr sz="3000" b="0"/>
          </a:p>
        </p:txBody>
      </p:sp>
      <p:sp>
        <p:nvSpPr>
          <p:cNvPr id="280" name="Google Shape;280;p14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Background 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571500" y="1562100"/>
            <a:ext cx="116205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u="sng"/>
              <a:t>Problem</a:t>
            </a:r>
            <a:br>
              <a:rPr lang="en-US" sz="3000" u="sng"/>
            </a:br>
            <a:endParaRPr sz="3000" u="sng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>
                <a:latin typeface="Arial"/>
                <a:ea typeface="Arial"/>
                <a:cs typeface="Arial"/>
                <a:sym typeface="Arial"/>
              </a:rPr>
              <a:t>Developmental delay system in Taiwan helped 6% children, </a:t>
            </a:r>
            <a:endParaRPr sz="3000" b="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0">
                <a:latin typeface="Arial"/>
                <a:ea typeface="Arial"/>
                <a:cs typeface="Arial"/>
                <a:sym typeface="Arial"/>
              </a:rPr>
              <a:t>but very limited patients are normalized</a:t>
            </a:r>
            <a:endParaRPr sz="3000" b="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b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1C28"/>
              </a:buClr>
              <a:buSzPts val="3000"/>
              <a:buFont typeface="Arial"/>
              <a:buChar char="•"/>
            </a:pPr>
            <a:r>
              <a:rPr lang="en-US" sz="3000" b="0">
                <a:solidFill>
                  <a:srgbClr val="031C28"/>
                </a:solidFill>
                <a:latin typeface="Arial"/>
                <a:ea typeface="Arial"/>
                <a:cs typeface="Arial"/>
                <a:sym typeface="Arial"/>
              </a:rPr>
              <a:t>Early detection enables early intervention</a:t>
            </a:r>
            <a:endParaRPr sz="3000" b="0">
              <a:solidFill>
                <a:srgbClr val="031C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solidFill>
                  <a:srgbClr val="C00000"/>
                </a:solidFill>
              </a:rPr>
              <a:t>Which </a:t>
            </a:r>
            <a:r>
              <a:rPr lang="en-US">
                <a:solidFill>
                  <a:srgbClr val="C00000"/>
                </a:solidFill>
              </a:rPr>
              <a:t>functional</a:t>
            </a:r>
            <a:r>
              <a:rPr lang="en-US" sz="3000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rgbClr val="C00000"/>
                </a:solidFill>
              </a:rPr>
              <a:t>predictor</a:t>
            </a:r>
            <a:r>
              <a:rPr lang="en-US" sz="3000">
                <a:solidFill>
                  <a:srgbClr val="C00000"/>
                </a:solidFill>
              </a:rPr>
              <a:t> is earliest and most important?</a:t>
            </a:r>
            <a:endParaRPr sz="300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3000"/>
              <a:buNone/>
            </a:pPr>
            <a:endParaRPr sz="3000" b="0">
              <a:solidFill>
                <a:srgbClr val="031C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9063575" y="5746425"/>
            <a:ext cx="344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eb0d87e03_0_40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Background 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6eb0d87e03_0_40"/>
          <p:cNvSpPr txBox="1">
            <a:spLocks noGrp="1"/>
          </p:cNvSpPr>
          <p:nvPr>
            <p:ph type="body" idx="1"/>
          </p:nvPr>
        </p:nvSpPr>
        <p:spPr>
          <a:xfrm>
            <a:off x="571500" y="1562100"/>
            <a:ext cx="116205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3000"/>
              <a:buNone/>
            </a:pPr>
            <a:r>
              <a:rPr lang="en-US" sz="3000" u="sng">
                <a:solidFill>
                  <a:srgbClr val="031C28"/>
                </a:solidFill>
              </a:rPr>
              <a:t>Known Facts</a:t>
            </a:r>
            <a:endParaRPr sz="3000" u="sng">
              <a:solidFill>
                <a:srgbClr val="031C2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3000"/>
              <a:buNone/>
            </a:pPr>
            <a:r>
              <a:rPr lang="en-US" b="0">
                <a:solidFill>
                  <a:srgbClr val="031C28"/>
                </a:solidFill>
              </a:rPr>
              <a:t/>
            </a:r>
            <a:br>
              <a:rPr lang="en-US" b="0">
                <a:solidFill>
                  <a:srgbClr val="031C28"/>
                </a:solidFill>
              </a:rPr>
            </a:br>
            <a:r>
              <a:rPr lang="en-US" sz="3000" b="0">
                <a:solidFill>
                  <a:srgbClr val="031C28"/>
                </a:solidFill>
                <a:latin typeface="Arial"/>
                <a:ea typeface="Arial"/>
                <a:cs typeface="Arial"/>
                <a:sym typeface="Arial"/>
              </a:rPr>
              <a:t>Significant correlated to future cognition</a:t>
            </a:r>
            <a:endParaRPr b="0">
              <a:solidFill>
                <a:srgbClr val="031C28"/>
              </a:solidFill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031C28"/>
              </a:buClr>
              <a:buSzPts val="3000"/>
              <a:buFont typeface="Arial"/>
              <a:buChar char="•"/>
            </a:pPr>
            <a:r>
              <a:rPr lang="en-US" b="0">
                <a:solidFill>
                  <a:srgbClr val="031C28"/>
                </a:solidFill>
              </a:rPr>
              <a:t>H</a:t>
            </a:r>
            <a:r>
              <a:rPr lang="en-US" sz="3000" b="0">
                <a:solidFill>
                  <a:srgbClr val="031C28"/>
                </a:solidFill>
                <a:latin typeface="Arial"/>
                <a:ea typeface="Arial"/>
                <a:cs typeface="Arial"/>
                <a:sym typeface="Arial"/>
              </a:rPr>
              <a:t>and’s manipulation by 8-10 m/o</a:t>
            </a:r>
            <a:endParaRPr sz="3000" b="0">
              <a:solidFill>
                <a:srgbClr val="031C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3000"/>
              <a:buNone/>
            </a:pPr>
            <a:endParaRPr b="0">
              <a:solidFill>
                <a:srgbClr val="031C28"/>
              </a:solidFill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031C28"/>
              </a:buClr>
              <a:buSzPts val="3000"/>
              <a:buFont typeface="Arial"/>
              <a:buChar char="•"/>
            </a:pPr>
            <a:r>
              <a:rPr lang="en-US" b="0">
                <a:solidFill>
                  <a:srgbClr val="031C28"/>
                </a:solidFill>
              </a:rPr>
              <a:t>A</a:t>
            </a:r>
            <a:r>
              <a:rPr lang="en-US" sz="3000" b="0">
                <a:solidFill>
                  <a:srgbClr val="031C28"/>
                </a:solidFill>
                <a:latin typeface="Arial"/>
                <a:ea typeface="Arial"/>
                <a:cs typeface="Arial"/>
                <a:sym typeface="Arial"/>
              </a:rPr>
              <a:t>berrant general movement by 2-4 m/o</a:t>
            </a:r>
            <a:br>
              <a:rPr lang="en-US" sz="3000" b="0">
                <a:solidFill>
                  <a:srgbClr val="031C28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0">
              <a:solidFill>
                <a:srgbClr val="031C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6eb0d87e03_0_40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3" name="Google Shape;123;g26eb0d87e03_0_40"/>
          <p:cNvSpPr txBox="1"/>
          <p:nvPr/>
        </p:nvSpPr>
        <p:spPr>
          <a:xfrm>
            <a:off x="1520075" y="4930500"/>
            <a:ext cx="57231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Peyton et al. AJNR Am J Neuroradiol. 2017 38(1):162-169.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6eb0d87e03_0_40"/>
          <p:cNvSpPr txBox="1"/>
          <p:nvPr/>
        </p:nvSpPr>
        <p:spPr>
          <a:xfrm>
            <a:off x="9063575" y="5746425"/>
            <a:ext cx="344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6eb0d87e03_0_40"/>
          <p:cNvSpPr txBox="1"/>
          <p:nvPr/>
        </p:nvSpPr>
        <p:spPr>
          <a:xfrm>
            <a:off x="1520075" y="3746850"/>
            <a:ext cx="815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Andrea Frick et al. J Exp Child Psychol. 2013. 115(4):708-20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Study Aim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>
            <a:spLocks noGrp="1"/>
          </p:cNvSpPr>
          <p:nvPr>
            <p:ph type="body" idx="1"/>
          </p:nvPr>
        </p:nvSpPr>
        <p:spPr>
          <a:xfrm>
            <a:off x="571502" y="1562101"/>
            <a:ext cx="111633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188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1C28"/>
              </a:buClr>
              <a:buSzPts val="3000"/>
              <a:buFont typeface="Arial"/>
              <a:buChar char="•"/>
            </a:pPr>
            <a:r>
              <a:rPr lang="en-US" sz="3000" b="0">
                <a:solidFill>
                  <a:srgbClr val="031C28"/>
                </a:solidFill>
                <a:latin typeface="Arial"/>
                <a:ea typeface="Arial"/>
                <a:cs typeface="Arial"/>
                <a:sym typeface="Arial"/>
              </a:rPr>
              <a:t>Realize the </a:t>
            </a:r>
            <a:r>
              <a:rPr lang="en-US" sz="3000">
                <a:solidFill>
                  <a:srgbClr val="C00000"/>
                </a:solidFill>
              </a:rPr>
              <a:t>correlation of development</a:t>
            </a:r>
            <a:r>
              <a:rPr lang="en-US" sz="3000" b="0">
                <a:solidFill>
                  <a:srgbClr val="031C28"/>
                </a:solidFill>
                <a:latin typeface="Arial"/>
                <a:ea typeface="Arial"/>
                <a:cs typeface="Arial"/>
                <a:sym typeface="Arial"/>
              </a:rPr>
              <a:t> at four different ages</a:t>
            </a:r>
            <a:r>
              <a:rPr lang="en-US" b="0">
                <a:solidFill>
                  <a:srgbClr val="031C28"/>
                </a:solidFill>
              </a:rPr>
              <a:t>, 6, 12, 24, 60 months</a:t>
            </a:r>
            <a:r>
              <a:rPr lang="en-US" sz="3000" b="0">
                <a:solidFill>
                  <a:srgbClr val="031C28"/>
                </a:solidFill>
                <a:latin typeface="Arial"/>
                <a:ea typeface="Arial"/>
                <a:cs typeface="Arial"/>
                <a:sym typeface="Arial"/>
              </a:rPr>
              <a:t>, and to know the earliest prediction domain of future mental function</a:t>
            </a:r>
            <a:endParaRPr sz="3000" b="0">
              <a:solidFill>
                <a:srgbClr val="031C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 b="0">
              <a:solidFill>
                <a:srgbClr val="031C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8" lvl="0" indent="-457188" algn="l" rtl="0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rgbClr val="031C28"/>
              </a:buClr>
              <a:buSzPts val="3000"/>
              <a:buFont typeface="Arial"/>
              <a:buChar char="•"/>
            </a:pPr>
            <a:r>
              <a:rPr lang="en-US" sz="3000" b="0">
                <a:solidFill>
                  <a:srgbClr val="031C28"/>
                </a:solidFill>
                <a:latin typeface="Arial"/>
                <a:ea typeface="Arial"/>
                <a:cs typeface="Arial"/>
                <a:sym typeface="Arial"/>
              </a:rPr>
              <a:t>Build regression model via regularization with the </a:t>
            </a:r>
            <a:r>
              <a:rPr lang="en-US">
                <a:solidFill>
                  <a:srgbClr val="C00000"/>
                </a:solidFill>
              </a:rPr>
              <a:t>biological</a:t>
            </a:r>
            <a:r>
              <a:rPr lang="en-US" sz="3000">
                <a:solidFill>
                  <a:srgbClr val="C00000"/>
                </a:solidFill>
              </a:rPr>
              <a:t> and </a:t>
            </a:r>
            <a:r>
              <a:rPr lang="en-US">
                <a:solidFill>
                  <a:srgbClr val="C00000"/>
                </a:solidFill>
              </a:rPr>
              <a:t>socioeconomic</a:t>
            </a:r>
            <a:r>
              <a:rPr lang="en-US" b="0">
                <a:solidFill>
                  <a:srgbClr val="031C28"/>
                </a:solidFill>
              </a:rPr>
              <a:t> </a:t>
            </a:r>
            <a:r>
              <a:rPr lang="en-US" sz="3000" b="0">
                <a:solidFill>
                  <a:srgbClr val="031C28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3000" b="0">
              <a:solidFill>
                <a:srgbClr val="031C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b4f995fd4_0_0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/>
              <a:t>Method Flowchart</a:t>
            </a:r>
            <a:endParaRPr sz="6000"/>
          </a:p>
        </p:txBody>
      </p:sp>
      <p:pic>
        <p:nvPicPr>
          <p:cNvPr id="139" name="Google Shape;139;g2cb4f995fd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73625"/>
            <a:ext cx="12192001" cy="538568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cb4f995fd4_0_0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1" name="Google Shape;141;g2cb4f995fd4_0_0"/>
          <p:cNvSpPr/>
          <p:nvPr/>
        </p:nvSpPr>
        <p:spPr>
          <a:xfrm>
            <a:off x="4153550" y="4081275"/>
            <a:ext cx="6042600" cy="10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2" name="Google Shape;142;g2cb4f995fd4_0_0"/>
          <p:cNvSpPr txBox="1"/>
          <p:nvPr/>
        </p:nvSpPr>
        <p:spPr>
          <a:xfrm>
            <a:off x="4791975" y="3353800"/>
            <a:ext cx="441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Pearson Correlation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cb4f995fd4_0_0"/>
          <p:cNvSpPr txBox="1"/>
          <p:nvPr/>
        </p:nvSpPr>
        <p:spPr>
          <a:xfrm>
            <a:off x="3654200" y="4189125"/>
            <a:ext cx="782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 VLBW preterm (2010-2021 CMUH)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Data Mapping and Screening</a:t>
            </a:r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1290175" y="1603175"/>
            <a:ext cx="4344000" cy="3337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615" t="-3506" b="-60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4113" y="1427098"/>
            <a:ext cx="2639650" cy="551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PR v.s DA</a:t>
            </a: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319800" y="5660725"/>
            <a:ext cx="25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Cognition</a:t>
            </a:r>
            <a:endParaRPr sz="1400" b="1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3176500" y="5660725"/>
            <a:ext cx="25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 sz="1400" b="1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6228150" y="5660725"/>
            <a:ext cx="25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Fine Motor</a:t>
            </a:r>
            <a:endParaRPr sz="1400" b="1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9021450" y="5660725"/>
            <a:ext cx="25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Gross Motor</a:t>
            </a:r>
            <a:endParaRPr sz="1400" b="1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780025"/>
            <a:ext cx="11887199" cy="3671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ecbd89143_0_0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/>
              <a:t>Variables</a:t>
            </a:r>
            <a:endParaRPr sz="6000"/>
          </a:p>
        </p:txBody>
      </p:sp>
      <p:sp>
        <p:nvSpPr>
          <p:cNvPr id="169" name="Google Shape;169;g26ecbd89143_0_0"/>
          <p:cNvSpPr/>
          <p:nvPr/>
        </p:nvSpPr>
        <p:spPr>
          <a:xfrm>
            <a:off x="238050" y="1865925"/>
            <a:ext cx="3333900" cy="2763000"/>
          </a:xfrm>
          <a:prstGeom prst="rect">
            <a:avLst/>
          </a:prstGeom>
          <a:solidFill>
            <a:srgbClr val="FF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6ecbd89143_0_0"/>
          <p:cNvSpPr/>
          <p:nvPr/>
        </p:nvSpPr>
        <p:spPr>
          <a:xfrm>
            <a:off x="4200450" y="1865925"/>
            <a:ext cx="3333900" cy="2763000"/>
          </a:xfrm>
          <a:prstGeom prst="rect">
            <a:avLst/>
          </a:prstGeom>
          <a:solidFill>
            <a:srgbClr val="FF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6ecbd89143_0_0"/>
          <p:cNvSpPr/>
          <p:nvPr/>
        </p:nvSpPr>
        <p:spPr>
          <a:xfrm>
            <a:off x="238050" y="4887400"/>
            <a:ext cx="7296300" cy="1403700"/>
          </a:xfrm>
          <a:prstGeom prst="rect">
            <a:avLst/>
          </a:prstGeom>
          <a:solidFill>
            <a:srgbClr val="FF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6ecbd89143_0_0"/>
          <p:cNvSpPr/>
          <p:nvPr/>
        </p:nvSpPr>
        <p:spPr>
          <a:xfrm>
            <a:off x="8162850" y="1865925"/>
            <a:ext cx="3615900" cy="439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6ecbd89143_0_0"/>
          <p:cNvSpPr txBox="1"/>
          <p:nvPr/>
        </p:nvSpPr>
        <p:spPr>
          <a:xfrm>
            <a:off x="238050" y="1865925"/>
            <a:ext cx="333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Basic Data</a:t>
            </a:r>
            <a:endParaRPr sz="1400" b="1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6ecbd89143_0_0"/>
          <p:cNvSpPr txBox="1"/>
          <p:nvPr/>
        </p:nvSpPr>
        <p:spPr>
          <a:xfrm>
            <a:off x="238050" y="2512425"/>
            <a:ext cx="33339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Gestational age  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Birth weight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Multiple Birth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Sex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Gravidity / Parity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6ecbd89143_0_0"/>
          <p:cNvSpPr txBox="1"/>
          <p:nvPr/>
        </p:nvSpPr>
        <p:spPr>
          <a:xfrm>
            <a:off x="2219250" y="4981425"/>
            <a:ext cx="333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Socio-economic</a:t>
            </a:r>
            <a:endParaRPr sz="1400" b="1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6ecbd89143_0_0"/>
          <p:cNvSpPr txBox="1"/>
          <p:nvPr/>
        </p:nvSpPr>
        <p:spPr>
          <a:xfrm>
            <a:off x="238050" y="5566625"/>
            <a:ext cx="729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Maternal &amp; Paternal     Age/Job/Education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6ecbd89143_0_0"/>
          <p:cNvSpPr txBox="1"/>
          <p:nvPr/>
        </p:nvSpPr>
        <p:spPr>
          <a:xfrm>
            <a:off x="4200450" y="1878225"/>
            <a:ext cx="333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Biological</a:t>
            </a:r>
            <a:endParaRPr sz="1400" b="1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6ecbd89143_0_0"/>
          <p:cNvSpPr txBox="1"/>
          <p:nvPr/>
        </p:nvSpPr>
        <p:spPr>
          <a:xfrm>
            <a:off x="4200450" y="2524725"/>
            <a:ext cx="33339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CLD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Sepsis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Ventriculomegaly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Apgar at 1 / 5min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6ecbd89143_0_0"/>
          <p:cNvSpPr txBox="1"/>
          <p:nvPr/>
        </p:nvSpPr>
        <p:spPr>
          <a:xfrm>
            <a:off x="8162850" y="1878225"/>
            <a:ext cx="361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Neurodevelopment</a:t>
            </a:r>
            <a:endParaRPr sz="1200" b="1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6ecbd89143_0_0"/>
          <p:cNvSpPr txBox="1"/>
          <p:nvPr/>
        </p:nvSpPr>
        <p:spPr>
          <a:xfrm>
            <a:off x="8086650" y="2524725"/>
            <a:ext cx="38049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5 years old WPSSI 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FSIQ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6, 12, 24 months Bayley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Cognitive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Motor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 sz="2400" b="0" i="0" u="none" strike="noStrike" cap="non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6ecbd89143_0_0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b4f995fd4_0_58"/>
          <p:cNvSpPr txBox="1">
            <a:spLocks noGrp="1"/>
          </p:cNvSpPr>
          <p:nvPr>
            <p:ph type="title"/>
          </p:nvPr>
        </p:nvSpPr>
        <p:spPr>
          <a:xfrm>
            <a:off x="558800" y="457200"/>
            <a:ext cx="11142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Demographic Data</a:t>
            </a:r>
            <a:endParaRPr/>
          </a:p>
        </p:txBody>
      </p:sp>
      <p:sp>
        <p:nvSpPr>
          <p:cNvPr id="187" name="Google Shape;187;g2cb4f995fd4_0_58"/>
          <p:cNvSpPr txBox="1">
            <a:spLocks noGrp="1"/>
          </p:cNvSpPr>
          <p:nvPr>
            <p:ph type="sldNum" idx="12"/>
          </p:nvPr>
        </p:nvSpPr>
        <p:spPr>
          <a:xfrm>
            <a:off x="10957984" y="6383326"/>
            <a:ext cx="776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88" name="Google Shape;188;g2cb4f995fd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325" y="1627675"/>
            <a:ext cx="5376494" cy="4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cb4f995fd4_0_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579500"/>
            <a:ext cx="5732271" cy="51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cb4f995fd4_0_58"/>
          <p:cNvSpPr/>
          <p:nvPr/>
        </p:nvSpPr>
        <p:spPr>
          <a:xfrm>
            <a:off x="228600" y="2007825"/>
            <a:ext cx="5732400" cy="702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1" name="Google Shape;191;g2cb4f995fd4_0_58"/>
          <p:cNvSpPr/>
          <p:nvPr/>
        </p:nvSpPr>
        <p:spPr>
          <a:xfrm>
            <a:off x="6096275" y="2007825"/>
            <a:ext cx="5376600" cy="3111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原檔16兒童醫院簡報佈景（原檔16：９）">
  <a:themeElements>
    <a:clrScheme name="">
      <a:dk1>
        <a:srgbClr val="195E7D"/>
      </a:dk1>
      <a:lt1>
        <a:srgbClr val="FFFFFF"/>
      </a:lt1>
      <a:dk2>
        <a:srgbClr val="195E7D"/>
      </a:dk2>
      <a:lt2>
        <a:srgbClr val="808080"/>
      </a:lt2>
      <a:accent1>
        <a:srgbClr val="C0E7FA"/>
      </a:accent1>
      <a:accent2>
        <a:srgbClr val="2691BF"/>
      </a:accent2>
      <a:accent3>
        <a:srgbClr val="FFFFFF"/>
      </a:accent3>
      <a:accent4>
        <a:srgbClr val="144F6A"/>
      </a:accent4>
      <a:accent5>
        <a:srgbClr val="DCF1FC"/>
      </a:accent5>
      <a:accent6>
        <a:srgbClr val="2183AD"/>
      </a:accent6>
      <a:hlink>
        <a:srgbClr val="E0489C"/>
      </a:hlink>
      <a:folHlink>
        <a:srgbClr val="7958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自訂</PresentationFormat>
  <Paragraphs>145</Paragraphs>
  <Slides>14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原檔16兒童醫院簡報佈景（原檔16：９）</vt:lpstr>
      <vt:lpstr>什麼是兒童心智最早的功能性預測因子? What is the earliest functional predictor of mental function in child?  </vt:lpstr>
      <vt:lpstr>Background </vt:lpstr>
      <vt:lpstr>Background </vt:lpstr>
      <vt:lpstr>Study Aim</vt:lpstr>
      <vt:lpstr>Method Flowchart</vt:lpstr>
      <vt:lpstr>Data Mapping and Screening</vt:lpstr>
      <vt:lpstr>PR v.s DA</vt:lpstr>
      <vt:lpstr>Variables</vt:lpstr>
      <vt:lpstr>Demographic Data</vt:lpstr>
      <vt:lpstr>Results</vt:lpstr>
      <vt:lpstr>Results</vt:lpstr>
      <vt:lpstr>Results</vt:lpstr>
      <vt:lpstr>Results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什麼是兒童心智最早的功能性預測因子? What is the earliest functional predictor of mental function in child?  </dc:title>
  <dc:creator>cmuh</dc:creator>
  <cp:lastModifiedBy>user</cp:lastModifiedBy>
  <cp:revision>1</cp:revision>
  <dcterms:created xsi:type="dcterms:W3CDTF">2021-12-17T06:36:20Z</dcterms:created>
  <dcterms:modified xsi:type="dcterms:W3CDTF">2025-10-03T05:05:10Z</dcterms:modified>
</cp:coreProperties>
</file>