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al Unicode Bold" charset="-120"/>
      <p:regular r:id="rId14"/>
    </p:embeddedFont>
    <p:embeddedFont>
      <p:font typeface="可画标题黑-繁" charset="-128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63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652937" y="786171"/>
            <a:ext cx="423887" cy="42388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5016338" y="786171"/>
            <a:ext cx="423887" cy="4238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2252403" y="786171"/>
            <a:ext cx="423887" cy="4238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5615804" y="786171"/>
            <a:ext cx="423887" cy="4238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2851869" y="786171"/>
            <a:ext cx="423887" cy="4238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6215271" y="786171"/>
            <a:ext cx="423887" cy="42388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65147" y="1374788"/>
            <a:ext cx="15157398" cy="8213831"/>
            <a:chOff x="0" y="0"/>
            <a:chExt cx="1149350" cy="11493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05753" cy="4392527"/>
            </a:xfrm>
            <a:custGeom>
              <a:avLst/>
              <a:gdLst/>
              <a:ahLst/>
              <a:cxnLst/>
              <a:rect l="l" t="t" r="r" b="b"/>
              <a:pathLst>
                <a:path w="8105753" h="4392527">
                  <a:moveTo>
                    <a:pt x="8105753" y="48536"/>
                  </a:moveTo>
                  <a:lnTo>
                    <a:pt x="8105753" y="0"/>
                  </a:lnTo>
                  <a:lnTo>
                    <a:pt x="44783" y="0"/>
                  </a:lnTo>
                  <a:lnTo>
                    <a:pt x="44783" y="24268"/>
                  </a:lnTo>
                  <a:lnTo>
                    <a:pt x="0" y="24268"/>
                  </a:lnTo>
                  <a:lnTo>
                    <a:pt x="0" y="4392527"/>
                  </a:lnTo>
                  <a:lnTo>
                    <a:pt x="89566" y="4392527"/>
                  </a:lnTo>
                  <a:lnTo>
                    <a:pt x="89566" y="3543143"/>
                  </a:lnTo>
                  <a:lnTo>
                    <a:pt x="1612194" y="3543143"/>
                  </a:lnTo>
                  <a:lnTo>
                    <a:pt x="1612194" y="4392527"/>
                  </a:lnTo>
                  <a:lnTo>
                    <a:pt x="1701760" y="4392527"/>
                  </a:lnTo>
                  <a:lnTo>
                    <a:pt x="1701760" y="3543143"/>
                  </a:lnTo>
                  <a:lnTo>
                    <a:pt x="3224388" y="3543143"/>
                  </a:lnTo>
                  <a:lnTo>
                    <a:pt x="3224388" y="4392527"/>
                  </a:lnTo>
                  <a:lnTo>
                    <a:pt x="3313954" y="4392527"/>
                  </a:lnTo>
                  <a:lnTo>
                    <a:pt x="3313954" y="3543143"/>
                  </a:lnTo>
                  <a:lnTo>
                    <a:pt x="4836582" y="3543143"/>
                  </a:lnTo>
                  <a:lnTo>
                    <a:pt x="4836582" y="4392527"/>
                  </a:lnTo>
                  <a:lnTo>
                    <a:pt x="4926148" y="4392527"/>
                  </a:lnTo>
                  <a:lnTo>
                    <a:pt x="4926148" y="3543143"/>
                  </a:lnTo>
                  <a:lnTo>
                    <a:pt x="6448775" y="3543143"/>
                  </a:lnTo>
                  <a:lnTo>
                    <a:pt x="6448775" y="4392527"/>
                  </a:lnTo>
                  <a:lnTo>
                    <a:pt x="6538341" y="4392527"/>
                  </a:lnTo>
                  <a:lnTo>
                    <a:pt x="6538341" y="3543143"/>
                  </a:lnTo>
                  <a:lnTo>
                    <a:pt x="8105753" y="3543143"/>
                  </a:lnTo>
                  <a:lnTo>
                    <a:pt x="8105753" y="3494607"/>
                  </a:lnTo>
                  <a:lnTo>
                    <a:pt x="6538341" y="3494607"/>
                  </a:lnTo>
                  <a:lnTo>
                    <a:pt x="6538341" y="2669492"/>
                  </a:lnTo>
                  <a:lnTo>
                    <a:pt x="8105753" y="2669492"/>
                  </a:lnTo>
                  <a:lnTo>
                    <a:pt x="8105753" y="2620955"/>
                  </a:lnTo>
                  <a:lnTo>
                    <a:pt x="6538341" y="2620955"/>
                  </a:lnTo>
                  <a:lnTo>
                    <a:pt x="6538341" y="1795840"/>
                  </a:lnTo>
                  <a:lnTo>
                    <a:pt x="8105753" y="1795840"/>
                  </a:lnTo>
                  <a:lnTo>
                    <a:pt x="8105753" y="1747304"/>
                  </a:lnTo>
                  <a:lnTo>
                    <a:pt x="6538341" y="1747304"/>
                  </a:lnTo>
                  <a:lnTo>
                    <a:pt x="6538341" y="922188"/>
                  </a:lnTo>
                  <a:lnTo>
                    <a:pt x="8105753" y="922188"/>
                  </a:lnTo>
                  <a:lnTo>
                    <a:pt x="8105753" y="873652"/>
                  </a:lnTo>
                  <a:lnTo>
                    <a:pt x="6538341" y="873652"/>
                  </a:lnTo>
                  <a:lnTo>
                    <a:pt x="6538341" y="48536"/>
                  </a:lnTo>
                  <a:lnTo>
                    <a:pt x="8105753" y="48536"/>
                  </a:lnTo>
                  <a:close/>
                  <a:moveTo>
                    <a:pt x="1701760" y="873652"/>
                  </a:moveTo>
                  <a:lnTo>
                    <a:pt x="1701760" y="48536"/>
                  </a:lnTo>
                  <a:lnTo>
                    <a:pt x="3224388" y="48536"/>
                  </a:lnTo>
                  <a:lnTo>
                    <a:pt x="3224388" y="873652"/>
                  </a:lnTo>
                  <a:lnTo>
                    <a:pt x="1701760" y="873652"/>
                  </a:lnTo>
                  <a:close/>
                  <a:moveTo>
                    <a:pt x="3224388" y="922188"/>
                  </a:moveTo>
                  <a:lnTo>
                    <a:pt x="3224388" y="1747304"/>
                  </a:lnTo>
                  <a:lnTo>
                    <a:pt x="1701760" y="1747304"/>
                  </a:lnTo>
                  <a:lnTo>
                    <a:pt x="1701760" y="922188"/>
                  </a:lnTo>
                  <a:lnTo>
                    <a:pt x="3224388" y="922188"/>
                  </a:lnTo>
                  <a:close/>
                  <a:moveTo>
                    <a:pt x="1612194" y="873652"/>
                  </a:moveTo>
                  <a:lnTo>
                    <a:pt x="89566" y="873652"/>
                  </a:lnTo>
                  <a:lnTo>
                    <a:pt x="89566" y="48536"/>
                  </a:lnTo>
                  <a:lnTo>
                    <a:pt x="1612194" y="48536"/>
                  </a:lnTo>
                  <a:lnTo>
                    <a:pt x="1612194" y="873652"/>
                  </a:lnTo>
                  <a:close/>
                  <a:moveTo>
                    <a:pt x="1612194" y="922188"/>
                  </a:moveTo>
                  <a:lnTo>
                    <a:pt x="1612194" y="1747304"/>
                  </a:lnTo>
                  <a:lnTo>
                    <a:pt x="89566" y="1747304"/>
                  </a:lnTo>
                  <a:lnTo>
                    <a:pt x="89566" y="922188"/>
                  </a:lnTo>
                  <a:lnTo>
                    <a:pt x="1612194" y="922188"/>
                  </a:lnTo>
                  <a:close/>
                  <a:moveTo>
                    <a:pt x="1612194" y="1795840"/>
                  </a:moveTo>
                  <a:lnTo>
                    <a:pt x="1612194" y="2620955"/>
                  </a:lnTo>
                  <a:lnTo>
                    <a:pt x="89566" y="2620955"/>
                  </a:lnTo>
                  <a:lnTo>
                    <a:pt x="89566" y="1795840"/>
                  </a:lnTo>
                  <a:lnTo>
                    <a:pt x="1612194" y="1795840"/>
                  </a:lnTo>
                  <a:close/>
                  <a:moveTo>
                    <a:pt x="1701760" y="1795840"/>
                  </a:moveTo>
                  <a:lnTo>
                    <a:pt x="3224388" y="1795840"/>
                  </a:lnTo>
                  <a:lnTo>
                    <a:pt x="3224388" y="2620955"/>
                  </a:lnTo>
                  <a:lnTo>
                    <a:pt x="1701760" y="2620955"/>
                  </a:lnTo>
                  <a:lnTo>
                    <a:pt x="1701760" y="1795840"/>
                  </a:lnTo>
                  <a:close/>
                  <a:moveTo>
                    <a:pt x="3313954" y="1795840"/>
                  </a:moveTo>
                  <a:lnTo>
                    <a:pt x="4836582" y="1795840"/>
                  </a:lnTo>
                  <a:lnTo>
                    <a:pt x="4836582" y="2620955"/>
                  </a:lnTo>
                  <a:lnTo>
                    <a:pt x="3313954" y="2620955"/>
                  </a:lnTo>
                  <a:lnTo>
                    <a:pt x="3313954" y="1795840"/>
                  </a:lnTo>
                  <a:close/>
                  <a:moveTo>
                    <a:pt x="3313954" y="1747304"/>
                  </a:moveTo>
                  <a:lnTo>
                    <a:pt x="3313954" y="922188"/>
                  </a:lnTo>
                  <a:lnTo>
                    <a:pt x="4836582" y="922188"/>
                  </a:lnTo>
                  <a:lnTo>
                    <a:pt x="4836582" y="1747304"/>
                  </a:lnTo>
                  <a:lnTo>
                    <a:pt x="3313954" y="1747304"/>
                  </a:lnTo>
                  <a:close/>
                  <a:moveTo>
                    <a:pt x="3313954" y="873652"/>
                  </a:moveTo>
                  <a:lnTo>
                    <a:pt x="3313954" y="48536"/>
                  </a:lnTo>
                  <a:lnTo>
                    <a:pt x="4836582" y="48536"/>
                  </a:lnTo>
                  <a:lnTo>
                    <a:pt x="4836582" y="873652"/>
                  </a:lnTo>
                  <a:lnTo>
                    <a:pt x="3313954" y="873652"/>
                  </a:lnTo>
                  <a:close/>
                  <a:moveTo>
                    <a:pt x="89566" y="3494607"/>
                  </a:moveTo>
                  <a:lnTo>
                    <a:pt x="89566" y="2669492"/>
                  </a:lnTo>
                  <a:lnTo>
                    <a:pt x="1612194" y="2669492"/>
                  </a:lnTo>
                  <a:lnTo>
                    <a:pt x="1612194" y="3494607"/>
                  </a:lnTo>
                  <a:lnTo>
                    <a:pt x="89566" y="3494607"/>
                  </a:lnTo>
                  <a:close/>
                  <a:moveTo>
                    <a:pt x="1701760" y="3494607"/>
                  </a:moveTo>
                  <a:lnTo>
                    <a:pt x="1701760" y="2669492"/>
                  </a:lnTo>
                  <a:lnTo>
                    <a:pt x="3224388" y="2669492"/>
                  </a:lnTo>
                  <a:lnTo>
                    <a:pt x="3224388" y="3494607"/>
                  </a:lnTo>
                  <a:lnTo>
                    <a:pt x="1701760" y="3494607"/>
                  </a:lnTo>
                  <a:close/>
                  <a:moveTo>
                    <a:pt x="3313954" y="3494607"/>
                  </a:moveTo>
                  <a:lnTo>
                    <a:pt x="3313954" y="2669492"/>
                  </a:lnTo>
                  <a:lnTo>
                    <a:pt x="4836582" y="2669492"/>
                  </a:lnTo>
                  <a:lnTo>
                    <a:pt x="4836582" y="3494607"/>
                  </a:lnTo>
                  <a:lnTo>
                    <a:pt x="3313954" y="3494607"/>
                  </a:lnTo>
                  <a:close/>
                  <a:moveTo>
                    <a:pt x="6448775" y="3494607"/>
                  </a:moveTo>
                  <a:lnTo>
                    <a:pt x="4926148" y="3494607"/>
                  </a:lnTo>
                  <a:lnTo>
                    <a:pt x="4926148" y="2669492"/>
                  </a:lnTo>
                  <a:lnTo>
                    <a:pt x="6448775" y="2669492"/>
                  </a:lnTo>
                  <a:lnTo>
                    <a:pt x="6448775" y="3494607"/>
                  </a:lnTo>
                  <a:close/>
                  <a:moveTo>
                    <a:pt x="6448775" y="2620955"/>
                  </a:moveTo>
                  <a:lnTo>
                    <a:pt x="4926148" y="2620955"/>
                  </a:lnTo>
                  <a:lnTo>
                    <a:pt x="4926148" y="1795840"/>
                  </a:lnTo>
                  <a:lnTo>
                    <a:pt x="6448775" y="1795840"/>
                  </a:lnTo>
                  <a:lnTo>
                    <a:pt x="6448775" y="2620955"/>
                  </a:lnTo>
                  <a:close/>
                  <a:moveTo>
                    <a:pt x="6448775" y="1747304"/>
                  </a:moveTo>
                  <a:lnTo>
                    <a:pt x="4926148" y="1747304"/>
                  </a:lnTo>
                  <a:lnTo>
                    <a:pt x="4926148" y="922188"/>
                  </a:lnTo>
                  <a:lnTo>
                    <a:pt x="6448775" y="922188"/>
                  </a:lnTo>
                  <a:lnTo>
                    <a:pt x="6448775" y="1747304"/>
                  </a:lnTo>
                  <a:close/>
                  <a:moveTo>
                    <a:pt x="6448775" y="873652"/>
                  </a:moveTo>
                  <a:lnTo>
                    <a:pt x="4926148" y="873652"/>
                  </a:lnTo>
                  <a:lnTo>
                    <a:pt x="4926148" y="48536"/>
                  </a:lnTo>
                  <a:lnTo>
                    <a:pt x="6448775" y="48536"/>
                  </a:lnTo>
                  <a:lnTo>
                    <a:pt x="6448775" y="8736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822644" y="2391304"/>
            <a:ext cx="14642404" cy="7197315"/>
            <a:chOff x="0" y="0"/>
            <a:chExt cx="2623754" cy="128967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23754" cy="1289678"/>
            </a:xfrm>
            <a:custGeom>
              <a:avLst/>
              <a:gdLst/>
              <a:ahLst/>
              <a:cxnLst/>
              <a:rect l="l" t="t" r="r" b="b"/>
              <a:pathLst>
                <a:path w="2623754" h="1289678">
                  <a:moveTo>
                    <a:pt x="10575" y="0"/>
                  </a:moveTo>
                  <a:lnTo>
                    <a:pt x="2613179" y="0"/>
                  </a:lnTo>
                  <a:cubicBezTo>
                    <a:pt x="2615984" y="0"/>
                    <a:pt x="2618673" y="1114"/>
                    <a:pt x="2620656" y="3097"/>
                  </a:cubicBezTo>
                  <a:cubicBezTo>
                    <a:pt x="2622640" y="5080"/>
                    <a:pt x="2623754" y="7770"/>
                    <a:pt x="2623754" y="10575"/>
                  </a:cubicBezTo>
                  <a:lnTo>
                    <a:pt x="2623754" y="1279103"/>
                  </a:lnTo>
                  <a:cubicBezTo>
                    <a:pt x="2623754" y="1281908"/>
                    <a:pt x="2622640" y="1284597"/>
                    <a:pt x="2620656" y="1286580"/>
                  </a:cubicBezTo>
                  <a:cubicBezTo>
                    <a:pt x="2618673" y="1288563"/>
                    <a:pt x="2615984" y="1289678"/>
                    <a:pt x="2613179" y="1289678"/>
                  </a:cubicBezTo>
                  <a:lnTo>
                    <a:pt x="10575" y="1289678"/>
                  </a:lnTo>
                  <a:cubicBezTo>
                    <a:pt x="4734" y="1289678"/>
                    <a:pt x="0" y="1284943"/>
                    <a:pt x="0" y="1279103"/>
                  </a:cubicBezTo>
                  <a:lnTo>
                    <a:pt x="0" y="10575"/>
                  </a:lnTo>
                  <a:cubicBezTo>
                    <a:pt x="0" y="7770"/>
                    <a:pt x="1114" y="5080"/>
                    <a:pt x="3097" y="3097"/>
                  </a:cubicBezTo>
                  <a:cubicBezTo>
                    <a:pt x="5080" y="1114"/>
                    <a:pt x="7770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2623754" cy="1375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340405" y="7353996"/>
            <a:ext cx="8024714" cy="1633809"/>
            <a:chOff x="0" y="0"/>
            <a:chExt cx="1437938" cy="2927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37938" cy="292760"/>
            </a:xfrm>
            <a:custGeom>
              <a:avLst/>
              <a:gdLst/>
              <a:ahLst/>
              <a:cxnLst/>
              <a:rect l="l" t="t" r="r" b="b"/>
              <a:pathLst>
                <a:path w="1437938" h="292760">
                  <a:moveTo>
                    <a:pt x="19295" y="0"/>
                  </a:moveTo>
                  <a:lnTo>
                    <a:pt x="1418643" y="0"/>
                  </a:lnTo>
                  <a:cubicBezTo>
                    <a:pt x="1429299" y="0"/>
                    <a:pt x="1437938" y="8639"/>
                    <a:pt x="1437938" y="19295"/>
                  </a:cubicBezTo>
                  <a:lnTo>
                    <a:pt x="1437938" y="273465"/>
                  </a:lnTo>
                  <a:cubicBezTo>
                    <a:pt x="1437938" y="278582"/>
                    <a:pt x="1435905" y="283490"/>
                    <a:pt x="1432287" y="287109"/>
                  </a:cubicBezTo>
                  <a:cubicBezTo>
                    <a:pt x="1428668" y="290727"/>
                    <a:pt x="1423760" y="292760"/>
                    <a:pt x="1418643" y="292760"/>
                  </a:cubicBezTo>
                  <a:lnTo>
                    <a:pt x="19295" y="292760"/>
                  </a:lnTo>
                  <a:cubicBezTo>
                    <a:pt x="14178" y="292760"/>
                    <a:pt x="9270" y="290727"/>
                    <a:pt x="5651" y="287109"/>
                  </a:cubicBezTo>
                  <a:cubicBezTo>
                    <a:pt x="2033" y="283490"/>
                    <a:pt x="0" y="278582"/>
                    <a:pt x="0" y="273465"/>
                  </a:cubicBezTo>
                  <a:lnTo>
                    <a:pt x="0" y="19295"/>
                  </a:lnTo>
                  <a:cubicBezTo>
                    <a:pt x="0" y="14178"/>
                    <a:pt x="2033" y="9270"/>
                    <a:pt x="5651" y="5651"/>
                  </a:cubicBezTo>
                  <a:cubicBezTo>
                    <a:pt x="9270" y="2033"/>
                    <a:pt x="14178" y="0"/>
                    <a:pt x="19295" y="0"/>
                  </a:cubicBezTo>
                  <a:close/>
                </a:path>
              </a:pathLst>
            </a:custGeom>
            <a:solidFill>
              <a:srgbClr val="91C5E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437938" cy="378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86299" y="3030821"/>
            <a:ext cx="2357499" cy="235749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BDB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44203" y="3030821"/>
            <a:ext cx="2357499" cy="235749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C3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286299" y="5961180"/>
            <a:ext cx="2357499" cy="235749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44203" y="5961180"/>
            <a:ext cx="2357499" cy="235749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763067" y="3111977"/>
            <a:ext cx="11179390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0"/>
              </a:lnSpc>
            </a:pPr>
            <a:r>
              <a:rPr lang="en-US" sz="8300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3-6歲兒童於動作評估測驗之表現:</a:t>
            </a:r>
          </a:p>
          <a:p>
            <a:pPr algn="ctr">
              <a:lnSpc>
                <a:spcPts val="9960"/>
              </a:lnSpc>
            </a:pPr>
            <a:r>
              <a:rPr lang="en-US" sz="8300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國內外比較分享</a:t>
            </a:r>
          </a:p>
        </p:txBody>
      </p:sp>
      <p:sp>
        <p:nvSpPr>
          <p:cNvPr id="41" name="Freeform 41"/>
          <p:cNvSpPr/>
          <p:nvPr/>
        </p:nvSpPr>
        <p:spPr>
          <a:xfrm>
            <a:off x="15721490" y="3316440"/>
            <a:ext cx="1512687" cy="1691012"/>
          </a:xfrm>
          <a:custGeom>
            <a:avLst/>
            <a:gdLst/>
            <a:ahLst/>
            <a:cxnLst/>
            <a:rect l="l" t="t" r="r" b="b"/>
            <a:pathLst>
              <a:path w="1512687" h="1691012">
                <a:moveTo>
                  <a:pt x="0" y="0"/>
                </a:moveTo>
                <a:lnTo>
                  <a:pt x="1512687" y="0"/>
                </a:lnTo>
                <a:lnTo>
                  <a:pt x="1512687" y="1691012"/>
                </a:lnTo>
                <a:lnTo>
                  <a:pt x="0" y="1691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612988" y="6400879"/>
            <a:ext cx="1729690" cy="1478099"/>
          </a:xfrm>
          <a:custGeom>
            <a:avLst/>
            <a:gdLst/>
            <a:ahLst/>
            <a:cxnLst/>
            <a:rect l="l" t="t" r="r" b="b"/>
            <a:pathLst>
              <a:path w="1729690" h="1478099">
                <a:moveTo>
                  <a:pt x="0" y="0"/>
                </a:moveTo>
                <a:lnTo>
                  <a:pt x="1729690" y="0"/>
                </a:lnTo>
                <a:lnTo>
                  <a:pt x="1729690" y="1478099"/>
                </a:lnTo>
                <a:lnTo>
                  <a:pt x="0" y="1478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888399" y="3438330"/>
            <a:ext cx="1868490" cy="1447231"/>
          </a:xfrm>
          <a:custGeom>
            <a:avLst/>
            <a:gdLst/>
            <a:ahLst/>
            <a:cxnLst/>
            <a:rect l="l" t="t" r="r" b="b"/>
            <a:pathLst>
              <a:path w="1868490" h="1447231">
                <a:moveTo>
                  <a:pt x="0" y="0"/>
                </a:moveTo>
                <a:lnTo>
                  <a:pt x="1868490" y="0"/>
                </a:lnTo>
                <a:lnTo>
                  <a:pt x="1868490" y="1447231"/>
                </a:lnTo>
                <a:lnTo>
                  <a:pt x="0" y="1447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374475" y="6218722"/>
            <a:ext cx="881008" cy="1842413"/>
          </a:xfrm>
          <a:custGeom>
            <a:avLst/>
            <a:gdLst/>
            <a:ahLst/>
            <a:cxnLst/>
            <a:rect l="l" t="t" r="r" b="b"/>
            <a:pathLst>
              <a:path w="881008" h="1842413">
                <a:moveTo>
                  <a:pt x="0" y="0"/>
                </a:moveTo>
                <a:lnTo>
                  <a:pt x="881008" y="0"/>
                </a:lnTo>
                <a:lnTo>
                  <a:pt x="881008" y="1842413"/>
                </a:lnTo>
                <a:lnTo>
                  <a:pt x="0" y="1842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5493127" y="7355266"/>
            <a:ext cx="7628434" cy="137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4"/>
              </a:lnSpc>
            </a:pPr>
            <a:r>
              <a:rPr lang="en-US" sz="4219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黃千瑀</a:t>
            </a:r>
          </a:p>
          <a:p>
            <a:pPr algn="ctr">
              <a:lnSpc>
                <a:spcPts val="5484"/>
              </a:lnSpc>
            </a:pPr>
            <a:r>
              <a:rPr lang="en-US" sz="4219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臺灣大學職能治療學系</a:t>
            </a:r>
          </a:p>
        </p:txBody>
      </p:sp>
      <p:sp>
        <p:nvSpPr>
          <p:cNvPr id="46" name="Freeform 46"/>
          <p:cNvSpPr/>
          <p:nvPr/>
        </p:nvSpPr>
        <p:spPr>
          <a:xfrm>
            <a:off x="11890365" y="222906"/>
            <a:ext cx="6076368" cy="2035583"/>
          </a:xfrm>
          <a:custGeom>
            <a:avLst/>
            <a:gdLst/>
            <a:ahLst/>
            <a:cxnLst/>
            <a:rect l="l" t="t" r="r" b="b"/>
            <a:pathLst>
              <a:path w="6076368" h="2035583">
                <a:moveTo>
                  <a:pt x="0" y="0"/>
                </a:moveTo>
                <a:lnTo>
                  <a:pt x="6076367" y="0"/>
                </a:lnTo>
                <a:lnTo>
                  <a:pt x="6076367" y="2035583"/>
                </a:lnTo>
                <a:lnTo>
                  <a:pt x="0" y="20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34166" y="3010537"/>
            <a:ext cx="9956209" cy="5438579"/>
          </a:xfrm>
          <a:custGeom>
            <a:avLst/>
            <a:gdLst/>
            <a:ahLst/>
            <a:cxnLst/>
            <a:rect l="l" t="t" r="r" b="b"/>
            <a:pathLst>
              <a:path w="9956209" h="5438579">
                <a:moveTo>
                  <a:pt x="0" y="0"/>
                </a:moveTo>
                <a:lnTo>
                  <a:pt x="9956209" y="0"/>
                </a:lnTo>
                <a:lnTo>
                  <a:pt x="9956209" y="5438579"/>
                </a:lnTo>
                <a:lnTo>
                  <a:pt x="0" y="543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088117" y="898064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臺灣學齡前孩童表現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44845" y="4540471"/>
            <a:ext cx="7445317" cy="27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4-6歲的兒童在下列項目有天花板效應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畫路徑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單腳站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踮腳尖走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連續跳地墊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3363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上述項目有調整的可能性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560" y="2247747"/>
            <a:ext cx="16016573" cy="730258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5215" cy="3905219"/>
            </a:xfrm>
            <a:custGeom>
              <a:avLst/>
              <a:gdLst/>
              <a:ahLst/>
              <a:cxnLst/>
              <a:rect l="l" t="t" r="r" b="b"/>
              <a:pathLst>
                <a:path w="8565215" h="3905219">
                  <a:moveTo>
                    <a:pt x="8565215" y="43152"/>
                  </a:moveTo>
                  <a:lnTo>
                    <a:pt x="8565215" y="0"/>
                  </a:lnTo>
                  <a:lnTo>
                    <a:pt x="47322" y="0"/>
                  </a:lnTo>
                  <a:lnTo>
                    <a:pt x="47322" y="21576"/>
                  </a:lnTo>
                  <a:lnTo>
                    <a:pt x="0" y="21576"/>
                  </a:lnTo>
                  <a:lnTo>
                    <a:pt x="0" y="3905219"/>
                  </a:lnTo>
                  <a:lnTo>
                    <a:pt x="94643" y="3905219"/>
                  </a:lnTo>
                  <a:lnTo>
                    <a:pt x="94643" y="3150066"/>
                  </a:lnTo>
                  <a:lnTo>
                    <a:pt x="1703579" y="3150066"/>
                  </a:lnTo>
                  <a:lnTo>
                    <a:pt x="1703579" y="3905219"/>
                  </a:lnTo>
                  <a:lnTo>
                    <a:pt x="1798222" y="3905219"/>
                  </a:lnTo>
                  <a:lnTo>
                    <a:pt x="1798222" y="3150066"/>
                  </a:lnTo>
                  <a:lnTo>
                    <a:pt x="3407158" y="3150066"/>
                  </a:lnTo>
                  <a:lnTo>
                    <a:pt x="3407158" y="3905219"/>
                  </a:lnTo>
                  <a:lnTo>
                    <a:pt x="3501801" y="3905219"/>
                  </a:lnTo>
                  <a:lnTo>
                    <a:pt x="3501801" y="3150066"/>
                  </a:lnTo>
                  <a:lnTo>
                    <a:pt x="5110736" y="3150066"/>
                  </a:lnTo>
                  <a:lnTo>
                    <a:pt x="5110736" y="3905219"/>
                  </a:lnTo>
                  <a:lnTo>
                    <a:pt x="5205379" y="3905219"/>
                  </a:lnTo>
                  <a:lnTo>
                    <a:pt x="5205379" y="3150066"/>
                  </a:lnTo>
                  <a:lnTo>
                    <a:pt x="6814315" y="3150066"/>
                  </a:lnTo>
                  <a:lnTo>
                    <a:pt x="6814315" y="3905219"/>
                  </a:lnTo>
                  <a:lnTo>
                    <a:pt x="6908958" y="3905219"/>
                  </a:lnTo>
                  <a:lnTo>
                    <a:pt x="6908958" y="3150066"/>
                  </a:lnTo>
                  <a:lnTo>
                    <a:pt x="8565215" y="3150066"/>
                  </a:lnTo>
                  <a:lnTo>
                    <a:pt x="8565215" y="3106915"/>
                  </a:lnTo>
                  <a:lnTo>
                    <a:pt x="6908958" y="3106915"/>
                  </a:lnTo>
                  <a:lnTo>
                    <a:pt x="6908958" y="2373337"/>
                  </a:lnTo>
                  <a:lnTo>
                    <a:pt x="8565215" y="2373337"/>
                  </a:lnTo>
                  <a:lnTo>
                    <a:pt x="8565215" y="2330186"/>
                  </a:lnTo>
                  <a:lnTo>
                    <a:pt x="6908958" y="2330186"/>
                  </a:lnTo>
                  <a:lnTo>
                    <a:pt x="6908958" y="1596609"/>
                  </a:lnTo>
                  <a:lnTo>
                    <a:pt x="8565215" y="1596609"/>
                  </a:lnTo>
                  <a:lnTo>
                    <a:pt x="8565215" y="1553457"/>
                  </a:lnTo>
                  <a:lnTo>
                    <a:pt x="6908958" y="1553457"/>
                  </a:lnTo>
                  <a:lnTo>
                    <a:pt x="6908958" y="819880"/>
                  </a:lnTo>
                  <a:lnTo>
                    <a:pt x="8565215" y="819880"/>
                  </a:lnTo>
                  <a:lnTo>
                    <a:pt x="8565215" y="776729"/>
                  </a:lnTo>
                  <a:lnTo>
                    <a:pt x="6908958" y="776729"/>
                  </a:lnTo>
                  <a:lnTo>
                    <a:pt x="6908958" y="43152"/>
                  </a:lnTo>
                  <a:lnTo>
                    <a:pt x="8565215" y="43152"/>
                  </a:lnTo>
                  <a:close/>
                  <a:moveTo>
                    <a:pt x="1798222" y="776729"/>
                  </a:moveTo>
                  <a:lnTo>
                    <a:pt x="1798222" y="43152"/>
                  </a:lnTo>
                  <a:lnTo>
                    <a:pt x="3407158" y="43152"/>
                  </a:lnTo>
                  <a:lnTo>
                    <a:pt x="3407158" y="776729"/>
                  </a:lnTo>
                  <a:lnTo>
                    <a:pt x="1798222" y="776729"/>
                  </a:lnTo>
                  <a:close/>
                  <a:moveTo>
                    <a:pt x="3407158" y="819880"/>
                  </a:moveTo>
                  <a:lnTo>
                    <a:pt x="3407158" y="1553457"/>
                  </a:lnTo>
                  <a:lnTo>
                    <a:pt x="1798222" y="1553457"/>
                  </a:lnTo>
                  <a:lnTo>
                    <a:pt x="1798222" y="819880"/>
                  </a:lnTo>
                  <a:lnTo>
                    <a:pt x="3407158" y="819880"/>
                  </a:lnTo>
                  <a:close/>
                  <a:moveTo>
                    <a:pt x="1703579" y="776729"/>
                  </a:moveTo>
                  <a:lnTo>
                    <a:pt x="94643" y="776729"/>
                  </a:lnTo>
                  <a:lnTo>
                    <a:pt x="94643" y="43152"/>
                  </a:lnTo>
                  <a:lnTo>
                    <a:pt x="1703579" y="43152"/>
                  </a:lnTo>
                  <a:lnTo>
                    <a:pt x="1703579" y="776729"/>
                  </a:lnTo>
                  <a:close/>
                  <a:moveTo>
                    <a:pt x="1703579" y="819880"/>
                  </a:moveTo>
                  <a:lnTo>
                    <a:pt x="1703579" y="1553457"/>
                  </a:lnTo>
                  <a:lnTo>
                    <a:pt x="94643" y="1553457"/>
                  </a:lnTo>
                  <a:lnTo>
                    <a:pt x="94643" y="819880"/>
                  </a:lnTo>
                  <a:lnTo>
                    <a:pt x="1703579" y="819880"/>
                  </a:lnTo>
                  <a:close/>
                  <a:moveTo>
                    <a:pt x="1703579" y="1596609"/>
                  </a:moveTo>
                  <a:lnTo>
                    <a:pt x="1703579" y="2330186"/>
                  </a:lnTo>
                  <a:lnTo>
                    <a:pt x="94643" y="2330186"/>
                  </a:lnTo>
                  <a:lnTo>
                    <a:pt x="94643" y="1596609"/>
                  </a:lnTo>
                  <a:lnTo>
                    <a:pt x="1703579" y="1596609"/>
                  </a:lnTo>
                  <a:close/>
                  <a:moveTo>
                    <a:pt x="1798222" y="1596609"/>
                  </a:moveTo>
                  <a:lnTo>
                    <a:pt x="3407158" y="1596609"/>
                  </a:lnTo>
                  <a:lnTo>
                    <a:pt x="3407158" y="2330186"/>
                  </a:lnTo>
                  <a:lnTo>
                    <a:pt x="1798222" y="2330186"/>
                  </a:lnTo>
                  <a:lnTo>
                    <a:pt x="1798222" y="1596609"/>
                  </a:lnTo>
                  <a:close/>
                  <a:moveTo>
                    <a:pt x="3501801" y="1596609"/>
                  </a:moveTo>
                  <a:lnTo>
                    <a:pt x="5110736" y="1596609"/>
                  </a:lnTo>
                  <a:lnTo>
                    <a:pt x="5110736" y="2330186"/>
                  </a:lnTo>
                  <a:lnTo>
                    <a:pt x="3501801" y="2330186"/>
                  </a:lnTo>
                  <a:lnTo>
                    <a:pt x="3501801" y="1596609"/>
                  </a:lnTo>
                  <a:close/>
                  <a:moveTo>
                    <a:pt x="3501801" y="1553457"/>
                  </a:moveTo>
                  <a:lnTo>
                    <a:pt x="3501801" y="819880"/>
                  </a:lnTo>
                  <a:lnTo>
                    <a:pt x="5110736" y="819880"/>
                  </a:lnTo>
                  <a:lnTo>
                    <a:pt x="5110736" y="1553457"/>
                  </a:lnTo>
                  <a:lnTo>
                    <a:pt x="3501801" y="1553457"/>
                  </a:lnTo>
                  <a:close/>
                  <a:moveTo>
                    <a:pt x="3501801" y="776729"/>
                  </a:moveTo>
                  <a:lnTo>
                    <a:pt x="3501801" y="43152"/>
                  </a:lnTo>
                  <a:lnTo>
                    <a:pt x="5110736" y="43152"/>
                  </a:lnTo>
                  <a:lnTo>
                    <a:pt x="5110736" y="776729"/>
                  </a:lnTo>
                  <a:lnTo>
                    <a:pt x="3501801" y="776729"/>
                  </a:lnTo>
                  <a:close/>
                  <a:moveTo>
                    <a:pt x="94643" y="3106915"/>
                  </a:moveTo>
                  <a:lnTo>
                    <a:pt x="94643" y="2373337"/>
                  </a:lnTo>
                  <a:lnTo>
                    <a:pt x="1703579" y="2373337"/>
                  </a:lnTo>
                  <a:lnTo>
                    <a:pt x="1703579" y="3106915"/>
                  </a:lnTo>
                  <a:lnTo>
                    <a:pt x="94643" y="3106915"/>
                  </a:lnTo>
                  <a:close/>
                  <a:moveTo>
                    <a:pt x="1798222" y="3106915"/>
                  </a:moveTo>
                  <a:lnTo>
                    <a:pt x="1798222" y="2373337"/>
                  </a:lnTo>
                  <a:lnTo>
                    <a:pt x="3407158" y="2373337"/>
                  </a:lnTo>
                  <a:lnTo>
                    <a:pt x="3407158" y="3106915"/>
                  </a:lnTo>
                  <a:lnTo>
                    <a:pt x="1798222" y="3106915"/>
                  </a:lnTo>
                  <a:close/>
                  <a:moveTo>
                    <a:pt x="3501801" y="3106915"/>
                  </a:moveTo>
                  <a:lnTo>
                    <a:pt x="3501801" y="2373337"/>
                  </a:lnTo>
                  <a:lnTo>
                    <a:pt x="5110736" y="2373337"/>
                  </a:lnTo>
                  <a:lnTo>
                    <a:pt x="5110736" y="3106915"/>
                  </a:lnTo>
                  <a:lnTo>
                    <a:pt x="3501801" y="3106915"/>
                  </a:lnTo>
                  <a:close/>
                  <a:moveTo>
                    <a:pt x="6814315" y="3106915"/>
                  </a:moveTo>
                  <a:lnTo>
                    <a:pt x="5205379" y="3106915"/>
                  </a:lnTo>
                  <a:lnTo>
                    <a:pt x="5205379" y="2373337"/>
                  </a:lnTo>
                  <a:lnTo>
                    <a:pt x="6814315" y="2373337"/>
                  </a:lnTo>
                  <a:lnTo>
                    <a:pt x="6814315" y="3106915"/>
                  </a:lnTo>
                  <a:close/>
                  <a:moveTo>
                    <a:pt x="6814315" y="2330186"/>
                  </a:moveTo>
                  <a:lnTo>
                    <a:pt x="5205379" y="2330186"/>
                  </a:lnTo>
                  <a:lnTo>
                    <a:pt x="5205379" y="1596609"/>
                  </a:lnTo>
                  <a:lnTo>
                    <a:pt x="6814315" y="1596609"/>
                  </a:lnTo>
                  <a:lnTo>
                    <a:pt x="6814315" y="2330186"/>
                  </a:lnTo>
                  <a:close/>
                  <a:moveTo>
                    <a:pt x="6814315" y="1553457"/>
                  </a:moveTo>
                  <a:lnTo>
                    <a:pt x="5205379" y="1553457"/>
                  </a:lnTo>
                  <a:lnTo>
                    <a:pt x="5205379" y="819880"/>
                  </a:lnTo>
                  <a:lnTo>
                    <a:pt x="6814315" y="819880"/>
                  </a:lnTo>
                  <a:lnTo>
                    <a:pt x="6814315" y="1553457"/>
                  </a:lnTo>
                  <a:close/>
                  <a:moveTo>
                    <a:pt x="6814315" y="776729"/>
                  </a:moveTo>
                  <a:lnTo>
                    <a:pt x="5205379" y="776729"/>
                  </a:lnTo>
                  <a:lnTo>
                    <a:pt x="5205379" y="43152"/>
                  </a:lnTo>
                  <a:lnTo>
                    <a:pt x="6814315" y="43152"/>
                  </a:lnTo>
                  <a:lnTo>
                    <a:pt x="6814315" y="7767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52513" y="902826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結論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06721" y="2046162"/>
            <a:ext cx="10603349" cy="721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86"/>
              </a:lnSpc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MABC-2 AGE BAND 1</a:t>
            </a:r>
          </a:p>
          <a:p>
            <a:pPr marL="1344962" lvl="1" indent="-672481" algn="l">
              <a:lnSpc>
                <a:spcPts val="11586"/>
              </a:lnSpc>
              <a:buFont typeface="Arial"/>
              <a:buChar char="•"/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存在東西方差異與性別差異</a:t>
            </a:r>
          </a:p>
          <a:p>
            <a:pPr marL="1344962" lvl="1" indent="-672481" algn="l">
              <a:lnSpc>
                <a:spcPts val="11586"/>
              </a:lnSpc>
              <a:buFont typeface="Arial"/>
              <a:buChar char="•"/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四個評量項目存在天花板效應</a:t>
            </a:r>
          </a:p>
          <a:p>
            <a:pPr algn="just">
              <a:lnSpc>
                <a:spcPts val="11586"/>
              </a:lnSpc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後續改良方向 </a:t>
            </a:r>
          </a:p>
          <a:p>
            <a:pPr marL="1344962" lvl="1" indent="-672481" algn="just">
              <a:lnSpc>
                <a:spcPts val="11586"/>
              </a:lnSpc>
              <a:buFont typeface="Arial"/>
              <a:buChar char="•"/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依性別發展臺灣常模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3352" y="2072347"/>
            <a:ext cx="16016573" cy="730258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5215" cy="3905219"/>
            </a:xfrm>
            <a:custGeom>
              <a:avLst/>
              <a:gdLst/>
              <a:ahLst/>
              <a:cxnLst/>
              <a:rect l="l" t="t" r="r" b="b"/>
              <a:pathLst>
                <a:path w="8565215" h="3905219">
                  <a:moveTo>
                    <a:pt x="8565215" y="43152"/>
                  </a:moveTo>
                  <a:lnTo>
                    <a:pt x="8565215" y="0"/>
                  </a:lnTo>
                  <a:lnTo>
                    <a:pt x="47322" y="0"/>
                  </a:lnTo>
                  <a:lnTo>
                    <a:pt x="47322" y="21576"/>
                  </a:lnTo>
                  <a:lnTo>
                    <a:pt x="0" y="21576"/>
                  </a:lnTo>
                  <a:lnTo>
                    <a:pt x="0" y="3905219"/>
                  </a:lnTo>
                  <a:lnTo>
                    <a:pt x="94643" y="3905219"/>
                  </a:lnTo>
                  <a:lnTo>
                    <a:pt x="94643" y="3150066"/>
                  </a:lnTo>
                  <a:lnTo>
                    <a:pt x="1703579" y="3150066"/>
                  </a:lnTo>
                  <a:lnTo>
                    <a:pt x="1703579" y="3905219"/>
                  </a:lnTo>
                  <a:lnTo>
                    <a:pt x="1798222" y="3905219"/>
                  </a:lnTo>
                  <a:lnTo>
                    <a:pt x="1798222" y="3150066"/>
                  </a:lnTo>
                  <a:lnTo>
                    <a:pt x="3407158" y="3150066"/>
                  </a:lnTo>
                  <a:lnTo>
                    <a:pt x="3407158" y="3905219"/>
                  </a:lnTo>
                  <a:lnTo>
                    <a:pt x="3501801" y="3905219"/>
                  </a:lnTo>
                  <a:lnTo>
                    <a:pt x="3501801" y="3150066"/>
                  </a:lnTo>
                  <a:lnTo>
                    <a:pt x="5110736" y="3150066"/>
                  </a:lnTo>
                  <a:lnTo>
                    <a:pt x="5110736" y="3905219"/>
                  </a:lnTo>
                  <a:lnTo>
                    <a:pt x="5205379" y="3905219"/>
                  </a:lnTo>
                  <a:lnTo>
                    <a:pt x="5205379" y="3150066"/>
                  </a:lnTo>
                  <a:lnTo>
                    <a:pt x="6814315" y="3150066"/>
                  </a:lnTo>
                  <a:lnTo>
                    <a:pt x="6814315" y="3905219"/>
                  </a:lnTo>
                  <a:lnTo>
                    <a:pt x="6908958" y="3905219"/>
                  </a:lnTo>
                  <a:lnTo>
                    <a:pt x="6908958" y="3150066"/>
                  </a:lnTo>
                  <a:lnTo>
                    <a:pt x="8565215" y="3150066"/>
                  </a:lnTo>
                  <a:lnTo>
                    <a:pt x="8565215" y="3106915"/>
                  </a:lnTo>
                  <a:lnTo>
                    <a:pt x="6908958" y="3106915"/>
                  </a:lnTo>
                  <a:lnTo>
                    <a:pt x="6908958" y="2373337"/>
                  </a:lnTo>
                  <a:lnTo>
                    <a:pt x="8565215" y="2373337"/>
                  </a:lnTo>
                  <a:lnTo>
                    <a:pt x="8565215" y="2330186"/>
                  </a:lnTo>
                  <a:lnTo>
                    <a:pt x="6908958" y="2330186"/>
                  </a:lnTo>
                  <a:lnTo>
                    <a:pt x="6908958" y="1596609"/>
                  </a:lnTo>
                  <a:lnTo>
                    <a:pt x="8565215" y="1596609"/>
                  </a:lnTo>
                  <a:lnTo>
                    <a:pt x="8565215" y="1553457"/>
                  </a:lnTo>
                  <a:lnTo>
                    <a:pt x="6908958" y="1553457"/>
                  </a:lnTo>
                  <a:lnTo>
                    <a:pt x="6908958" y="819880"/>
                  </a:lnTo>
                  <a:lnTo>
                    <a:pt x="8565215" y="819880"/>
                  </a:lnTo>
                  <a:lnTo>
                    <a:pt x="8565215" y="776729"/>
                  </a:lnTo>
                  <a:lnTo>
                    <a:pt x="6908958" y="776729"/>
                  </a:lnTo>
                  <a:lnTo>
                    <a:pt x="6908958" y="43152"/>
                  </a:lnTo>
                  <a:lnTo>
                    <a:pt x="8565215" y="43152"/>
                  </a:lnTo>
                  <a:close/>
                  <a:moveTo>
                    <a:pt x="1798222" y="776729"/>
                  </a:moveTo>
                  <a:lnTo>
                    <a:pt x="1798222" y="43152"/>
                  </a:lnTo>
                  <a:lnTo>
                    <a:pt x="3407158" y="43152"/>
                  </a:lnTo>
                  <a:lnTo>
                    <a:pt x="3407158" y="776729"/>
                  </a:lnTo>
                  <a:lnTo>
                    <a:pt x="1798222" y="776729"/>
                  </a:lnTo>
                  <a:close/>
                  <a:moveTo>
                    <a:pt x="3407158" y="819880"/>
                  </a:moveTo>
                  <a:lnTo>
                    <a:pt x="3407158" y="1553457"/>
                  </a:lnTo>
                  <a:lnTo>
                    <a:pt x="1798222" y="1553457"/>
                  </a:lnTo>
                  <a:lnTo>
                    <a:pt x="1798222" y="819880"/>
                  </a:lnTo>
                  <a:lnTo>
                    <a:pt x="3407158" y="819880"/>
                  </a:lnTo>
                  <a:close/>
                  <a:moveTo>
                    <a:pt x="1703579" y="776729"/>
                  </a:moveTo>
                  <a:lnTo>
                    <a:pt x="94643" y="776729"/>
                  </a:lnTo>
                  <a:lnTo>
                    <a:pt x="94643" y="43152"/>
                  </a:lnTo>
                  <a:lnTo>
                    <a:pt x="1703579" y="43152"/>
                  </a:lnTo>
                  <a:lnTo>
                    <a:pt x="1703579" y="776729"/>
                  </a:lnTo>
                  <a:close/>
                  <a:moveTo>
                    <a:pt x="1703579" y="819880"/>
                  </a:moveTo>
                  <a:lnTo>
                    <a:pt x="1703579" y="1553457"/>
                  </a:lnTo>
                  <a:lnTo>
                    <a:pt x="94643" y="1553457"/>
                  </a:lnTo>
                  <a:lnTo>
                    <a:pt x="94643" y="819880"/>
                  </a:lnTo>
                  <a:lnTo>
                    <a:pt x="1703579" y="819880"/>
                  </a:lnTo>
                  <a:close/>
                  <a:moveTo>
                    <a:pt x="1703579" y="1596609"/>
                  </a:moveTo>
                  <a:lnTo>
                    <a:pt x="1703579" y="2330186"/>
                  </a:lnTo>
                  <a:lnTo>
                    <a:pt x="94643" y="2330186"/>
                  </a:lnTo>
                  <a:lnTo>
                    <a:pt x="94643" y="1596609"/>
                  </a:lnTo>
                  <a:lnTo>
                    <a:pt x="1703579" y="1596609"/>
                  </a:lnTo>
                  <a:close/>
                  <a:moveTo>
                    <a:pt x="1798222" y="1596609"/>
                  </a:moveTo>
                  <a:lnTo>
                    <a:pt x="3407158" y="1596609"/>
                  </a:lnTo>
                  <a:lnTo>
                    <a:pt x="3407158" y="2330186"/>
                  </a:lnTo>
                  <a:lnTo>
                    <a:pt x="1798222" y="2330186"/>
                  </a:lnTo>
                  <a:lnTo>
                    <a:pt x="1798222" y="1596609"/>
                  </a:lnTo>
                  <a:close/>
                  <a:moveTo>
                    <a:pt x="3501801" y="1596609"/>
                  </a:moveTo>
                  <a:lnTo>
                    <a:pt x="5110736" y="1596609"/>
                  </a:lnTo>
                  <a:lnTo>
                    <a:pt x="5110736" y="2330186"/>
                  </a:lnTo>
                  <a:lnTo>
                    <a:pt x="3501801" y="2330186"/>
                  </a:lnTo>
                  <a:lnTo>
                    <a:pt x="3501801" y="1596609"/>
                  </a:lnTo>
                  <a:close/>
                  <a:moveTo>
                    <a:pt x="3501801" y="1553457"/>
                  </a:moveTo>
                  <a:lnTo>
                    <a:pt x="3501801" y="819880"/>
                  </a:lnTo>
                  <a:lnTo>
                    <a:pt x="5110736" y="819880"/>
                  </a:lnTo>
                  <a:lnTo>
                    <a:pt x="5110736" y="1553457"/>
                  </a:lnTo>
                  <a:lnTo>
                    <a:pt x="3501801" y="1553457"/>
                  </a:lnTo>
                  <a:close/>
                  <a:moveTo>
                    <a:pt x="3501801" y="776729"/>
                  </a:moveTo>
                  <a:lnTo>
                    <a:pt x="3501801" y="43152"/>
                  </a:lnTo>
                  <a:lnTo>
                    <a:pt x="5110736" y="43152"/>
                  </a:lnTo>
                  <a:lnTo>
                    <a:pt x="5110736" y="776729"/>
                  </a:lnTo>
                  <a:lnTo>
                    <a:pt x="3501801" y="776729"/>
                  </a:lnTo>
                  <a:close/>
                  <a:moveTo>
                    <a:pt x="94643" y="3106915"/>
                  </a:moveTo>
                  <a:lnTo>
                    <a:pt x="94643" y="2373337"/>
                  </a:lnTo>
                  <a:lnTo>
                    <a:pt x="1703579" y="2373337"/>
                  </a:lnTo>
                  <a:lnTo>
                    <a:pt x="1703579" y="3106915"/>
                  </a:lnTo>
                  <a:lnTo>
                    <a:pt x="94643" y="3106915"/>
                  </a:lnTo>
                  <a:close/>
                  <a:moveTo>
                    <a:pt x="1798222" y="3106915"/>
                  </a:moveTo>
                  <a:lnTo>
                    <a:pt x="1798222" y="2373337"/>
                  </a:lnTo>
                  <a:lnTo>
                    <a:pt x="3407158" y="2373337"/>
                  </a:lnTo>
                  <a:lnTo>
                    <a:pt x="3407158" y="3106915"/>
                  </a:lnTo>
                  <a:lnTo>
                    <a:pt x="1798222" y="3106915"/>
                  </a:lnTo>
                  <a:close/>
                  <a:moveTo>
                    <a:pt x="3501801" y="3106915"/>
                  </a:moveTo>
                  <a:lnTo>
                    <a:pt x="3501801" y="2373337"/>
                  </a:lnTo>
                  <a:lnTo>
                    <a:pt x="5110736" y="2373337"/>
                  </a:lnTo>
                  <a:lnTo>
                    <a:pt x="5110736" y="3106915"/>
                  </a:lnTo>
                  <a:lnTo>
                    <a:pt x="3501801" y="3106915"/>
                  </a:lnTo>
                  <a:close/>
                  <a:moveTo>
                    <a:pt x="6814315" y="3106915"/>
                  </a:moveTo>
                  <a:lnTo>
                    <a:pt x="5205379" y="3106915"/>
                  </a:lnTo>
                  <a:lnTo>
                    <a:pt x="5205379" y="2373337"/>
                  </a:lnTo>
                  <a:lnTo>
                    <a:pt x="6814315" y="2373337"/>
                  </a:lnTo>
                  <a:lnTo>
                    <a:pt x="6814315" y="3106915"/>
                  </a:lnTo>
                  <a:close/>
                  <a:moveTo>
                    <a:pt x="6814315" y="2330186"/>
                  </a:moveTo>
                  <a:lnTo>
                    <a:pt x="5205379" y="2330186"/>
                  </a:lnTo>
                  <a:lnTo>
                    <a:pt x="5205379" y="1596609"/>
                  </a:lnTo>
                  <a:lnTo>
                    <a:pt x="6814315" y="1596609"/>
                  </a:lnTo>
                  <a:lnTo>
                    <a:pt x="6814315" y="2330186"/>
                  </a:lnTo>
                  <a:close/>
                  <a:moveTo>
                    <a:pt x="6814315" y="1553457"/>
                  </a:moveTo>
                  <a:lnTo>
                    <a:pt x="5205379" y="1553457"/>
                  </a:lnTo>
                  <a:lnTo>
                    <a:pt x="5205379" y="819880"/>
                  </a:lnTo>
                  <a:lnTo>
                    <a:pt x="6814315" y="819880"/>
                  </a:lnTo>
                  <a:lnTo>
                    <a:pt x="6814315" y="1553457"/>
                  </a:lnTo>
                  <a:close/>
                  <a:moveTo>
                    <a:pt x="6814315" y="776729"/>
                  </a:moveTo>
                  <a:lnTo>
                    <a:pt x="5205379" y="776729"/>
                  </a:lnTo>
                  <a:lnTo>
                    <a:pt x="5205379" y="43152"/>
                  </a:lnTo>
                  <a:lnTo>
                    <a:pt x="6814315" y="43152"/>
                  </a:lnTo>
                  <a:lnTo>
                    <a:pt x="6814315" y="7767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2516597"/>
            <a:ext cx="11096568" cy="574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86"/>
              </a:lnSpc>
            </a:pPr>
            <a:r>
              <a:rPr lang="en-US" sz="622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感謝北、中、南幼兒園協助招募兒童參與研究，研究助理、研究生協助評估兒童，完成全台灣兒童動作表現之收集。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570352" y="2320147"/>
            <a:ext cx="3570023" cy="2534716"/>
          </a:xfrm>
          <a:custGeom>
            <a:avLst/>
            <a:gdLst/>
            <a:ahLst/>
            <a:cxnLst/>
            <a:rect l="l" t="t" r="r" b="b"/>
            <a:pathLst>
              <a:path w="3570023" h="2534716">
                <a:moveTo>
                  <a:pt x="0" y="0"/>
                </a:moveTo>
                <a:lnTo>
                  <a:pt x="3570023" y="0"/>
                </a:lnTo>
                <a:lnTo>
                  <a:pt x="3570023" y="2534716"/>
                </a:lnTo>
                <a:lnTo>
                  <a:pt x="0" y="2534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587174" y="4964334"/>
            <a:ext cx="3553201" cy="2664901"/>
          </a:xfrm>
          <a:custGeom>
            <a:avLst/>
            <a:gdLst/>
            <a:ahLst/>
            <a:cxnLst/>
            <a:rect l="l" t="t" r="r" b="b"/>
            <a:pathLst>
              <a:path w="3553201" h="2664901">
                <a:moveTo>
                  <a:pt x="0" y="0"/>
                </a:moveTo>
                <a:lnTo>
                  <a:pt x="3553201" y="0"/>
                </a:lnTo>
                <a:lnTo>
                  <a:pt x="3553201" y="2664901"/>
                </a:lnTo>
                <a:lnTo>
                  <a:pt x="0" y="26649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011013" y="7734010"/>
            <a:ext cx="2912981" cy="2184736"/>
          </a:xfrm>
          <a:custGeom>
            <a:avLst/>
            <a:gdLst/>
            <a:ahLst/>
            <a:cxnLst/>
            <a:rect l="l" t="t" r="r" b="b"/>
            <a:pathLst>
              <a:path w="2912981" h="2184736">
                <a:moveTo>
                  <a:pt x="0" y="0"/>
                </a:moveTo>
                <a:lnTo>
                  <a:pt x="2912981" y="0"/>
                </a:lnTo>
                <a:lnTo>
                  <a:pt x="2912981" y="2184736"/>
                </a:lnTo>
                <a:lnTo>
                  <a:pt x="0" y="2184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152513" y="902826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致謝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4935" y="2565236"/>
            <a:ext cx="14285573" cy="651764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39524" cy="3485457"/>
            </a:xfrm>
            <a:custGeom>
              <a:avLst/>
              <a:gdLst/>
              <a:ahLst/>
              <a:cxnLst/>
              <a:rect l="l" t="t" r="r" b="b"/>
              <a:pathLst>
                <a:path w="7639524" h="3485457">
                  <a:moveTo>
                    <a:pt x="7639524" y="38513"/>
                  </a:moveTo>
                  <a:lnTo>
                    <a:pt x="7639524" y="0"/>
                  </a:lnTo>
                  <a:lnTo>
                    <a:pt x="42207" y="0"/>
                  </a:lnTo>
                  <a:lnTo>
                    <a:pt x="42207" y="19257"/>
                  </a:lnTo>
                  <a:lnTo>
                    <a:pt x="0" y="19257"/>
                  </a:lnTo>
                  <a:lnTo>
                    <a:pt x="0" y="3485457"/>
                  </a:lnTo>
                  <a:lnTo>
                    <a:pt x="84415" y="3485457"/>
                  </a:lnTo>
                  <a:lnTo>
                    <a:pt x="84415" y="2811473"/>
                  </a:lnTo>
                  <a:lnTo>
                    <a:pt x="1519463" y="2811473"/>
                  </a:lnTo>
                  <a:lnTo>
                    <a:pt x="1519463" y="3485457"/>
                  </a:lnTo>
                  <a:lnTo>
                    <a:pt x="1603878" y="3485457"/>
                  </a:lnTo>
                  <a:lnTo>
                    <a:pt x="1603878" y="2811473"/>
                  </a:lnTo>
                  <a:lnTo>
                    <a:pt x="3038927" y="2811473"/>
                  </a:lnTo>
                  <a:lnTo>
                    <a:pt x="3038927" y="3485457"/>
                  </a:lnTo>
                  <a:lnTo>
                    <a:pt x="3123342" y="3485457"/>
                  </a:lnTo>
                  <a:lnTo>
                    <a:pt x="3123342" y="2811473"/>
                  </a:lnTo>
                  <a:lnTo>
                    <a:pt x="4558390" y="2811473"/>
                  </a:lnTo>
                  <a:lnTo>
                    <a:pt x="4558390" y="3485457"/>
                  </a:lnTo>
                  <a:lnTo>
                    <a:pt x="4642805" y="3485457"/>
                  </a:lnTo>
                  <a:lnTo>
                    <a:pt x="4642805" y="2811473"/>
                  </a:lnTo>
                  <a:lnTo>
                    <a:pt x="6077854" y="2811473"/>
                  </a:lnTo>
                  <a:lnTo>
                    <a:pt x="6077854" y="3485457"/>
                  </a:lnTo>
                  <a:lnTo>
                    <a:pt x="6162268" y="3485457"/>
                  </a:lnTo>
                  <a:lnTo>
                    <a:pt x="6162268" y="2811473"/>
                  </a:lnTo>
                  <a:lnTo>
                    <a:pt x="7639524" y="2811473"/>
                  </a:lnTo>
                  <a:lnTo>
                    <a:pt x="7639524" y="2772960"/>
                  </a:lnTo>
                  <a:lnTo>
                    <a:pt x="6162268" y="2772960"/>
                  </a:lnTo>
                  <a:lnTo>
                    <a:pt x="6162268" y="2118233"/>
                  </a:lnTo>
                  <a:lnTo>
                    <a:pt x="7639524" y="2118233"/>
                  </a:lnTo>
                  <a:lnTo>
                    <a:pt x="7639524" y="2079720"/>
                  </a:lnTo>
                  <a:lnTo>
                    <a:pt x="6162268" y="2079720"/>
                  </a:lnTo>
                  <a:lnTo>
                    <a:pt x="6162268" y="1424993"/>
                  </a:lnTo>
                  <a:lnTo>
                    <a:pt x="7639524" y="1424993"/>
                  </a:lnTo>
                  <a:lnTo>
                    <a:pt x="7639524" y="1386480"/>
                  </a:lnTo>
                  <a:lnTo>
                    <a:pt x="6162268" y="1386480"/>
                  </a:lnTo>
                  <a:lnTo>
                    <a:pt x="6162268" y="731753"/>
                  </a:lnTo>
                  <a:lnTo>
                    <a:pt x="7639524" y="731753"/>
                  </a:lnTo>
                  <a:lnTo>
                    <a:pt x="7639524" y="693240"/>
                  </a:lnTo>
                  <a:lnTo>
                    <a:pt x="6162268" y="693240"/>
                  </a:lnTo>
                  <a:lnTo>
                    <a:pt x="6162268" y="38513"/>
                  </a:lnTo>
                  <a:lnTo>
                    <a:pt x="7639524" y="38513"/>
                  </a:lnTo>
                  <a:close/>
                  <a:moveTo>
                    <a:pt x="1603878" y="693240"/>
                  </a:moveTo>
                  <a:lnTo>
                    <a:pt x="1603878" y="38513"/>
                  </a:lnTo>
                  <a:lnTo>
                    <a:pt x="3038927" y="38513"/>
                  </a:lnTo>
                  <a:lnTo>
                    <a:pt x="3038927" y="693240"/>
                  </a:lnTo>
                  <a:lnTo>
                    <a:pt x="1603878" y="693240"/>
                  </a:lnTo>
                  <a:close/>
                  <a:moveTo>
                    <a:pt x="3038927" y="731753"/>
                  </a:moveTo>
                  <a:lnTo>
                    <a:pt x="3038927" y="1386480"/>
                  </a:lnTo>
                  <a:lnTo>
                    <a:pt x="1603878" y="1386480"/>
                  </a:lnTo>
                  <a:lnTo>
                    <a:pt x="1603878" y="731753"/>
                  </a:lnTo>
                  <a:lnTo>
                    <a:pt x="3038927" y="731753"/>
                  </a:lnTo>
                  <a:close/>
                  <a:moveTo>
                    <a:pt x="1519463" y="693240"/>
                  </a:moveTo>
                  <a:lnTo>
                    <a:pt x="84415" y="693240"/>
                  </a:lnTo>
                  <a:lnTo>
                    <a:pt x="84415" y="38513"/>
                  </a:lnTo>
                  <a:lnTo>
                    <a:pt x="1519463" y="38513"/>
                  </a:lnTo>
                  <a:lnTo>
                    <a:pt x="1519463" y="693240"/>
                  </a:lnTo>
                  <a:close/>
                  <a:moveTo>
                    <a:pt x="1519463" y="731753"/>
                  </a:moveTo>
                  <a:lnTo>
                    <a:pt x="1519463" y="1386480"/>
                  </a:lnTo>
                  <a:lnTo>
                    <a:pt x="84415" y="1386480"/>
                  </a:lnTo>
                  <a:lnTo>
                    <a:pt x="84415" y="731753"/>
                  </a:lnTo>
                  <a:lnTo>
                    <a:pt x="1519463" y="731753"/>
                  </a:lnTo>
                  <a:close/>
                  <a:moveTo>
                    <a:pt x="1519463" y="1424993"/>
                  </a:moveTo>
                  <a:lnTo>
                    <a:pt x="1519463" y="2079720"/>
                  </a:lnTo>
                  <a:lnTo>
                    <a:pt x="84415" y="2079720"/>
                  </a:lnTo>
                  <a:lnTo>
                    <a:pt x="84415" y="1424993"/>
                  </a:lnTo>
                  <a:lnTo>
                    <a:pt x="1519463" y="1424993"/>
                  </a:lnTo>
                  <a:close/>
                  <a:moveTo>
                    <a:pt x="1603878" y="1424993"/>
                  </a:moveTo>
                  <a:lnTo>
                    <a:pt x="3038927" y="1424993"/>
                  </a:lnTo>
                  <a:lnTo>
                    <a:pt x="3038927" y="2079720"/>
                  </a:lnTo>
                  <a:lnTo>
                    <a:pt x="1603878" y="2079720"/>
                  </a:lnTo>
                  <a:lnTo>
                    <a:pt x="1603878" y="1424993"/>
                  </a:lnTo>
                  <a:close/>
                  <a:moveTo>
                    <a:pt x="3123342" y="1424993"/>
                  </a:moveTo>
                  <a:lnTo>
                    <a:pt x="4558390" y="1424993"/>
                  </a:lnTo>
                  <a:lnTo>
                    <a:pt x="4558390" y="2079720"/>
                  </a:lnTo>
                  <a:lnTo>
                    <a:pt x="3123342" y="2079720"/>
                  </a:lnTo>
                  <a:lnTo>
                    <a:pt x="3123342" y="1424993"/>
                  </a:lnTo>
                  <a:close/>
                  <a:moveTo>
                    <a:pt x="3123342" y="1386480"/>
                  </a:moveTo>
                  <a:lnTo>
                    <a:pt x="3123342" y="731753"/>
                  </a:lnTo>
                  <a:lnTo>
                    <a:pt x="4558390" y="731753"/>
                  </a:lnTo>
                  <a:lnTo>
                    <a:pt x="4558390" y="1386480"/>
                  </a:lnTo>
                  <a:lnTo>
                    <a:pt x="3123342" y="1386480"/>
                  </a:lnTo>
                  <a:close/>
                  <a:moveTo>
                    <a:pt x="3123342" y="693240"/>
                  </a:moveTo>
                  <a:lnTo>
                    <a:pt x="3123342" y="38513"/>
                  </a:lnTo>
                  <a:lnTo>
                    <a:pt x="4558390" y="38513"/>
                  </a:lnTo>
                  <a:lnTo>
                    <a:pt x="4558390" y="693240"/>
                  </a:lnTo>
                  <a:lnTo>
                    <a:pt x="3123342" y="693240"/>
                  </a:lnTo>
                  <a:close/>
                  <a:moveTo>
                    <a:pt x="84415" y="2772960"/>
                  </a:moveTo>
                  <a:lnTo>
                    <a:pt x="84415" y="2118233"/>
                  </a:lnTo>
                  <a:lnTo>
                    <a:pt x="1519463" y="2118233"/>
                  </a:lnTo>
                  <a:lnTo>
                    <a:pt x="1519463" y="2772960"/>
                  </a:lnTo>
                  <a:lnTo>
                    <a:pt x="84415" y="2772960"/>
                  </a:lnTo>
                  <a:close/>
                  <a:moveTo>
                    <a:pt x="1603878" y="2772960"/>
                  </a:moveTo>
                  <a:lnTo>
                    <a:pt x="1603878" y="2118233"/>
                  </a:lnTo>
                  <a:lnTo>
                    <a:pt x="3038927" y="2118233"/>
                  </a:lnTo>
                  <a:lnTo>
                    <a:pt x="3038927" y="2772960"/>
                  </a:lnTo>
                  <a:lnTo>
                    <a:pt x="1603878" y="2772960"/>
                  </a:lnTo>
                  <a:close/>
                  <a:moveTo>
                    <a:pt x="3123342" y="2772960"/>
                  </a:moveTo>
                  <a:lnTo>
                    <a:pt x="3123342" y="2118233"/>
                  </a:lnTo>
                  <a:lnTo>
                    <a:pt x="4558390" y="2118233"/>
                  </a:lnTo>
                  <a:lnTo>
                    <a:pt x="4558390" y="2772960"/>
                  </a:lnTo>
                  <a:lnTo>
                    <a:pt x="3123342" y="2772960"/>
                  </a:lnTo>
                  <a:close/>
                  <a:moveTo>
                    <a:pt x="6077854" y="2772960"/>
                  </a:moveTo>
                  <a:lnTo>
                    <a:pt x="4642805" y="2772960"/>
                  </a:lnTo>
                  <a:lnTo>
                    <a:pt x="4642805" y="2118233"/>
                  </a:lnTo>
                  <a:lnTo>
                    <a:pt x="6077854" y="2118233"/>
                  </a:lnTo>
                  <a:lnTo>
                    <a:pt x="6077854" y="2772960"/>
                  </a:lnTo>
                  <a:close/>
                  <a:moveTo>
                    <a:pt x="6077854" y="2079720"/>
                  </a:moveTo>
                  <a:lnTo>
                    <a:pt x="4642805" y="2079720"/>
                  </a:lnTo>
                  <a:lnTo>
                    <a:pt x="4642805" y="1424993"/>
                  </a:lnTo>
                  <a:lnTo>
                    <a:pt x="6077854" y="1424993"/>
                  </a:lnTo>
                  <a:lnTo>
                    <a:pt x="6077854" y="2079720"/>
                  </a:lnTo>
                  <a:close/>
                  <a:moveTo>
                    <a:pt x="6077854" y="1386480"/>
                  </a:moveTo>
                  <a:lnTo>
                    <a:pt x="4642805" y="1386480"/>
                  </a:lnTo>
                  <a:lnTo>
                    <a:pt x="4642805" y="731753"/>
                  </a:lnTo>
                  <a:lnTo>
                    <a:pt x="6077854" y="731753"/>
                  </a:lnTo>
                  <a:lnTo>
                    <a:pt x="6077854" y="1386480"/>
                  </a:lnTo>
                  <a:close/>
                  <a:moveTo>
                    <a:pt x="6077854" y="693240"/>
                  </a:moveTo>
                  <a:lnTo>
                    <a:pt x="4642805" y="693240"/>
                  </a:lnTo>
                  <a:lnTo>
                    <a:pt x="4642805" y="38513"/>
                  </a:lnTo>
                  <a:lnTo>
                    <a:pt x="6077854" y="38513"/>
                  </a:lnTo>
                  <a:lnTo>
                    <a:pt x="6077854" y="693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85207" y="3706406"/>
            <a:ext cx="11965204" cy="4994966"/>
            <a:chOff x="0" y="0"/>
            <a:chExt cx="2144030" cy="895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4030" cy="895041"/>
            </a:xfrm>
            <a:custGeom>
              <a:avLst/>
              <a:gdLst/>
              <a:ahLst/>
              <a:cxnLst/>
              <a:rect l="l" t="t" r="r" b="b"/>
              <a:pathLst>
                <a:path w="2144030" h="895041">
                  <a:moveTo>
                    <a:pt x="12941" y="0"/>
                  </a:moveTo>
                  <a:lnTo>
                    <a:pt x="2131089" y="0"/>
                  </a:lnTo>
                  <a:cubicBezTo>
                    <a:pt x="2134521" y="0"/>
                    <a:pt x="2137813" y="1363"/>
                    <a:pt x="2140239" y="3790"/>
                  </a:cubicBezTo>
                  <a:cubicBezTo>
                    <a:pt x="2142666" y="6217"/>
                    <a:pt x="2144030" y="9509"/>
                    <a:pt x="2144030" y="12941"/>
                  </a:cubicBezTo>
                  <a:lnTo>
                    <a:pt x="2144030" y="882101"/>
                  </a:lnTo>
                  <a:cubicBezTo>
                    <a:pt x="2144030" y="885533"/>
                    <a:pt x="2142666" y="888824"/>
                    <a:pt x="2140239" y="891251"/>
                  </a:cubicBezTo>
                  <a:cubicBezTo>
                    <a:pt x="2137813" y="893678"/>
                    <a:pt x="2134521" y="895041"/>
                    <a:pt x="2131089" y="895041"/>
                  </a:cubicBezTo>
                  <a:lnTo>
                    <a:pt x="12941" y="895041"/>
                  </a:lnTo>
                  <a:cubicBezTo>
                    <a:pt x="9509" y="895041"/>
                    <a:pt x="6217" y="893678"/>
                    <a:pt x="3790" y="891251"/>
                  </a:cubicBezTo>
                  <a:cubicBezTo>
                    <a:pt x="1363" y="888824"/>
                    <a:pt x="0" y="885533"/>
                    <a:pt x="0" y="882101"/>
                  </a:cubicBezTo>
                  <a:lnTo>
                    <a:pt x="0" y="12941"/>
                  </a:lnTo>
                  <a:cubicBezTo>
                    <a:pt x="0" y="9509"/>
                    <a:pt x="1363" y="6217"/>
                    <a:pt x="3790" y="3790"/>
                  </a:cubicBezTo>
                  <a:cubicBezTo>
                    <a:pt x="6217" y="1363"/>
                    <a:pt x="9509" y="0"/>
                    <a:pt x="12941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2144030" cy="980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44741" y="3358743"/>
            <a:ext cx="5518509" cy="3491663"/>
            <a:chOff x="0" y="0"/>
            <a:chExt cx="988855" cy="6256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8855" cy="625667"/>
            </a:xfrm>
            <a:custGeom>
              <a:avLst/>
              <a:gdLst/>
              <a:ahLst/>
              <a:cxnLst/>
              <a:rect l="l" t="t" r="r" b="b"/>
              <a:pathLst>
                <a:path w="988855" h="625667">
                  <a:moveTo>
                    <a:pt x="28058" y="0"/>
                  </a:moveTo>
                  <a:lnTo>
                    <a:pt x="960797" y="0"/>
                  </a:lnTo>
                  <a:cubicBezTo>
                    <a:pt x="968238" y="0"/>
                    <a:pt x="975375" y="2956"/>
                    <a:pt x="980637" y="8218"/>
                  </a:cubicBezTo>
                  <a:cubicBezTo>
                    <a:pt x="985898" y="13480"/>
                    <a:pt x="988855" y="20617"/>
                    <a:pt x="988855" y="28058"/>
                  </a:cubicBezTo>
                  <a:lnTo>
                    <a:pt x="988855" y="597609"/>
                  </a:lnTo>
                  <a:cubicBezTo>
                    <a:pt x="988855" y="613105"/>
                    <a:pt x="976293" y="625667"/>
                    <a:pt x="960797" y="625667"/>
                  </a:cubicBezTo>
                  <a:lnTo>
                    <a:pt x="28058" y="625667"/>
                  </a:lnTo>
                  <a:cubicBezTo>
                    <a:pt x="20617" y="625667"/>
                    <a:pt x="13480" y="622710"/>
                    <a:pt x="8218" y="617449"/>
                  </a:cubicBezTo>
                  <a:cubicBezTo>
                    <a:pt x="2956" y="612187"/>
                    <a:pt x="0" y="605050"/>
                    <a:pt x="0" y="597609"/>
                  </a:cubicBezTo>
                  <a:lnTo>
                    <a:pt x="0" y="28058"/>
                  </a:lnTo>
                  <a:cubicBezTo>
                    <a:pt x="0" y="20617"/>
                    <a:pt x="2956" y="13480"/>
                    <a:pt x="8218" y="8218"/>
                  </a:cubicBezTo>
                  <a:cubicBezTo>
                    <a:pt x="13480" y="2956"/>
                    <a:pt x="20617" y="0"/>
                    <a:pt x="280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988855" cy="711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20616" y="3598002"/>
            <a:ext cx="8754741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動作協調評估工具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68586" y="4809080"/>
            <a:ext cx="4394664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手部靈巧度 (MD)                    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瞄準與接住目標物  (AC)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平衡 (Bal)       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1037467" y="1057449"/>
            <a:ext cx="882269" cy="882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2700000">
            <a:off x="1037467" y="8363479"/>
            <a:ext cx="882269" cy="8822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2700000">
            <a:off x="16468204" y="1052686"/>
            <a:ext cx="882269" cy="88226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2700000">
            <a:off x="16468204" y="8358717"/>
            <a:ext cx="882269" cy="88226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35860" y="874725"/>
            <a:ext cx="13016588" cy="1247716"/>
            <a:chOff x="0" y="0"/>
            <a:chExt cx="2332426" cy="2235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32426" cy="223577"/>
            </a:xfrm>
            <a:custGeom>
              <a:avLst/>
              <a:gdLst/>
              <a:ahLst/>
              <a:cxnLst/>
              <a:rect l="l" t="t" r="r" b="b"/>
              <a:pathLst>
                <a:path w="2332426" h="223577">
                  <a:moveTo>
                    <a:pt x="35686" y="0"/>
                  </a:moveTo>
                  <a:lnTo>
                    <a:pt x="2296739" y="0"/>
                  </a:lnTo>
                  <a:cubicBezTo>
                    <a:pt x="2316448" y="0"/>
                    <a:pt x="2332426" y="15977"/>
                    <a:pt x="2332426" y="35686"/>
                  </a:cubicBezTo>
                  <a:lnTo>
                    <a:pt x="2332426" y="187890"/>
                  </a:lnTo>
                  <a:cubicBezTo>
                    <a:pt x="2332426" y="197355"/>
                    <a:pt x="2328666" y="206432"/>
                    <a:pt x="2321973" y="213124"/>
                  </a:cubicBezTo>
                  <a:cubicBezTo>
                    <a:pt x="2315281" y="219817"/>
                    <a:pt x="2306204" y="223577"/>
                    <a:pt x="2296739" y="223577"/>
                  </a:cubicBezTo>
                  <a:lnTo>
                    <a:pt x="35686" y="223577"/>
                  </a:lnTo>
                  <a:cubicBezTo>
                    <a:pt x="15977" y="223577"/>
                    <a:pt x="0" y="207599"/>
                    <a:pt x="0" y="187890"/>
                  </a:cubicBezTo>
                  <a:lnTo>
                    <a:pt x="0" y="35686"/>
                  </a:lnTo>
                  <a:cubicBezTo>
                    <a:pt x="0" y="15977"/>
                    <a:pt x="15977" y="0"/>
                    <a:pt x="35686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85725"/>
              <a:ext cx="2332426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219981" y="988996"/>
            <a:ext cx="1184834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兒童動作評估測驗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076748" y="3358743"/>
            <a:ext cx="5314129" cy="3491663"/>
            <a:chOff x="0" y="0"/>
            <a:chExt cx="952232" cy="62566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52232" cy="625667"/>
            </a:xfrm>
            <a:custGeom>
              <a:avLst/>
              <a:gdLst/>
              <a:ahLst/>
              <a:cxnLst/>
              <a:rect l="l" t="t" r="r" b="b"/>
              <a:pathLst>
                <a:path w="952232" h="625667">
                  <a:moveTo>
                    <a:pt x="29137" y="0"/>
                  </a:moveTo>
                  <a:lnTo>
                    <a:pt x="923095" y="0"/>
                  </a:lnTo>
                  <a:cubicBezTo>
                    <a:pt x="939187" y="0"/>
                    <a:pt x="952232" y="13045"/>
                    <a:pt x="952232" y="29137"/>
                  </a:cubicBezTo>
                  <a:lnTo>
                    <a:pt x="952232" y="596529"/>
                  </a:lnTo>
                  <a:cubicBezTo>
                    <a:pt x="952232" y="612621"/>
                    <a:pt x="939187" y="625667"/>
                    <a:pt x="923095" y="625667"/>
                  </a:cubicBezTo>
                  <a:lnTo>
                    <a:pt x="29137" y="625667"/>
                  </a:lnTo>
                  <a:cubicBezTo>
                    <a:pt x="21409" y="625667"/>
                    <a:pt x="13998" y="622597"/>
                    <a:pt x="8534" y="617132"/>
                  </a:cubicBezTo>
                  <a:cubicBezTo>
                    <a:pt x="3070" y="611668"/>
                    <a:pt x="0" y="604257"/>
                    <a:pt x="0" y="596529"/>
                  </a:cubicBezTo>
                  <a:lnTo>
                    <a:pt x="0" y="29137"/>
                  </a:lnTo>
                  <a:cubicBezTo>
                    <a:pt x="0" y="13045"/>
                    <a:pt x="13045" y="0"/>
                    <a:pt x="291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952232" cy="711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318908" y="3598002"/>
            <a:ext cx="2941277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三個年齡層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54137" y="4730446"/>
            <a:ext cx="3974792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Age band 1  (3-6歲)                  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Age band 2  (7-10歲)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Age band 3  (11-17歲)        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142872" y="7104401"/>
            <a:ext cx="7867753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百分等級5% 有顯著動作技巧障礙</a:t>
            </a:r>
          </a:p>
          <a:p>
            <a:pPr algn="ctr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                  動作協調疾病 (DCD)                     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713" y="2247747"/>
            <a:ext cx="16016573" cy="73732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5215" cy="3942985"/>
            </a:xfrm>
            <a:custGeom>
              <a:avLst/>
              <a:gdLst/>
              <a:ahLst/>
              <a:cxnLst/>
              <a:rect l="l" t="t" r="r" b="b"/>
              <a:pathLst>
                <a:path w="8565215" h="3942985">
                  <a:moveTo>
                    <a:pt x="8565215" y="43569"/>
                  </a:moveTo>
                  <a:lnTo>
                    <a:pt x="8565215" y="0"/>
                  </a:lnTo>
                  <a:lnTo>
                    <a:pt x="47322" y="0"/>
                  </a:lnTo>
                  <a:lnTo>
                    <a:pt x="47322" y="21784"/>
                  </a:lnTo>
                  <a:lnTo>
                    <a:pt x="0" y="21784"/>
                  </a:lnTo>
                  <a:lnTo>
                    <a:pt x="0" y="3942985"/>
                  </a:lnTo>
                  <a:lnTo>
                    <a:pt x="94643" y="3942985"/>
                  </a:lnTo>
                  <a:lnTo>
                    <a:pt x="94643" y="3180529"/>
                  </a:lnTo>
                  <a:lnTo>
                    <a:pt x="1703579" y="3180529"/>
                  </a:lnTo>
                  <a:lnTo>
                    <a:pt x="1703579" y="3942985"/>
                  </a:lnTo>
                  <a:lnTo>
                    <a:pt x="1798222" y="3942985"/>
                  </a:lnTo>
                  <a:lnTo>
                    <a:pt x="1798222" y="3180529"/>
                  </a:lnTo>
                  <a:lnTo>
                    <a:pt x="3407158" y="3180529"/>
                  </a:lnTo>
                  <a:lnTo>
                    <a:pt x="3407158" y="3942985"/>
                  </a:lnTo>
                  <a:lnTo>
                    <a:pt x="3501801" y="3942985"/>
                  </a:lnTo>
                  <a:lnTo>
                    <a:pt x="3501801" y="3180529"/>
                  </a:lnTo>
                  <a:lnTo>
                    <a:pt x="5110736" y="3180529"/>
                  </a:lnTo>
                  <a:lnTo>
                    <a:pt x="5110736" y="3942985"/>
                  </a:lnTo>
                  <a:lnTo>
                    <a:pt x="5205379" y="3942985"/>
                  </a:lnTo>
                  <a:lnTo>
                    <a:pt x="5205379" y="3180529"/>
                  </a:lnTo>
                  <a:lnTo>
                    <a:pt x="6814315" y="3180529"/>
                  </a:lnTo>
                  <a:lnTo>
                    <a:pt x="6814315" y="3942985"/>
                  </a:lnTo>
                  <a:lnTo>
                    <a:pt x="6908958" y="3942985"/>
                  </a:lnTo>
                  <a:lnTo>
                    <a:pt x="6908958" y="3180529"/>
                  </a:lnTo>
                  <a:lnTo>
                    <a:pt x="8565215" y="3180529"/>
                  </a:lnTo>
                  <a:lnTo>
                    <a:pt x="8565215" y="3136960"/>
                  </a:lnTo>
                  <a:lnTo>
                    <a:pt x="6908958" y="3136960"/>
                  </a:lnTo>
                  <a:lnTo>
                    <a:pt x="6908958" y="2396289"/>
                  </a:lnTo>
                  <a:lnTo>
                    <a:pt x="8565215" y="2396289"/>
                  </a:lnTo>
                  <a:lnTo>
                    <a:pt x="8565215" y="2352720"/>
                  </a:lnTo>
                  <a:lnTo>
                    <a:pt x="6908958" y="2352720"/>
                  </a:lnTo>
                  <a:lnTo>
                    <a:pt x="6908958" y="1612049"/>
                  </a:lnTo>
                  <a:lnTo>
                    <a:pt x="8565215" y="1612049"/>
                  </a:lnTo>
                  <a:lnTo>
                    <a:pt x="8565215" y="1568480"/>
                  </a:lnTo>
                  <a:lnTo>
                    <a:pt x="6908958" y="1568480"/>
                  </a:lnTo>
                  <a:lnTo>
                    <a:pt x="6908958" y="827809"/>
                  </a:lnTo>
                  <a:lnTo>
                    <a:pt x="8565215" y="827809"/>
                  </a:lnTo>
                  <a:lnTo>
                    <a:pt x="8565215" y="784240"/>
                  </a:lnTo>
                  <a:lnTo>
                    <a:pt x="6908958" y="784240"/>
                  </a:lnTo>
                  <a:lnTo>
                    <a:pt x="6908958" y="43569"/>
                  </a:lnTo>
                  <a:lnTo>
                    <a:pt x="8565215" y="43569"/>
                  </a:lnTo>
                  <a:close/>
                  <a:moveTo>
                    <a:pt x="1798222" y="784240"/>
                  </a:moveTo>
                  <a:lnTo>
                    <a:pt x="1798222" y="43569"/>
                  </a:lnTo>
                  <a:lnTo>
                    <a:pt x="3407158" y="43569"/>
                  </a:lnTo>
                  <a:lnTo>
                    <a:pt x="3407158" y="784240"/>
                  </a:lnTo>
                  <a:lnTo>
                    <a:pt x="1798222" y="784240"/>
                  </a:lnTo>
                  <a:close/>
                  <a:moveTo>
                    <a:pt x="3407158" y="827809"/>
                  </a:moveTo>
                  <a:lnTo>
                    <a:pt x="3407158" y="1568480"/>
                  </a:lnTo>
                  <a:lnTo>
                    <a:pt x="1798222" y="1568480"/>
                  </a:lnTo>
                  <a:lnTo>
                    <a:pt x="1798222" y="827809"/>
                  </a:lnTo>
                  <a:lnTo>
                    <a:pt x="3407158" y="827809"/>
                  </a:lnTo>
                  <a:close/>
                  <a:moveTo>
                    <a:pt x="1703579" y="784240"/>
                  </a:moveTo>
                  <a:lnTo>
                    <a:pt x="94643" y="784240"/>
                  </a:lnTo>
                  <a:lnTo>
                    <a:pt x="94643" y="43569"/>
                  </a:lnTo>
                  <a:lnTo>
                    <a:pt x="1703579" y="43569"/>
                  </a:lnTo>
                  <a:lnTo>
                    <a:pt x="1703579" y="784240"/>
                  </a:lnTo>
                  <a:close/>
                  <a:moveTo>
                    <a:pt x="1703579" y="827809"/>
                  </a:moveTo>
                  <a:lnTo>
                    <a:pt x="1703579" y="1568480"/>
                  </a:lnTo>
                  <a:lnTo>
                    <a:pt x="94643" y="1568480"/>
                  </a:lnTo>
                  <a:lnTo>
                    <a:pt x="94643" y="827809"/>
                  </a:lnTo>
                  <a:lnTo>
                    <a:pt x="1703579" y="827809"/>
                  </a:lnTo>
                  <a:close/>
                  <a:moveTo>
                    <a:pt x="1703579" y="1612049"/>
                  </a:moveTo>
                  <a:lnTo>
                    <a:pt x="1703579" y="2352720"/>
                  </a:lnTo>
                  <a:lnTo>
                    <a:pt x="94643" y="2352720"/>
                  </a:lnTo>
                  <a:lnTo>
                    <a:pt x="94643" y="1612049"/>
                  </a:lnTo>
                  <a:lnTo>
                    <a:pt x="1703579" y="1612049"/>
                  </a:lnTo>
                  <a:close/>
                  <a:moveTo>
                    <a:pt x="1798222" y="1612049"/>
                  </a:moveTo>
                  <a:lnTo>
                    <a:pt x="3407158" y="1612049"/>
                  </a:lnTo>
                  <a:lnTo>
                    <a:pt x="3407158" y="2352720"/>
                  </a:lnTo>
                  <a:lnTo>
                    <a:pt x="1798222" y="2352720"/>
                  </a:lnTo>
                  <a:lnTo>
                    <a:pt x="1798222" y="1612049"/>
                  </a:lnTo>
                  <a:close/>
                  <a:moveTo>
                    <a:pt x="3501801" y="1612049"/>
                  </a:moveTo>
                  <a:lnTo>
                    <a:pt x="5110736" y="1612049"/>
                  </a:lnTo>
                  <a:lnTo>
                    <a:pt x="5110736" y="2352720"/>
                  </a:lnTo>
                  <a:lnTo>
                    <a:pt x="3501801" y="2352720"/>
                  </a:lnTo>
                  <a:lnTo>
                    <a:pt x="3501801" y="1612049"/>
                  </a:lnTo>
                  <a:close/>
                  <a:moveTo>
                    <a:pt x="3501801" y="1568480"/>
                  </a:moveTo>
                  <a:lnTo>
                    <a:pt x="3501801" y="827809"/>
                  </a:lnTo>
                  <a:lnTo>
                    <a:pt x="5110736" y="827809"/>
                  </a:lnTo>
                  <a:lnTo>
                    <a:pt x="5110736" y="1568480"/>
                  </a:lnTo>
                  <a:lnTo>
                    <a:pt x="3501801" y="1568480"/>
                  </a:lnTo>
                  <a:close/>
                  <a:moveTo>
                    <a:pt x="3501801" y="784240"/>
                  </a:moveTo>
                  <a:lnTo>
                    <a:pt x="3501801" y="43569"/>
                  </a:lnTo>
                  <a:lnTo>
                    <a:pt x="5110736" y="43569"/>
                  </a:lnTo>
                  <a:lnTo>
                    <a:pt x="5110736" y="784240"/>
                  </a:lnTo>
                  <a:lnTo>
                    <a:pt x="3501801" y="784240"/>
                  </a:lnTo>
                  <a:close/>
                  <a:moveTo>
                    <a:pt x="94643" y="3136960"/>
                  </a:moveTo>
                  <a:lnTo>
                    <a:pt x="94643" y="2396289"/>
                  </a:lnTo>
                  <a:lnTo>
                    <a:pt x="1703579" y="2396289"/>
                  </a:lnTo>
                  <a:lnTo>
                    <a:pt x="1703579" y="3136960"/>
                  </a:lnTo>
                  <a:lnTo>
                    <a:pt x="94643" y="3136960"/>
                  </a:lnTo>
                  <a:close/>
                  <a:moveTo>
                    <a:pt x="1798222" y="3136960"/>
                  </a:moveTo>
                  <a:lnTo>
                    <a:pt x="1798222" y="2396289"/>
                  </a:lnTo>
                  <a:lnTo>
                    <a:pt x="3407158" y="2396289"/>
                  </a:lnTo>
                  <a:lnTo>
                    <a:pt x="3407158" y="3136960"/>
                  </a:lnTo>
                  <a:lnTo>
                    <a:pt x="1798222" y="3136960"/>
                  </a:lnTo>
                  <a:close/>
                  <a:moveTo>
                    <a:pt x="3501801" y="3136960"/>
                  </a:moveTo>
                  <a:lnTo>
                    <a:pt x="3501801" y="2396289"/>
                  </a:lnTo>
                  <a:lnTo>
                    <a:pt x="5110736" y="2396289"/>
                  </a:lnTo>
                  <a:lnTo>
                    <a:pt x="5110736" y="3136960"/>
                  </a:lnTo>
                  <a:lnTo>
                    <a:pt x="3501801" y="3136960"/>
                  </a:lnTo>
                  <a:close/>
                  <a:moveTo>
                    <a:pt x="6814315" y="3136960"/>
                  </a:moveTo>
                  <a:lnTo>
                    <a:pt x="5205379" y="3136960"/>
                  </a:lnTo>
                  <a:lnTo>
                    <a:pt x="5205379" y="2396289"/>
                  </a:lnTo>
                  <a:lnTo>
                    <a:pt x="6814315" y="2396289"/>
                  </a:lnTo>
                  <a:lnTo>
                    <a:pt x="6814315" y="3136960"/>
                  </a:lnTo>
                  <a:close/>
                  <a:moveTo>
                    <a:pt x="6814315" y="2352720"/>
                  </a:moveTo>
                  <a:lnTo>
                    <a:pt x="5205379" y="2352720"/>
                  </a:lnTo>
                  <a:lnTo>
                    <a:pt x="5205379" y="1612049"/>
                  </a:lnTo>
                  <a:lnTo>
                    <a:pt x="6814315" y="1612049"/>
                  </a:lnTo>
                  <a:lnTo>
                    <a:pt x="6814315" y="2352720"/>
                  </a:lnTo>
                  <a:close/>
                  <a:moveTo>
                    <a:pt x="6814315" y="1568480"/>
                  </a:moveTo>
                  <a:lnTo>
                    <a:pt x="5205379" y="1568480"/>
                  </a:lnTo>
                  <a:lnTo>
                    <a:pt x="5205379" y="827809"/>
                  </a:lnTo>
                  <a:lnTo>
                    <a:pt x="6814315" y="827809"/>
                  </a:lnTo>
                  <a:lnTo>
                    <a:pt x="6814315" y="1568480"/>
                  </a:lnTo>
                  <a:close/>
                  <a:moveTo>
                    <a:pt x="6814315" y="784240"/>
                  </a:moveTo>
                  <a:lnTo>
                    <a:pt x="5205379" y="784240"/>
                  </a:lnTo>
                  <a:lnTo>
                    <a:pt x="5205379" y="43569"/>
                  </a:lnTo>
                  <a:lnTo>
                    <a:pt x="6814315" y="43569"/>
                  </a:lnTo>
                  <a:lnTo>
                    <a:pt x="6814315" y="7842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44531" y="3416953"/>
            <a:ext cx="8814280" cy="5561176"/>
            <a:chOff x="0" y="0"/>
            <a:chExt cx="1579420" cy="996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9419" cy="996500"/>
            </a:xfrm>
            <a:custGeom>
              <a:avLst/>
              <a:gdLst/>
              <a:ahLst/>
              <a:cxnLst/>
              <a:rect l="l" t="t" r="r" b="b"/>
              <a:pathLst>
                <a:path w="1579419" h="996500">
                  <a:moveTo>
                    <a:pt x="17567" y="0"/>
                  </a:moveTo>
                  <a:lnTo>
                    <a:pt x="1561853" y="0"/>
                  </a:lnTo>
                  <a:cubicBezTo>
                    <a:pt x="1571555" y="0"/>
                    <a:pt x="1579419" y="7865"/>
                    <a:pt x="1579419" y="17567"/>
                  </a:cubicBezTo>
                  <a:lnTo>
                    <a:pt x="1579419" y="978933"/>
                  </a:lnTo>
                  <a:cubicBezTo>
                    <a:pt x="1579419" y="988635"/>
                    <a:pt x="1571555" y="996500"/>
                    <a:pt x="1561853" y="996500"/>
                  </a:cubicBezTo>
                  <a:lnTo>
                    <a:pt x="17567" y="996500"/>
                  </a:lnTo>
                  <a:cubicBezTo>
                    <a:pt x="7865" y="996500"/>
                    <a:pt x="0" y="988635"/>
                    <a:pt x="0" y="978933"/>
                  </a:cubicBezTo>
                  <a:lnTo>
                    <a:pt x="0" y="17567"/>
                  </a:lnTo>
                  <a:cubicBezTo>
                    <a:pt x="0" y="7865"/>
                    <a:pt x="7865" y="0"/>
                    <a:pt x="17567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579420" cy="1082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r>
                <a:rPr lang="en-US" sz="7000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  亞洲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3416953"/>
            <a:ext cx="8814280" cy="5561176"/>
            <a:chOff x="0" y="0"/>
            <a:chExt cx="1579420" cy="996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9419" cy="996500"/>
            </a:xfrm>
            <a:custGeom>
              <a:avLst/>
              <a:gdLst/>
              <a:ahLst/>
              <a:cxnLst/>
              <a:rect l="l" t="t" r="r" b="b"/>
              <a:pathLst>
                <a:path w="1579419" h="996500">
                  <a:moveTo>
                    <a:pt x="17567" y="0"/>
                  </a:moveTo>
                  <a:lnTo>
                    <a:pt x="1561853" y="0"/>
                  </a:lnTo>
                  <a:cubicBezTo>
                    <a:pt x="1571555" y="0"/>
                    <a:pt x="1579419" y="7865"/>
                    <a:pt x="1579419" y="17567"/>
                  </a:cubicBezTo>
                  <a:lnTo>
                    <a:pt x="1579419" y="978933"/>
                  </a:lnTo>
                  <a:cubicBezTo>
                    <a:pt x="1579419" y="988635"/>
                    <a:pt x="1571555" y="996500"/>
                    <a:pt x="1561853" y="996500"/>
                  </a:cubicBezTo>
                  <a:lnTo>
                    <a:pt x="17567" y="996500"/>
                  </a:lnTo>
                  <a:cubicBezTo>
                    <a:pt x="7865" y="996500"/>
                    <a:pt x="0" y="988635"/>
                    <a:pt x="0" y="978933"/>
                  </a:cubicBezTo>
                  <a:lnTo>
                    <a:pt x="0" y="17567"/>
                  </a:lnTo>
                  <a:cubicBezTo>
                    <a:pt x="0" y="7865"/>
                    <a:pt x="7865" y="0"/>
                    <a:pt x="17567" y="0"/>
                  </a:cubicBezTo>
                  <a:close/>
                </a:path>
              </a:pathLst>
            </a:custGeom>
            <a:solidFill>
              <a:srgbClr val="8CD49C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579420" cy="1082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r>
                <a:rPr lang="en-US" sz="7000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歐美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15373" y="2554983"/>
            <a:ext cx="8922540" cy="1465220"/>
            <a:chOff x="0" y="0"/>
            <a:chExt cx="1598819" cy="2625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8818" cy="262551"/>
            </a:xfrm>
            <a:custGeom>
              <a:avLst/>
              <a:gdLst/>
              <a:ahLst/>
              <a:cxnLst/>
              <a:rect l="l" t="t" r="r" b="b"/>
              <a:pathLst>
                <a:path w="1598818" h="262551">
                  <a:moveTo>
                    <a:pt x="17354" y="0"/>
                  </a:moveTo>
                  <a:lnTo>
                    <a:pt x="1581465" y="0"/>
                  </a:lnTo>
                  <a:cubicBezTo>
                    <a:pt x="1591049" y="0"/>
                    <a:pt x="1598818" y="7769"/>
                    <a:pt x="1598818" y="17354"/>
                  </a:cubicBezTo>
                  <a:lnTo>
                    <a:pt x="1598818" y="245197"/>
                  </a:lnTo>
                  <a:cubicBezTo>
                    <a:pt x="1598818" y="254781"/>
                    <a:pt x="1591049" y="262551"/>
                    <a:pt x="1581465" y="262551"/>
                  </a:cubicBezTo>
                  <a:lnTo>
                    <a:pt x="17354" y="262551"/>
                  </a:lnTo>
                  <a:cubicBezTo>
                    <a:pt x="12751" y="262551"/>
                    <a:pt x="8337" y="260723"/>
                    <a:pt x="5083" y="257468"/>
                  </a:cubicBezTo>
                  <a:cubicBezTo>
                    <a:pt x="1828" y="254214"/>
                    <a:pt x="0" y="249800"/>
                    <a:pt x="0" y="245197"/>
                  </a:cubicBezTo>
                  <a:lnTo>
                    <a:pt x="0" y="17354"/>
                  </a:lnTo>
                  <a:cubicBezTo>
                    <a:pt x="0" y="7769"/>
                    <a:pt x="7769" y="0"/>
                    <a:pt x="173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598819" cy="348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50087" y="783793"/>
            <a:ext cx="8987826" cy="1247716"/>
            <a:chOff x="0" y="0"/>
            <a:chExt cx="1610517" cy="22357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1610517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942155" y="6197541"/>
            <a:ext cx="2246418" cy="2608323"/>
          </a:xfrm>
          <a:custGeom>
            <a:avLst/>
            <a:gdLst/>
            <a:ahLst/>
            <a:cxnLst/>
            <a:rect l="l" t="t" r="r" b="b"/>
            <a:pathLst>
              <a:path w="2246418" h="2608323">
                <a:moveTo>
                  <a:pt x="0" y="0"/>
                </a:moveTo>
                <a:lnTo>
                  <a:pt x="2246418" y="0"/>
                </a:lnTo>
                <a:lnTo>
                  <a:pt x="2246418" y="2608323"/>
                </a:lnTo>
                <a:lnTo>
                  <a:pt x="0" y="2608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427820" y="6812852"/>
            <a:ext cx="3167528" cy="1896029"/>
          </a:xfrm>
          <a:custGeom>
            <a:avLst/>
            <a:gdLst/>
            <a:ahLst/>
            <a:cxnLst/>
            <a:rect l="l" t="t" r="r" b="b"/>
            <a:pathLst>
              <a:path w="3167528" h="1896029">
                <a:moveTo>
                  <a:pt x="0" y="0"/>
                </a:moveTo>
                <a:lnTo>
                  <a:pt x="3167528" y="0"/>
                </a:lnTo>
                <a:lnTo>
                  <a:pt x="3167528" y="1896029"/>
                </a:lnTo>
                <a:lnTo>
                  <a:pt x="0" y="1896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056852" y="2737503"/>
            <a:ext cx="758106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兒童動作表現存在文化差異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48946" y="898064"/>
            <a:ext cx="819010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MABC-2使用挑戰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4439" y="2082914"/>
            <a:ext cx="16016573" cy="7369542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65215" cy="3941025"/>
            </a:xfrm>
            <a:custGeom>
              <a:avLst/>
              <a:gdLst/>
              <a:ahLst/>
              <a:cxnLst/>
              <a:rect l="l" t="t" r="r" b="b"/>
              <a:pathLst>
                <a:path w="8565215" h="3941025">
                  <a:moveTo>
                    <a:pt x="8565215" y="43547"/>
                  </a:moveTo>
                  <a:lnTo>
                    <a:pt x="8565215" y="0"/>
                  </a:lnTo>
                  <a:lnTo>
                    <a:pt x="47322" y="0"/>
                  </a:lnTo>
                  <a:lnTo>
                    <a:pt x="47322" y="21774"/>
                  </a:lnTo>
                  <a:lnTo>
                    <a:pt x="0" y="21774"/>
                  </a:lnTo>
                  <a:lnTo>
                    <a:pt x="0" y="3941025"/>
                  </a:lnTo>
                  <a:lnTo>
                    <a:pt x="94643" y="3941025"/>
                  </a:lnTo>
                  <a:lnTo>
                    <a:pt x="94643" y="3178948"/>
                  </a:lnTo>
                  <a:lnTo>
                    <a:pt x="1703579" y="3178948"/>
                  </a:lnTo>
                  <a:lnTo>
                    <a:pt x="1703579" y="3941025"/>
                  </a:lnTo>
                  <a:lnTo>
                    <a:pt x="1798222" y="3941025"/>
                  </a:lnTo>
                  <a:lnTo>
                    <a:pt x="1798222" y="3178948"/>
                  </a:lnTo>
                  <a:lnTo>
                    <a:pt x="3407158" y="3178948"/>
                  </a:lnTo>
                  <a:lnTo>
                    <a:pt x="3407158" y="3941025"/>
                  </a:lnTo>
                  <a:lnTo>
                    <a:pt x="3501801" y="3941025"/>
                  </a:lnTo>
                  <a:lnTo>
                    <a:pt x="3501801" y="3178948"/>
                  </a:lnTo>
                  <a:lnTo>
                    <a:pt x="5110736" y="3178948"/>
                  </a:lnTo>
                  <a:lnTo>
                    <a:pt x="5110736" y="3941025"/>
                  </a:lnTo>
                  <a:lnTo>
                    <a:pt x="5205379" y="3941025"/>
                  </a:lnTo>
                  <a:lnTo>
                    <a:pt x="5205379" y="3178948"/>
                  </a:lnTo>
                  <a:lnTo>
                    <a:pt x="6814315" y="3178948"/>
                  </a:lnTo>
                  <a:lnTo>
                    <a:pt x="6814315" y="3941025"/>
                  </a:lnTo>
                  <a:lnTo>
                    <a:pt x="6908958" y="3941025"/>
                  </a:lnTo>
                  <a:lnTo>
                    <a:pt x="6908958" y="3178948"/>
                  </a:lnTo>
                  <a:lnTo>
                    <a:pt x="8565215" y="3178948"/>
                  </a:lnTo>
                  <a:lnTo>
                    <a:pt x="8565215" y="3135401"/>
                  </a:lnTo>
                  <a:lnTo>
                    <a:pt x="6908958" y="3135401"/>
                  </a:lnTo>
                  <a:lnTo>
                    <a:pt x="6908958" y="2395098"/>
                  </a:lnTo>
                  <a:lnTo>
                    <a:pt x="8565215" y="2395098"/>
                  </a:lnTo>
                  <a:lnTo>
                    <a:pt x="8565215" y="2351551"/>
                  </a:lnTo>
                  <a:lnTo>
                    <a:pt x="6908958" y="2351551"/>
                  </a:lnTo>
                  <a:lnTo>
                    <a:pt x="6908958" y="1611248"/>
                  </a:lnTo>
                  <a:lnTo>
                    <a:pt x="8565215" y="1611248"/>
                  </a:lnTo>
                  <a:lnTo>
                    <a:pt x="8565215" y="1567701"/>
                  </a:lnTo>
                  <a:lnTo>
                    <a:pt x="6908958" y="1567701"/>
                  </a:lnTo>
                  <a:lnTo>
                    <a:pt x="6908958" y="827398"/>
                  </a:lnTo>
                  <a:lnTo>
                    <a:pt x="8565215" y="827398"/>
                  </a:lnTo>
                  <a:lnTo>
                    <a:pt x="8565215" y="783850"/>
                  </a:lnTo>
                  <a:lnTo>
                    <a:pt x="6908958" y="783850"/>
                  </a:lnTo>
                  <a:lnTo>
                    <a:pt x="6908958" y="43547"/>
                  </a:lnTo>
                  <a:lnTo>
                    <a:pt x="8565215" y="43547"/>
                  </a:lnTo>
                  <a:close/>
                  <a:moveTo>
                    <a:pt x="1798222" y="783850"/>
                  </a:moveTo>
                  <a:lnTo>
                    <a:pt x="1798222" y="43547"/>
                  </a:lnTo>
                  <a:lnTo>
                    <a:pt x="3407158" y="43547"/>
                  </a:lnTo>
                  <a:lnTo>
                    <a:pt x="3407158" y="783850"/>
                  </a:lnTo>
                  <a:lnTo>
                    <a:pt x="1798222" y="783850"/>
                  </a:lnTo>
                  <a:close/>
                  <a:moveTo>
                    <a:pt x="3407158" y="827398"/>
                  </a:moveTo>
                  <a:lnTo>
                    <a:pt x="3407158" y="1567701"/>
                  </a:lnTo>
                  <a:lnTo>
                    <a:pt x="1798222" y="1567701"/>
                  </a:lnTo>
                  <a:lnTo>
                    <a:pt x="1798222" y="827398"/>
                  </a:lnTo>
                  <a:lnTo>
                    <a:pt x="3407158" y="827398"/>
                  </a:lnTo>
                  <a:close/>
                  <a:moveTo>
                    <a:pt x="1703579" y="783850"/>
                  </a:moveTo>
                  <a:lnTo>
                    <a:pt x="94643" y="783850"/>
                  </a:lnTo>
                  <a:lnTo>
                    <a:pt x="94643" y="43547"/>
                  </a:lnTo>
                  <a:lnTo>
                    <a:pt x="1703579" y="43547"/>
                  </a:lnTo>
                  <a:lnTo>
                    <a:pt x="1703579" y="783850"/>
                  </a:lnTo>
                  <a:close/>
                  <a:moveTo>
                    <a:pt x="1703579" y="827398"/>
                  </a:moveTo>
                  <a:lnTo>
                    <a:pt x="1703579" y="1567701"/>
                  </a:lnTo>
                  <a:lnTo>
                    <a:pt x="94643" y="1567701"/>
                  </a:lnTo>
                  <a:lnTo>
                    <a:pt x="94643" y="827398"/>
                  </a:lnTo>
                  <a:lnTo>
                    <a:pt x="1703579" y="827398"/>
                  </a:lnTo>
                  <a:close/>
                  <a:moveTo>
                    <a:pt x="1703579" y="1611248"/>
                  </a:moveTo>
                  <a:lnTo>
                    <a:pt x="1703579" y="2351551"/>
                  </a:lnTo>
                  <a:lnTo>
                    <a:pt x="94643" y="2351551"/>
                  </a:lnTo>
                  <a:lnTo>
                    <a:pt x="94643" y="1611248"/>
                  </a:lnTo>
                  <a:lnTo>
                    <a:pt x="1703579" y="1611248"/>
                  </a:lnTo>
                  <a:close/>
                  <a:moveTo>
                    <a:pt x="1798222" y="1611248"/>
                  </a:moveTo>
                  <a:lnTo>
                    <a:pt x="3407158" y="1611248"/>
                  </a:lnTo>
                  <a:lnTo>
                    <a:pt x="3407158" y="2351551"/>
                  </a:lnTo>
                  <a:lnTo>
                    <a:pt x="1798222" y="2351551"/>
                  </a:lnTo>
                  <a:lnTo>
                    <a:pt x="1798222" y="1611248"/>
                  </a:lnTo>
                  <a:close/>
                  <a:moveTo>
                    <a:pt x="3501801" y="1611248"/>
                  </a:moveTo>
                  <a:lnTo>
                    <a:pt x="5110736" y="1611248"/>
                  </a:lnTo>
                  <a:lnTo>
                    <a:pt x="5110736" y="2351551"/>
                  </a:lnTo>
                  <a:lnTo>
                    <a:pt x="3501801" y="2351551"/>
                  </a:lnTo>
                  <a:lnTo>
                    <a:pt x="3501801" y="1611248"/>
                  </a:lnTo>
                  <a:close/>
                  <a:moveTo>
                    <a:pt x="3501801" y="1567701"/>
                  </a:moveTo>
                  <a:lnTo>
                    <a:pt x="3501801" y="827398"/>
                  </a:lnTo>
                  <a:lnTo>
                    <a:pt x="5110736" y="827398"/>
                  </a:lnTo>
                  <a:lnTo>
                    <a:pt x="5110736" y="1567701"/>
                  </a:lnTo>
                  <a:lnTo>
                    <a:pt x="3501801" y="1567701"/>
                  </a:lnTo>
                  <a:close/>
                  <a:moveTo>
                    <a:pt x="3501801" y="783850"/>
                  </a:moveTo>
                  <a:lnTo>
                    <a:pt x="3501801" y="43547"/>
                  </a:lnTo>
                  <a:lnTo>
                    <a:pt x="5110736" y="43547"/>
                  </a:lnTo>
                  <a:lnTo>
                    <a:pt x="5110736" y="783850"/>
                  </a:lnTo>
                  <a:lnTo>
                    <a:pt x="3501801" y="783850"/>
                  </a:lnTo>
                  <a:close/>
                  <a:moveTo>
                    <a:pt x="94643" y="3135401"/>
                  </a:moveTo>
                  <a:lnTo>
                    <a:pt x="94643" y="2395098"/>
                  </a:lnTo>
                  <a:lnTo>
                    <a:pt x="1703579" y="2395098"/>
                  </a:lnTo>
                  <a:lnTo>
                    <a:pt x="1703579" y="3135401"/>
                  </a:lnTo>
                  <a:lnTo>
                    <a:pt x="94643" y="3135401"/>
                  </a:lnTo>
                  <a:close/>
                  <a:moveTo>
                    <a:pt x="1798222" y="3135401"/>
                  </a:moveTo>
                  <a:lnTo>
                    <a:pt x="1798222" y="2395098"/>
                  </a:lnTo>
                  <a:lnTo>
                    <a:pt x="3407158" y="2395098"/>
                  </a:lnTo>
                  <a:lnTo>
                    <a:pt x="3407158" y="3135401"/>
                  </a:lnTo>
                  <a:lnTo>
                    <a:pt x="1798222" y="3135401"/>
                  </a:lnTo>
                  <a:close/>
                  <a:moveTo>
                    <a:pt x="3501801" y="3135401"/>
                  </a:moveTo>
                  <a:lnTo>
                    <a:pt x="3501801" y="2395098"/>
                  </a:lnTo>
                  <a:lnTo>
                    <a:pt x="5110736" y="2395098"/>
                  </a:lnTo>
                  <a:lnTo>
                    <a:pt x="5110736" y="3135401"/>
                  </a:lnTo>
                  <a:lnTo>
                    <a:pt x="3501801" y="3135401"/>
                  </a:lnTo>
                  <a:close/>
                  <a:moveTo>
                    <a:pt x="6814315" y="3135401"/>
                  </a:moveTo>
                  <a:lnTo>
                    <a:pt x="5205379" y="3135401"/>
                  </a:lnTo>
                  <a:lnTo>
                    <a:pt x="5205379" y="2395098"/>
                  </a:lnTo>
                  <a:lnTo>
                    <a:pt x="6814315" y="2395098"/>
                  </a:lnTo>
                  <a:lnTo>
                    <a:pt x="6814315" y="3135401"/>
                  </a:lnTo>
                  <a:close/>
                  <a:moveTo>
                    <a:pt x="6814315" y="2351551"/>
                  </a:moveTo>
                  <a:lnTo>
                    <a:pt x="5205379" y="2351551"/>
                  </a:lnTo>
                  <a:lnTo>
                    <a:pt x="5205379" y="1611248"/>
                  </a:lnTo>
                  <a:lnTo>
                    <a:pt x="6814315" y="1611248"/>
                  </a:lnTo>
                  <a:lnTo>
                    <a:pt x="6814315" y="2351551"/>
                  </a:lnTo>
                  <a:close/>
                  <a:moveTo>
                    <a:pt x="6814315" y="1567701"/>
                  </a:moveTo>
                  <a:lnTo>
                    <a:pt x="5205379" y="1567701"/>
                  </a:lnTo>
                  <a:lnTo>
                    <a:pt x="5205379" y="827398"/>
                  </a:lnTo>
                  <a:lnTo>
                    <a:pt x="6814315" y="827398"/>
                  </a:lnTo>
                  <a:lnTo>
                    <a:pt x="6814315" y="1567701"/>
                  </a:lnTo>
                  <a:close/>
                  <a:moveTo>
                    <a:pt x="6814315" y="783850"/>
                  </a:moveTo>
                  <a:lnTo>
                    <a:pt x="5205379" y="783850"/>
                  </a:lnTo>
                  <a:lnTo>
                    <a:pt x="5205379" y="43547"/>
                  </a:lnTo>
                  <a:lnTo>
                    <a:pt x="6814315" y="43547"/>
                  </a:lnTo>
                  <a:lnTo>
                    <a:pt x="6814315" y="7838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64545" y="2082914"/>
            <a:ext cx="15794755" cy="2112859"/>
            <a:chOff x="0" y="0"/>
            <a:chExt cx="2830242" cy="3786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0242" cy="378601"/>
            </a:xfrm>
            <a:custGeom>
              <a:avLst/>
              <a:gdLst/>
              <a:ahLst/>
              <a:cxnLst/>
              <a:rect l="l" t="t" r="r" b="b"/>
              <a:pathLst>
                <a:path w="2830242" h="378601">
                  <a:moveTo>
                    <a:pt x="9803" y="0"/>
                  </a:moveTo>
                  <a:lnTo>
                    <a:pt x="2820439" y="0"/>
                  </a:lnTo>
                  <a:cubicBezTo>
                    <a:pt x="2823039" y="0"/>
                    <a:pt x="2825532" y="1033"/>
                    <a:pt x="2827371" y="2871"/>
                  </a:cubicBezTo>
                  <a:cubicBezTo>
                    <a:pt x="2829209" y="4710"/>
                    <a:pt x="2830242" y="7203"/>
                    <a:pt x="2830242" y="9803"/>
                  </a:cubicBezTo>
                  <a:lnTo>
                    <a:pt x="2830242" y="368797"/>
                  </a:lnTo>
                  <a:cubicBezTo>
                    <a:pt x="2830242" y="374212"/>
                    <a:pt x="2825853" y="378601"/>
                    <a:pt x="2820439" y="378601"/>
                  </a:cubicBezTo>
                  <a:lnTo>
                    <a:pt x="9803" y="378601"/>
                  </a:lnTo>
                  <a:cubicBezTo>
                    <a:pt x="7203" y="378601"/>
                    <a:pt x="4710" y="377568"/>
                    <a:pt x="2871" y="375729"/>
                  </a:cubicBezTo>
                  <a:cubicBezTo>
                    <a:pt x="1033" y="373891"/>
                    <a:pt x="0" y="371397"/>
                    <a:pt x="0" y="368797"/>
                  </a:cubicBezTo>
                  <a:lnTo>
                    <a:pt x="0" y="9803"/>
                  </a:lnTo>
                  <a:cubicBezTo>
                    <a:pt x="0" y="7203"/>
                    <a:pt x="1033" y="4710"/>
                    <a:pt x="2871" y="2871"/>
                  </a:cubicBezTo>
                  <a:cubicBezTo>
                    <a:pt x="4710" y="1033"/>
                    <a:pt x="7203" y="0"/>
                    <a:pt x="9803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830242" cy="435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60"/>
                </a:lnSpc>
              </a:pPr>
              <a:r>
                <a:rPr lang="en-US" sz="5200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Motor skill development is influenced by social and cultural factors.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34822" y="4449707"/>
            <a:ext cx="8024478" cy="2852077"/>
            <a:chOff x="0" y="0"/>
            <a:chExt cx="1437896" cy="5110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7896" cy="511060"/>
            </a:xfrm>
            <a:custGeom>
              <a:avLst/>
              <a:gdLst/>
              <a:ahLst/>
              <a:cxnLst/>
              <a:rect l="l" t="t" r="r" b="b"/>
              <a:pathLst>
                <a:path w="1437896" h="511060">
                  <a:moveTo>
                    <a:pt x="19296" y="0"/>
                  </a:moveTo>
                  <a:lnTo>
                    <a:pt x="1418600" y="0"/>
                  </a:lnTo>
                  <a:cubicBezTo>
                    <a:pt x="1429257" y="0"/>
                    <a:pt x="1437896" y="8639"/>
                    <a:pt x="1437896" y="19296"/>
                  </a:cubicBezTo>
                  <a:lnTo>
                    <a:pt x="1437896" y="491764"/>
                  </a:lnTo>
                  <a:cubicBezTo>
                    <a:pt x="1437896" y="502421"/>
                    <a:pt x="1429257" y="511060"/>
                    <a:pt x="1418600" y="511060"/>
                  </a:cubicBezTo>
                  <a:lnTo>
                    <a:pt x="19296" y="511060"/>
                  </a:lnTo>
                  <a:cubicBezTo>
                    <a:pt x="8639" y="511060"/>
                    <a:pt x="0" y="502421"/>
                    <a:pt x="0" y="491764"/>
                  </a:cubicBezTo>
                  <a:lnTo>
                    <a:pt x="0" y="19296"/>
                  </a:lnTo>
                  <a:cubicBezTo>
                    <a:pt x="0" y="8639"/>
                    <a:pt x="8639" y="0"/>
                    <a:pt x="19296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61925"/>
              <a:ext cx="1437896" cy="672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045"/>
                </a:lnSpc>
              </a:pPr>
              <a:r>
                <a:rPr lang="en-US" sz="28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香港、台灣、美國兒童的動作表現比較-MABC-1</a:t>
              </a:r>
            </a:p>
            <a:p>
              <a:pPr marL="626106" lvl="1" indent="-313053" algn="l">
                <a:lnSpc>
                  <a:spcPts val="5045"/>
                </a:lnSpc>
                <a:buFont typeface="Arial"/>
                <a:buChar char="•"/>
              </a:pPr>
              <a:r>
                <a:rPr lang="en-US" sz="28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華人兒童在踮腳尖走的項目有ceiling effect</a:t>
              </a:r>
            </a:p>
            <a:p>
              <a:pPr marL="626106" lvl="1" indent="-313053" algn="l">
                <a:lnSpc>
                  <a:spcPts val="5045"/>
                </a:lnSpc>
                <a:buFont typeface="Arial"/>
                <a:buChar char="•"/>
              </a:pPr>
              <a:r>
                <a:rPr lang="en-US" sz="28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華人兒童在MD與Bal的表現優於美國兒童</a:t>
              </a:r>
            </a:p>
            <a:p>
              <a:pPr marL="604516" lvl="1" indent="-302258" algn="l">
                <a:lnSpc>
                  <a:spcPts val="4871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美國兒童在AC的表現優於臺灣兒童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422985"/>
            <a:ext cx="1375694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過去研究發現</a:t>
            </a: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15075383" y="896250"/>
            <a:ext cx="882269" cy="8822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6194307" y="896250"/>
            <a:ext cx="882269" cy="88226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4545" y="4641567"/>
            <a:ext cx="6235464" cy="2357696"/>
            <a:chOff x="0" y="0"/>
            <a:chExt cx="1117325" cy="4224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17325" cy="422472"/>
            </a:xfrm>
            <a:custGeom>
              <a:avLst/>
              <a:gdLst/>
              <a:ahLst/>
              <a:cxnLst/>
              <a:rect l="l" t="t" r="r" b="b"/>
              <a:pathLst>
                <a:path w="1117325" h="422472">
                  <a:moveTo>
                    <a:pt x="24832" y="0"/>
                  </a:moveTo>
                  <a:lnTo>
                    <a:pt x="1092493" y="0"/>
                  </a:lnTo>
                  <a:cubicBezTo>
                    <a:pt x="1099079" y="0"/>
                    <a:pt x="1105395" y="2616"/>
                    <a:pt x="1110052" y="7273"/>
                  </a:cubicBezTo>
                  <a:cubicBezTo>
                    <a:pt x="1114709" y="11930"/>
                    <a:pt x="1117325" y="18246"/>
                    <a:pt x="1117325" y="24832"/>
                  </a:cubicBezTo>
                  <a:lnTo>
                    <a:pt x="1117325" y="397641"/>
                  </a:lnTo>
                  <a:cubicBezTo>
                    <a:pt x="1117325" y="404226"/>
                    <a:pt x="1114709" y="410542"/>
                    <a:pt x="1110052" y="415199"/>
                  </a:cubicBezTo>
                  <a:cubicBezTo>
                    <a:pt x="1105395" y="419856"/>
                    <a:pt x="1099079" y="422472"/>
                    <a:pt x="1092493" y="422472"/>
                  </a:cubicBezTo>
                  <a:lnTo>
                    <a:pt x="24832" y="422472"/>
                  </a:lnTo>
                  <a:cubicBezTo>
                    <a:pt x="11118" y="422472"/>
                    <a:pt x="0" y="411355"/>
                    <a:pt x="0" y="397641"/>
                  </a:cubicBezTo>
                  <a:lnTo>
                    <a:pt x="0" y="24832"/>
                  </a:lnTo>
                  <a:cubicBezTo>
                    <a:pt x="0" y="18246"/>
                    <a:pt x="2616" y="11930"/>
                    <a:pt x="7273" y="7273"/>
                  </a:cubicBezTo>
                  <a:cubicBezTo>
                    <a:pt x="11930" y="2616"/>
                    <a:pt x="18246" y="0"/>
                    <a:pt x="24832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47650"/>
              <a:ext cx="1117325" cy="670122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l">
                <a:lnSpc>
                  <a:spcPts val="5851"/>
                </a:lnSpc>
              </a:pPr>
              <a:r>
                <a:rPr lang="en-US" sz="27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日本兒童表現</a:t>
              </a:r>
            </a:p>
            <a:p>
              <a:pPr marL="604516" lvl="1" indent="-302258" algn="l">
                <a:lnSpc>
                  <a:spcPts val="5851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MD, Bal的表現優於英國常模</a:t>
              </a:r>
            </a:p>
            <a:p>
              <a:pPr marL="604516" lvl="1" indent="-302258" algn="l">
                <a:lnSpc>
                  <a:spcPts val="5851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女生在MD, Bal的表現優於男孩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-3560385" y="7079907"/>
            <a:ext cx="16016573" cy="3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2449" b="1">
                <a:solidFill>
                  <a:srgbClr val="000000"/>
                </a:solidFill>
                <a:latin typeface="Arial Unicode Bold"/>
                <a:ea typeface="Arial Unicode Bold"/>
                <a:cs typeface="Arial Unicode Bold"/>
                <a:sym typeface="Arial Unicode Bold"/>
              </a:rPr>
              <a:t>(HIRATA ET AL,2018; KITA ET AL, 2016)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0574" y="7311309"/>
            <a:ext cx="16016573" cy="25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4"/>
              </a:lnSpc>
              <a:spcBef>
                <a:spcPct val="0"/>
              </a:spcBef>
            </a:pPr>
            <a:r>
              <a:rPr lang="en-US" sz="1749" b="1">
                <a:solidFill>
                  <a:srgbClr val="000000"/>
                </a:solidFill>
                <a:latin typeface="Arial Unicode Bold"/>
                <a:ea typeface="Arial Unicode Bold"/>
                <a:cs typeface="Arial Unicode Bold"/>
                <a:sym typeface="Arial Unicode Bold"/>
              </a:rPr>
              <a:t>(CHOW ET AL, 2001; CHOW ET AL, 2006)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651682" y="8187560"/>
            <a:ext cx="13420481" cy="1611249"/>
            <a:chOff x="0" y="0"/>
            <a:chExt cx="2404799" cy="2887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04799" cy="288718"/>
            </a:xfrm>
            <a:custGeom>
              <a:avLst/>
              <a:gdLst/>
              <a:ahLst/>
              <a:cxnLst/>
              <a:rect l="l" t="t" r="r" b="b"/>
              <a:pathLst>
                <a:path w="2404799" h="288718">
                  <a:moveTo>
                    <a:pt x="11537" y="0"/>
                  </a:moveTo>
                  <a:lnTo>
                    <a:pt x="2393261" y="0"/>
                  </a:lnTo>
                  <a:cubicBezTo>
                    <a:pt x="2396321" y="0"/>
                    <a:pt x="2399256" y="1216"/>
                    <a:pt x="2401420" y="3379"/>
                  </a:cubicBezTo>
                  <a:cubicBezTo>
                    <a:pt x="2403583" y="5543"/>
                    <a:pt x="2404799" y="8478"/>
                    <a:pt x="2404799" y="11537"/>
                  </a:cubicBezTo>
                  <a:lnTo>
                    <a:pt x="2404799" y="277180"/>
                  </a:lnTo>
                  <a:cubicBezTo>
                    <a:pt x="2404799" y="283552"/>
                    <a:pt x="2399633" y="288718"/>
                    <a:pt x="2393261" y="288718"/>
                  </a:cubicBezTo>
                  <a:lnTo>
                    <a:pt x="11537" y="288718"/>
                  </a:lnTo>
                  <a:cubicBezTo>
                    <a:pt x="8478" y="288718"/>
                    <a:pt x="5543" y="287502"/>
                    <a:pt x="3379" y="285338"/>
                  </a:cubicBezTo>
                  <a:cubicBezTo>
                    <a:pt x="1216" y="283175"/>
                    <a:pt x="0" y="280240"/>
                    <a:pt x="0" y="277180"/>
                  </a:cubicBezTo>
                  <a:lnTo>
                    <a:pt x="0" y="11537"/>
                  </a:lnTo>
                  <a:cubicBezTo>
                    <a:pt x="0" y="8478"/>
                    <a:pt x="1216" y="5543"/>
                    <a:pt x="3379" y="3379"/>
                  </a:cubicBezTo>
                  <a:cubicBezTo>
                    <a:pt x="5543" y="1216"/>
                    <a:pt x="8478" y="0"/>
                    <a:pt x="1153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2404799" cy="374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r>
                <a:rPr lang="en-US" sz="7000">
                  <a:solidFill>
                    <a:srgbClr val="000000"/>
                  </a:solidFill>
                  <a:latin typeface="可画标题黑-繁"/>
                  <a:ea typeface="可画标题黑-繁"/>
                  <a:cs typeface="可画标题黑-繁"/>
                  <a:sym typeface="可画标题黑-繁"/>
                </a:rPr>
                <a:t>MABC-2應用於臺灣孩童之表現?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713" y="2856343"/>
            <a:ext cx="5213078" cy="6506311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808" cy="3479393"/>
            </a:xfrm>
            <a:custGeom>
              <a:avLst/>
              <a:gdLst/>
              <a:ahLst/>
              <a:cxnLst/>
              <a:rect l="l" t="t" r="r" b="b"/>
              <a:pathLst>
                <a:path w="2787808" h="3479393">
                  <a:moveTo>
                    <a:pt x="2787808" y="38446"/>
                  </a:moveTo>
                  <a:lnTo>
                    <a:pt x="2787808" y="0"/>
                  </a:lnTo>
                  <a:lnTo>
                    <a:pt x="15402" y="0"/>
                  </a:lnTo>
                  <a:lnTo>
                    <a:pt x="15402" y="19223"/>
                  </a:lnTo>
                  <a:lnTo>
                    <a:pt x="0" y="19223"/>
                  </a:lnTo>
                  <a:lnTo>
                    <a:pt x="0" y="3479393"/>
                  </a:lnTo>
                  <a:lnTo>
                    <a:pt x="30805" y="3479393"/>
                  </a:lnTo>
                  <a:lnTo>
                    <a:pt x="30805" y="2806582"/>
                  </a:lnTo>
                  <a:lnTo>
                    <a:pt x="554481" y="2806582"/>
                  </a:lnTo>
                  <a:lnTo>
                    <a:pt x="554481" y="3479393"/>
                  </a:lnTo>
                  <a:lnTo>
                    <a:pt x="585286" y="3479393"/>
                  </a:lnTo>
                  <a:lnTo>
                    <a:pt x="585286" y="2806582"/>
                  </a:lnTo>
                  <a:lnTo>
                    <a:pt x="1108962" y="2806582"/>
                  </a:lnTo>
                  <a:lnTo>
                    <a:pt x="1108962" y="3479393"/>
                  </a:lnTo>
                  <a:lnTo>
                    <a:pt x="1139767" y="3479393"/>
                  </a:lnTo>
                  <a:lnTo>
                    <a:pt x="1139767" y="2806582"/>
                  </a:lnTo>
                  <a:lnTo>
                    <a:pt x="1663444" y="2806582"/>
                  </a:lnTo>
                  <a:lnTo>
                    <a:pt x="1663444" y="3479393"/>
                  </a:lnTo>
                  <a:lnTo>
                    <a:pt x="1694248" y="3479393"/>
                  </a:lnTo>
                  <a:lnTo>
                    <a:pt x="1694248" y="2806582"/>
                  </a:lnTo>
                  <a:lnTo>
                    <a:pt x="2217925" y="2806582"/>
                  </a:lnTo>
                  <a:lnTo>
                    <a:pt x="2217925" y="3479393"/>
                  </a:lnTo>
                  <a:lnTo>
                    <a:pt x="2248729" y="3479393"/>
                  </a:lnTo>
                  <a:lnTo>
                    <a:pt x="2248729" y="2806582"/>
                  </a:lnTo>
                  <a:lnTo>
                    <a:pt x="2787808" y="2806582"/>
                  </a:lnTo>
                  <a:lnTo>
                    <a:pt x="2787808" y="2768136"/>
                  </a:lnTo>
                  <a:lnTo>
                    <a:pt x="2248729" y="2768136"/>
                  </a:lnTo>
                  <a:lnTo>
                    <a:pt x="2248729" y="2114548"/>
                  </a:lnTo>
                  <a:lnTo>
                    <a:pt x="2787808" y="2114548"/>
                  </a:lnTo>
                  <a:lnTo>
                    <a:pt x="2787808" y="2076102"/>
                  </a:lnTo>
                  <a:lnTo>
                    <a:pt x="2248729" y="2076102"/>
                  </a:lnTo>
                  <a:lnTo>
                    <a:pt x="2248729" y="1422514"/>
                  </a:lnTo>
                  <a:lnTo>
                    <a:pt x="2787808" y="1422514"/>
                  </a:lnTo>
                  <a:lnTo>
                    <a:pt x="2787808" y="1384068"/>
                  </a:lnTo>
                  <a:lnTo>
                    <a:pt x="2248729" y="1384068"/>
                  </a:lnTo>
                  <a:lnTo>
                    <a:pt x="2248729" y="730480"/>
                  </a:lnTo>
                  <a:lnTo>
                    <a:pt x="2787808" y="730480"/>
                  </a:lnTo>
                  <a:lnTo>
                    <a:pt x="2787808" y="692034"/>
                  </a:lnTo>
                  <a:lnTo>
                    <a:pt x="2248729" y="692034"/>
                  </a:lnTo>
                  <a:lnTo>
                    <a:pt x="2248729" y="38446"/>
                  </a:lnTo>
                  <a:lnTo>
                    <a:pt x="2787808" y="38446"/>
                  </a:lnTo>
                  <a:close/>
                  <a:moveTo>
                    <a:pt x="585286" y="692034"/>
                  </a:moveTo>
                  <a:lnTo>
                    <a:pt x="585286" y="38446"/>
                  </a:lnTo>
                  <a:lnTo>
                    <a:pt x="1108962" y="38446"/>
                  </a:lnTo>
                  <a:lnTo>
                    <a:pt x="1108962" y="692034"/>
                  </a:lnTo>
                  <a:lnTo>
                    <a:pt x="585286" y="692034"/>
                  </a:lnTo>
                  <a:close/>
                  <a:moveTo>
                    <a:pt x="1108962" y="730480"/>
                  </a:moveTo>
                  <a:lnTo>
                    <a:pt x="1108962" y="1384068"/>
                  </a:lnTo>
                  <a:lnTo>
                    <a:pt x="585286" y="1384068"/>
                  </a:lnTo>
                  <a:lnTo>
                    <a:pt x="585286" y="730480"/>
                  </a:lnTo>
                  <a:lnTo>
                    <a:pt x="1108962" y="730480"/>
                  </a:lnTo>
                  <a:close/>
                  <a:moveTo>
                    <a:pt x="554481" y="692034"/>
                  </a:moveTo>
                  <a:lnTo>
                    <a:pt x="30805" y="692034"/>
                  </a:lnTo>
                  <a:lnTo>
                    <a:pt x="30805" y="38446"/>
                  </a:lnTo>
                  <a:lnTo>
                    <a:pt x="554481" y="38446"/>
                  </a:lnTo>
                  <a:lnTo>
                    <a:pt x="554481" y="692034"/>
                  </a:lnTo>
                  <a:close/>
                  <a:moveTo>
                    <a:pt x="554481" y="730480"/>
                  </a:moveTo>
                  <a:lnTo>
                    <a:pt x="554481" y="1384068"/>
                  </a:lnTo>
                  <a:lnTo>
                    <a:pt x="30805" y="1384068"/>
                  </a:lnTo>
                  <a:lnTo>
                    <a:pt x="30805" y="730480"/>
                  </a:lnTo>
                  <a:lnTo>
                    <a:pt x="554481" y="730480"/>
                  </a:lnTo>
                  <a:close/>
                  <a:moveTo>
                    <a:pt x="554481" y="1422514"/>
                  </a:moveTo>
                  <a:lnTo>
                    <a:pt x="554481" y="2076102"/>
                  </a:lnTo>
                  <a:lnTo>
                    <a:pt x="30805" y="2076102"/>
                  </a:lnTo>
                  <a:lnTo>
                    <a:pt x="30805" y="1422514"/>
                  </a:lnTo>
                  <a:lnTo>
                    <a:pt x="554481" y="1422514"/>
                  </a:lnTo>
                  <a:close/>
                  <a:moveTo>
                    <a:pt x="585286" y="1422514"/>
                  </a:moveTo>
                  <a:lnTo>
                    <a:pt x="1108962" y="1422514"/>
                  </a:lnTo>
                  <a:lnTo>
                    <a:pt x="1108962" y="2076102"/>
                  </a:lnTo>
                  <a:lnTo>
                    <a:pt x="585286" y="2076102"/>
                  </a:lnTo>
                  <a:lnTo>
                    <a:pt x="585286" y="1422514"/>
                  </a:lnTo>
                  <a:close/>
                  <a:moveTo>
                    <a:pt x="1139767" y="1422514"/>
                  </a:moveTo>
                  <a:lnTo>
                    <a:pt x="1663444" y="1422514"/>
                  </a:lnTo>
                  <a:lnTo>
                    <a:pt x="1663444" y="2076102"/>
                  </a:lnTo>
                  <a:lnTo>
                    <a:pt x="1139767" y="2076102"/>
                  </a:lnTo>
                  <a:lnTo>
                    <a:pt x="1139767" y="1422514"/>
                  </a:lnTo>
                  <a:close/>
                  <a:moveTo>
                    <a:pt x="1139767" y="1384068"/>
                  </a:moveTo>
                  <a:lnTo>
                    <a:pt x="1139767" y="730480"/>
                  </a:lnTo>
                  <a:lnTo>
                    <a:pt x="1663444" y="730480"/>
                  </a:lnTo>
                  <a:lnTo>
                    <a:pt x="1663444" y="1384068"/>
                  </a:lnTo>
                  <a:lnTo>
                    <a:pt x="1139767" y="1384068"/>
                  </a:lnTo>
                  <a:close/>
                  <a:moveTo>
                    <a:pt x="1139767" y="692034"/>
                  </a:moveTo>
                  <a:lnTo>
                    <a:pt x="1139767" y="38446"/>
                  </a:lnTo>
                  <a:lnTo>
                    <a:pt x="1663444" y="38446"/>
                  </a:lnTo>
                  <a:lnTo>
                    <a:pt x="1663444" y="692034"/>
                  </a:lnTo>
                  <a:lnTo>
                    <a:pt x="1139767" y="692034"/>
                  </a:lnTo>
                  <a:close/>
                  <a:moveTo>
                    <a:pt x="30805" y="2768136"/>
                  </a:moveTo>
                  <a:lnTo>
                    <a:pt x="30805" y="2114548"/>
                  </a:lnTo>
                  <a:lnTo>
                    <a:pt x="554481" y="2114548"/>
                  </a:lnTo>
                  <a:lnTo>
                    <a:pt x="554481" y="2768136"/>
                  </a:lnTo>
                  <a:lnTo>
                    <a:pt x="30805" y="2768136"/>
                  </a:lnTo>
                  <a:close/>
                  <a:moveTo>
                    <a:pt x="585286" y="2768136"/>
                  </a:moveTo>
                  <a:lnTo>
                    <a:pt x="585286" y="2114548"/>
                  </a:lnTo>
                  <a:lnTo>
                    <a:pt x="1108962" y="2114548"/>
                  </a:lnTo>
                  <a:lnTo>
                    <a:pt x="1108962" y="2768136"/>
                  </a:lnTo>
                  <a:lnTo>
                    <a:pt x="585286" y="2768136"/>
                  </a:lnTo>
                  <a:close/>
                  <a:moveTo>
                    <a:pt x="1139767" y="2768136"/>
                  </a:moveTo>
                  <a:lnTo>
                    <a:pt x="1139767" y="2114548"/>
                  </a:lnTo>
                  <a:lnTo>
                    <a:pt x="1663444" y="2114548"/>
                  </a:lnTo>
                  <a:lnTo>
                    <a:pt x="1663444" y="2768136"/>
                  </a:lnTo>
                  <a:lnTo>
                    <a:pt x="1139767" y="2768136"/>
                  </a:lnTo>
                  <a:close/>
                  <a:moveTo>
                    <a:pt x="2217925" y="2768136"/>
                  </a:moveTo>
                  <a:lnTo>
                    <a:pt x="1694248" y="2768136"/>
                  </a:lnTo>
                  <a:lnTo>
                    <a:pt x="1694248" y="2114548"/>
                  </a:lnTo>
                  <a:lnTo>
                    <a:pt x="2217925" y="2114548"/>
                  </a:lnTo>
                  <a:lnTo>
                    <a:pt x="2217925" y="2768136"/>
                  </a:lnTo>
                  <a:close/>
                  <a:moveTo>
                    <a:pt x="2217925" y="2076102"/>
                  </a:moveTo>
                  <a:lnTo>
                    <a:pt x="1694248" y="2076102"/>
                  </a:lnTo>
                  <a:lnTo>
                    <a:pt x="1694248" y="1422514"/>
                  </a:lnTo>
                  <a:lnTo>
                    <a:pt x="2217925" y="1422514"/>
                  </a:lnTo>
                  <a:lnTo>
                    <a:pt x="2217925" y="2076102"/>
                  </a:lnTo>
                  <a:close/>
                  <a:moveTo>
                    <a:pt x="2217925" y="1384068"/>
                  </a:moveTo>
                  <a:lnTo>
                    <a:pt x="1694248" y="1384068"/>
                  </a:lnTo>
                  <a:lnTo>
                    <a:pt x="1694248" y="730480"/>
                  </a:lnTo>
                  <a:lnTo>
                    <a:pt x="2217925" y="730480"/>
                  </a:lnTo>
                  <a:lnTo>
                    <a:pt x="2217925" y="1384068"/>
                  </a:lnTo>
                  <a:close/>
                  <a:moveTo>
                    <a:pt x="2217925" y="692034"/>
                  </a:moveTo>
                  <a:lnTo>
                    <a:pt x="1694248" y="692034"/>
                  </a:lnTo>
                  <a:lnTo>
                    <a:pt x="1694248" y="38446"/>
                  </a:lnTo>
                  <a:lnTo>
                    <a:pt x="2217925" y="38446"/>
                  </a:lnTo>
                  <a:lnTo>
                    <a:pt x="2217925" y="6920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942086" y="2856343"/>
            <a:ext cx="5213078" cy="6506311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87808" cy="3479393"/>
            </a:xfrm>
            <a:custGeom>
              <a:avLst/>
              <a:gdLst/>
              <a:ahLst/>
              <a:cxnLst/>
              <a:rect l="l" t="t" r="r" b="b"/>
              <a:pathLst>
                <a:path w="2787808" h="3479393">
                  <a:moveTo>
                    <a:pt x="2787808" y="38446"/>
                  </a:moveTo>
                  <a:lnTo>
                    <a:pt x="2787808" y="0"/>
                  </a:lnTo>
                  <a:lnTo>
                    <a:pt x="15402" y="0"/>
                  </a:lnTo>
                  <a:lnTo>
                    <a:pt x="15402" y="19223"/>
                  </a:lnTo>
                  <a:lnTo>
                    <a:pt x="0" y="19223"/>
                  </a:lnTo>
                  <a:lnTo>
                    <a:pt x="0" y="3479393"/>
                  </a:lnTo>
                  <a:lnTo>
                    <a:pt x="30805" y="3479393"/>
                  </a:lnTo>
                  <a:lnTo>
                    <a:pt x="30805" y="2806582"/>
                  </a:lnTo>
                  <a:lnTo>
                    <a:pt x="554481" y="2806582"/>
                  </a:lnTo>
                  <a:lnTo>
                    <a:pt x="554481" y="3479393"/>
                  </a:lnTo>
                  <a:lnTo>
                    <a:pt x="585286" y="3479393"/>
                  </a:lnTo>
                  <a:lnTo>
                    <a:pt x="585286" y="2806582"/>
                  </a:lnTo>
                  <a:lnTo>
                    <a:pt x="1108962" y="2806582"/>
                  </a:lnTo>
                  <a:lnTo>
                    <a:pt x="1108962" y="3479393"/>
                  </a:lnTo>
                  <a:lnTo>
                    <a:pt x="1139767" y="3479393"/>
                  </a:lnTo>
                  <a:lnTo>
                    <a:pt x="1139767" y="2806582"/>
                  </a:lnTo>
                  <a:lnTo>
                    <a:pt x="1663444" y="2806582"/>
                  </a:lnTo>
                  <a:lnTo>
                    <a:pt x="1663444" y="3479393"/>
                  </a:lnTo>
                  <a:lnTo>
                    <a:pt x="1694248" y="3479393"/>
                  </a:lnTo>
                  <a:lnTo>
                    <a:pt x="1694248" y="2806582"/>
                  </a:lnTo>
                  <a:lnTo>
                    <a:pt x="2217925" y="2806582"/>
                  </a:lnTo>
                  <a:lnTo>
                    <a:pt x="2217925" y="3479393"/>
                  </a:lnTo>
                  <a:lnTo>
                    <a:pt x="2248729" y="3479393"/>
                  </a:lnTo>
                  <a:lnTo>
                    <a:pt x="2248729" y="2806582"/>
                  </a:lnTo>
                  <a:lnTo>
                    <a:pt x="2787808" y="2806582"/>
                  </a:lnTo>
                  <a:lnTo>
                    <a:pt x="2787808" y="2768136"/>
                  </a:lnTo>
                  <a:lnTo>
                    <a:pt x="2248729" y="2768136"/>
                  </a:lnTo>
                  <a:lnTo>
                    <a:pt x="2248729" y="2114548"/>
                  </a:lnTo>
                  <a:lnTo>
                    <a:pt x="2787808" y="2114548"/>
                  </a:lnTo>
                  <a:lnTo>
                    <a:pt x="2787808" y="2076102"/>
                  </a:lnTo>
                  <a:lnTo>
                    <a:pt x="2248729" y="2076102"/>
                  </a:lnTo>
                  <a:lnTo>
                    <a:pt x="2248729" y="1422514"/>
                  </a:lnTo>
                  <a:lnTo>
                    <a:pt x="2787808" y="1422514"/>
                  </a:lnTo>
                  <a:lnTo>
                    <a:pt x="2787808" y="1384068"/>
                  </a:lnTo>
                  <a:lnTo>
                    <a:pt x="2248729" y="1384068"/>
                  </a:lnTo>
                  <a:lnTo>
                    <a:pt x="2248729" y="730480"/>
                  </a:lnTo>
                  <a:lnTo>
                    <a:pt x="2787808" y="730480"/>
                  </a:lnTo>
                  <a:lnTo>
                    <a:pt x="2787808" y="692034"/>
                  </a:lnTo>
                  <a:lnTo>
                    <a:pt x="2248729" y="692034"/>
                  </a:lnTo>
                  <a:lnTo>
                    <a:pt x="2248729" y="38446"/>
                  </a:lnTo>
                  <a:lnTo>
                    <a:pt x="2787808" y="38446"/>
                  </a:lnTo>
                  <a:close/>
                  <a:moveTo>
                    <a:pt x="585286" y="692034"/>
                  </a:moveTo>
                  <a:lnTo>
                    <a:pt x="585286" y="38446"/>
                  </a:lnTo>
                  <a:lnTo>
                    <a:pt x="1108962" y="38446"/>
                  </a:lnTo>
                  <a:lnTo>
                    <a:pt x="1108962" y="692034"/>
                  </a:lnTo>
                  <a:lnTo>
                    <a:pt x="585286" y="692034"/>
                  </a:lnTo>
                  <a:close/>
                  <a:moveTo>
                    <a:pt x="1108962" y="730480"/>
                  </a:moveTo>
                  <a:lnTo>
                    <a:pt x="1108962" y="1384068"/>
                  </a:lnTo>
                  <a:lnTo>
                    <a:pt x="585286" y="1384068"/>
                  </a:lnTo>
                  <a:lnTo>
                    <a:pt x="585286" y="730480"/>
                  </a:lnTo>
                  <a:lnTo>
                    <a:pt x="1108962" y="730480"/>
                  </a:lnTo>
                  <a:close/>
                  <a:moveTo>
                    <a:pt x="554481" y="692034"/>
                  </a:moveTo>
                  <a:lnTo>
                    <a:pt x="30805" y="692034"/>
                  </a:lnTo>
                  <a:lnTo>
                    <a:pt x="30805" y="38446"/>
                  </a:lnTo>
                  <a:lnTo>
                    <a:pt x="554481" y="38446"/>
                  </a:lnTo>
                  <a:lnTo>
                    <a:pt x="554481" y="692034"/>
                  </a:lnTo>
                  <a:close/>
                  <a:moveTo>
                    <a:pt x="554481" y="730480"/>
                  </a:moveTo>
                  <a:lnTo>
                    <a:pt x="554481" y="1384068"/>
                  </a:lnTo>
                  <a:lnTo>
                    <a:pt x="30805" y="1384068"/>
                  </a:lnTo>
                  <a:lnTo>
                    <a:pt x="30805" y="730480"/>
                  </a:lnTo>
                  <a:lnTo>
                    <a:pt x="554481" y="730480"/>
                  </a:lnTo>
                  <a:close/>
                  <a:moveTo>
                    <a:pt x="554481" y="1422514"/>
                  </a:moveTo>
                  <a:lnTo>
                    <a:pt x="554481" y="2076102"/>
                  </a:lnTo>
                  <a:lnTo>
                    <a:pt x="30805" y="2076102"/>
                  </a:lnTo>
                  <a:lnTo>
                    <a:pt x="30805" y="1422514"/>
                  </a:lnTo>
                  <a:lnTo>
                    <a:pt x="554481" y="1422514"/>
                  </a:lnTo>
                  <a:close/>
                  <a:moveTo>
                    <a:pt x="585286" y="1422514"/>
                  </a:moveTo>
                  <a:lnTo>
                    <a:pt x="1108962" y="1422514"/>
                  </a:lnTo>
                  <a:lnTo>
                    <a:pt x="1108962" y="2076102"/>
                  </a:lnTo>
                  <a:lnTo>
                    <a:pt x="585286" y="2076102"/>
                  </a:lnTo>
                  <a:lnTo>
                    <a:pt x="585286" y="1422514"/>
                  </a:lnTo>
                  <a:close/>
                  <a:moveTo>
                    <a:pt x="1139767" y="1422514"/>
                  </a:moveTo>
                  <a:lnTo>
                    <a:pt x="1663444" y="1422514"/>
                  </a:lnTo>
                  <a:lnTo>
                    <a:pt x="1663444" y="2076102"/>
                  </a:lnTo>
                  <a:lnTo>
                    <a:pt x="1139767" y="2076102"/>
                  </a:lnTo>
                  <a:lnTo>
                    <a:pt x="1139767" y="1422514"/>
                  </a:lnTo>
                  <a:close/>
                  <a:moveTo>
                    <a:pt x="1139767" y="1384068"/>
                  </a:moveTo>
                  <a:lnTo>
                    <a:pt x="1139767" y="730480"/>
                  </a:lnTo>
                  <a:lnTo>
                    <a:pt x="1663444" y="730480"/>
                  </a:lnTo>
                  <a:lnTo>
                    <a:pt x="1663444" y="1384068"/>
                  </a:lnTo>
                  <a:lnTo>
                    <a:pt x="1139767" y="1384068"/>
                  </a:lnTo>
                  <a:close/>
                  <a:moveTo>
                    <a:pt x="1139767" y="692034"/>
                  </a:moveTo>
                  <a:lnTo>
                    <a:pt x="1139767" y="38446"/>
                  </a:lnTo>
                  <a:lnTo>
                    <a:pt x="1663444" y="38446"/>
                  </a:lnTo>
                  <a:lnTo>
                    <a:pt x="1663444" y="692034"/>
                  </a:lnTo>
                  <a:lnTo>
                    <a:pt x="1139767" y="692034"/>
                  </a:lnTo>
                  <a:close/>
                  <a:moveTo>
                    <a:pt x="30805" y="2768136"/>
                  </a:moveTo>
                  <a:lnTo>
                    <a:pt x="30805" y="2114548"/>
                  </a:lnTo>
                  <a:lnTo>
                    <a:pt x="554481" y="2114548"/>
                  </a:lnTo>
                  <a:lnTo>
                    <a:pt x="554481" y="2768136"/>
                  </a:lnTo>
                  <a:lnTo>
                    <a:pt x="30805" y="2768136"/>
                  </a:lnTo>
                  <a:close/>
                  <a:moveTo>
                    <a:pt x="585286" y="2768136"/>
                  </a:moveTo>
                  <a:lnTo>
                    <a:pt x="585286" y="2114548"/>
                  </a:lnTo>
                  <a:lnTo>
                    <a:pt x="1108962" y="2114548"/>
                  </a:lnTo>
                  <a:lnTo>
                    <a:pt x="1108962" y="2768136"/>
                  </a:lnTo>
                  <a:lnTo>
                    <a:pt x="585286" y="2768136"/>
                  </a:lnTo>
                  <a:close/>
                  <a:moveTo>
                    <a:pt x="1139767" y="2768136"/>
                  </a:moveTo>
                  <a:lnTo>
                    <a:pt x="1139767" y="2114548"/>
                  </a:lnTo>
                  <a:lnTo>
                    <a:pt x="1663444" y="2114548"/>
                  </a:lnTo>
                  <a:lnTo>
                    <a:pt x="1663444" y="2768136"/>
                  </a:lnTo>
                  <a:lnTo>
                    <a:pt x="1139767" y="2768136"/>
                  </a:lnTo>
                  <a:close/>
                  <a:moveTo>
                    <a:pt x="2217925" y="2768136"/>
                  </a:moveTo>
                  <a:lnTo>
                    <a:pt x="1694248" y="2768136"/>
                  </a:lnTo>
                  <a:lnTo>
                    <a:pt x="1694248" y="2114548"/>
                  </a:lnTo>
                  <a:lnTo>
                    <a:pt x="2217925" y="2114548"/>
                  </a:lnTo>
                  <a:lnTo>
                    <a:pt x="2217925" y="2768136"/>
                  </a:lnTo>
                  <a:close/>
                  <a:moveTo>
                    <a:pt x="2217925" y="2076102"/>
                  </a:moveTo>
                  <a:lnTo>
                    <a:pt x="1694248" y="2076102"/>
                  </a:lnTo>
                  <a:lnTo>
                    <a:pt x="1694248" y="1422514"/>
                  </a:lnTo>
                  <a:lnTo>
                    <a:pt x="2217925" y="1422514"/>
                  </a:lnTo>
                  <a:lnTo>
                    <a:pt x="2217925" y="2076102"/>
                  </a:lnTo>
                  <a:close/>
                  <a:moveTo>
                    <a:pt x="2217925" y="1384068"/>
                  </a:moveTo>
                  <a:lnTo>
                    <a:pt x="1694248" y="1384068"/>
                  </a:lnTo>
                  <a:lnTo>
                    <a:pt x="1694248" y="730480"/>
                  </a:lnTo>
                  <a:lnTo>
                    <a:pt x="2217925" y="730480"/>
                  </a:lnTo>
                  <a:lnTo>
                    <a:pt x="2217925" y="1384068"/>
                  </a:lnTo>
                  <a:close/>
                  <a:moveTo>
                    <a:pt x="2217925" y="692034"/>
                  </a:moveTo>
                  <a:lnTo>
                    <a:pt x="1694248" y="692034"/>
                  </a:lnTo>
                  <a:lnTo>
                    <a:pt x="1694248" y="38446"/>
                  </a:lnTo>
                  <a:lnTo>
                    <a:pt x="2217925" y="38446"/>
                  </a:lnTo>
                  <a:lnTo>
                    <a:pt x="2217925" y="6920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42016" y="3363598"/>
            <a:ext cx="3600472" cy="1482373"/>
            <a:chOff x="0" y="0"/>
            <a:chExt cx="645164" cy="2656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5164" cy="265625"/>
            </a:xfrm>
            <a:custGeom>
              <a:avLst/>
              <a:gdLst/>
              <a:ahLst/>
              <a:cxnLst/>
              <a:rect l="l" t="t" r="r" b="b"/>
              <a:pathLst>
                <a:path w="645164" h="265625">
                  <a:moveTo>
                    <a:pt x="43005" y="0"/>
                  </a:moveTo>
                  <a:lnTo>
                    <a:pt x="602159" y="0"/>
                  </a:lnTo>
                  <a:cubicBezTo>
                    <a:pt x="613565" y="0"/>
                    <a:pt x="624503" y="4531"/>
                    <a:pt x="632568" y="12596"/>
                  </a:cubicBezTo>
                  <a:cubicBezTo>
                    <a:pt x="640633" y="20661"/>
                    <a:pt x="645164" y="31599"/>
                    <a:pt x="645164" y="43005"/>
                  </a:cubicBezTo>
                  <a:lnTo>
                    <a:pt x="645164" y="222620"/>
                  </a:lnTo>
                  <a:cubicBezTo>
                    <a:pt x="645164" y="234025"/>
                    <a:pt x="640633" y="244964"/>
                    <a:pt x="632568" y="253029"/>
                  </a:cubicBezTo>
                  <a:cubicBezTo>
                    <a:pt x="624503" y="261094"/>
                    <a:pt x="613565" y="265625"/>
                    <a:pt x="602159" y="265625"/>
                  </a:cubicBezTo>
                  <a:lnTo>
                    <a:pt x="43005" y="265625"/>
                  </a:lnTo>
                  <a:cubicBezTo>
                    <a:pt x="31599" y="265625"/>
                    <a:pt x="20661" y="261094"/>
                    <a:pt x="12596" y="253029"/>
                  </a:cubicBezTo>
                  <a:cubicBezTo>
                    <a:pt x="4531" y="244964"/>
                    <a:pt x="0" y="234025"/>
                    <a:pt x="0" y="222620"/>
                  </a:cubicBezTo>
                  <a:lnTo>
                    <a:pt x="0" y="43005"/>
                  </a:lnTo>
                  <a:cubicBezTo>
                    <a:pt x="0" y="31599"/>
                    <a:pt x="4531" y="20661"/>
                    <a:pt x="12596" y="12596"/>
                  </a:cubicBezTo>
                  <a:cubicBezTo>
                    <a:pt x="20661" y="4531"/>
                    <a:pt x="31599" y="0"/>
                    <a:pt x="43005" y="0"/>
                  </a:cubicBezTo>
                  <a:close/>
                </a:path>
              </a:pathLst>
            </a:custGeom>
            <a:solidFill>
              <a:srgbClr val="FDD36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645164" cy="35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48389" y="3363598"/>
            <a:ext cx="3600472" cy="1482373"/>
            <a:chOff x="0" y="0"/>
            <a:chExt cx="645164" cy="265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5164" cy="265625"/>
            </a:xfrm>
            <a:custGeom>
              <a:avLst/>
              <a:gdLst/>
              <a:ahLst/>
              <a:cxnLst/>
              <a:rect l="l" t="t" r="r" b="b"/>
              <a:pathLst>
                <a:path w="645164" h="265625">
                  <a:moveTo>
                    <a:pt x="43005" y="0"/>
                  </a:moveTo>
                  <a:lnTo>
                    <a:pt x="602159" y="0"/>
                  </a:lnTo>
                  <a:cubicBezTo>
                    <a:pt x="613565" y="0"/>
                    <a:pt x="624503" y="4531"/>
                    <a:pt x="632568" y="12596"/>
                  </a:cubicBezTo>
                  <a:cubicBezTo>
                    <a:pt x="640633" y="20661"/>
                    <a:pt x="645164" y="31599"/>
                    <a:pt x="645164" y="43005"/>
                  </a:cubicBezTo>
                  <a:lnTo>
                    <a:pt x="645164" y="222620"/>
                  </a:lnTo>
                  <a:cubicBezTo>
                    <a:pt x="645164" y="234025"/>
                    <a:pt x="640633" y="244964"/>
                    <a:pt x="632568" y="253029"/>
                  </a:cubicBezTo>
                  <a:cubicBezTo>
                    <a:pt x="624503" y="261094"/>
                    <a:pt x="613565" y="265625"/>
                    <a:pt x="602159" y="265625"/>
                  </a:cubicBezTo>
                  <a:lnTo>
                    <a:pt x="43005" y="265625"/>
                  </a:lnTo>
                  <a:cubicBezTo>
                    <a:pt x="31599" y="265625"/>
                    <a:pt x="20661" y="261094"/>
                    <a:pt x="12596" y="253029"/>
                  </a:cubicBezTo>
                  <a:cubicBezTo>
                    <a:pt x="4531" y="244964"/>
                    <a:pt x="0" y="234025"/>
                    <a:pt x="0" y="222620"/>
                  </a:cubicBezTo>
                  <a:lnTo>
                    <a:pt x="0" y="43005"/>
                  </a:lnTo>
                  <a:cubicBezTo>
                    <a:pt x="0" y="31599"/>
                    <a:pt x="4531" y="20661"/>
                    <a:pt x="12596" y="12596"/>
                  </a:cubicBezTo>
                  <a:cubicBezTo>
                    <a:pt x="20661" y="4531"/>
                    <a:pt x="31599" y="0"/>
                    <a:pt x="43005" y="0"/>
                  </a:cubicBezTo>
                  <a:close/>
                </a:path>
              </a:pathLst>
            </a:custGeom>
            <a:solidFill>
              <a:srgbClr val="F9BDBD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645164" cy="35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1966" y="4376812"/>
            <a:ext cx="4540573" cy="4478587"/>
            <a:chOff x="0" y="0"/>
            <a:chExt cx="813619" cy="80251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3619" cy="802512"/>
            </a:xfrm>
            <a:custGeom>
              <a:avLst/>
              <a:gdLst/>
              <a:ahLst/>
              <a:cxnLst/>
              <a:rect l="l" t="t" r="r" b="b"/>
              <a:pathLst>
                <a:path w="813619" h="802512">
                  <a:moveTo>
                    <a:pt x="34101" y="0"/>
                  </a:moveTo>
                  <a:lnTo>
                    <a:pt x="779518" y="0"/>
                  </a:lnTo>
                  <a:cubicBezTo>
                    <a:pt x="798352" y="0"/>
                    <a:pt x="813619" y="15268"/>
                    <a:pt x="813619" y="34101"/>
                  </a:cubicBezTo>
                  <a:lnTo>
                    <a:pt x="813619" y="768411"/>
                  </a:lnTo>
                  <a:cubicBezTo>
                    <a:pt x="813619" y="777455"/>
                    <a:pt x="810027" y="786129"/>
                    <a:pt x="803631" y="792524"/>
                  </a:cubicBezTo>
                  <a:cubicBezTo>
                    <a:pt x="797236" y="798919"/>
                    <a:pt x="788563" y="802512"/>
                    <a:pt x="779518" y="802512"/>
                  </a:cubicBezTo>
                  <a:lnTo>
                    <a:pt x="34101" y="802512"/>
                  </a:lnTo>
                  <a:cubicBezTo>
                    <a:pt x="15268" y="802512"/>
                    <a:pt x="0" y="787245"/>
                    <a:pt x="0" y="768411"/>
                  </a:cubicBezTo>
                  <a:lnTo>
                    <a:pt x="0" y="34101"/>
                  </a:lnTo>
                  <a:cubicBezTo>
                    <a:pt x="0" y="15268"/>
                    <a:pt x="15268" y="0"/>
                    <a:pt x="34101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813619" cy="88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278339" y="4376812"/>
            <a:ext cx="4540573" cy="4478587"/>
            <a:chOff x="0" y="0"/>
            <a:chExt cx="813619" cy="8025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3619" cy="802512"/>
            </a:xfrm>
            <a:custGeom>
              <a:avLst/>
              <a:gdLst/>
              <a:ahLst/>
              <a:cxnLst/>
              <a:rect l="l" t="t" r="r" b="b"/>
              <a:pathLst>
                <a:path w="813619" h="802512">
                  <a:moveTo>
                    <a:pt x="34101" y="0"/>
                  </a:moveTo>
                  <a:lnTo>
                    <a:pt x="779518" y="0"/>
                  </a:lnTo>
                  <a:cubicBezTo>
                    <a:pt x="798352" y="0"/>
                    <a:pt x="813619" y="15268"/>
                    <a:pt x="813619" y="34101"/>
                  </a:cubicBezTo>
                  <a:lnTo>
                    <a:pt x="813619" y="768411"/>
                  </a:lnTo>
                  <a:cubicBezTo>
                    <a:pt x="813619" y="777455"/>
                    <a:pt x="810027" y="786129"/>
                    <a:pt x="803631" y="792524"/>
                  </a:cubicBezTo>
                  <a:cubicBezTo>
                    <a:pt x="797236" y="798919"/>
                    <a:pt x="788563" y="802512"/>
                    <a:pt x="779518" y="802512"/>
                  </a:cubicBezTo>
                  <a:lnTo>
                    <a:pt x="34101" y="802512"/>
                  </a:lnTo>
                  <a:cubicBezTo>
                    <a:pt x="15268" y="802512"/>
                    <a:pt x="0" y="787245"/>
                    <a:pt x="0" y="768411"/>
                  </a:cubicBezTo>
                  <a:lnTo>
                    <a:pt x="0" y="34101"/>
                  </a:lnTo>
                  <a:cubicBezTo>
                    <a:pt x="0" y="15268"/>
                    <a:pt x="15268" y="0"/>
                    <a:pt x="34101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813619" cy="88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35713" y="708726"/>
            <a:ext cx="1310644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研究方法</a:t>
            </a:r>
          </a:p>
        </p:txBody>
      </p:sp>
      <p:grpSp>
        <p:nvGrpSpPr>
          <p:cNvPr id="19" name="Group 19"/>
          <p:cNvGrpSpPr/>
          <p:nvPr/>
        </p:nvGrpSpPr>
        <p:grpSpPr>
          <a:xfrm rot="2700000">
            <a:off x="15075383" y="1105791"/>
            <a:ext cx="882269" cy="88226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2700000">
            <a:off x="16194307" y="1105791"/>
            <a:ext cx="882269" cy="88226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178725" y="3587150"/>
            <a:ext cx="3127056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研究對象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85097" y="3587150"/>
            <a:ext cx="3127056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統計分析方式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09967" y="4631685"/>
            <a:ext cx="3884792" cy="163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3-6歲兒童</a:t>
            </a:r>
          </a:p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能夠遵從指令</a:t>
            </a:r>
          </a:p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無顯著動作障礙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16340" y="4631685"/>
            <a:ext cx="3464571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描述性統計</a:t>
            </a:r>
          </a:p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Z檢定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537461" y="2856343"/>
            <a:ext cx="5213078" cy="6506311"/>
            <a:chOff x="0" y="0"/>
            <a:chExt cx="1149350" cy="11493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787808" cy="3479393"/>
            </a:xfrm>
            <a:custGeom>
              <a:avLst/>
              <a:gdLst/>
              <a:ahLst/>
              <a:cxnLst/>
              <a:rect l="l" t="t" r="r" b="b"/>
              <a:pathLst>
                <a:path w="2787808" h="3479393">
                  <a:moveTo>
                    <a:pt x="2787808" y="38446"/>
                  </a:moveTo>
                  <a:lnTo>
                    <a:pt x="2787808" y="0"/>
                  </a:lnTo>
                  <a:lnTo>
                    <a:pt x="15402" y="0"/>
                  </a:lnTo>
                  <a:lnTo>
                    <a:pt x="15402" y="19223"/>
                  </a:lnTo>
                  <a:lnTo>
                    <a:pt x="0" y="19223"/>
                  </a:lnTo>
                  <a:lnTo>
                    <a:pt x="0" y="3479393"/>
                  </a:lnTo>
                  <a:lnTo>
                    <a:pt x="30805" y="3479393"/>
                  </a:lnTo>
                  <a:lnTo>
                    <a:pt x="30805" y="2806582"/>
                  </a:lnTo>
                  <a:lnTo>
                    <a:pt x="554481" y="2806582"/>
                  </a:lnTo>
                  <a:lnTo>
                    <a:pt x="554481" y="3479393"/>
                  </a:lnTo>
                  <a:lnTo>
                    <a:pt x="585286" y="3479393"/>
                  </a:lnTo>
                  <a:lnTo>
                    <a:pt x="585286" y="2806582"/>
                  </a:lnTo>
                  <a:lnTo>
                    <a:pt x="1108962" y="2806582"/>
                  </a:lnTo>
                  <a:lnTo>
                    <a:pt x="1108962" y="3479393"/>
                  </a:lnTo>
                  <a:lnTo>
                    <a:pt x="1139767" y="3479393"/>
                  </a:lnTo>
                  <a:lnTo>
                    <a:pt x="1139767" y="2806582"/>
                  </a:lnTo>
                  <a:lnTo>
                    <a:pt x="1663444" y="2806582"/>
                  </a:lnTo>
                  <a:lnTo>
                    <a:pt x="1663444" y="3479393"/>
                  </a:lnTo>
                  <a:lnTo>
                    <a:pt x="1694248" y="3479393"/>
                  </a:lnTo>
                  <a:lnTo>
                    <a:pt x="1694248" y="2806582"/>
                  </a:lnTo>
                  <a:lnTo>
                    <a:pt x="2217925" y="2806582"/>
                  </a:lnTo>
                  <a:lnTo>
                    <a:pt x="2217925" y="3479393"/>
                  </a:lnTo>
                  <a:lnTo>
                    <a:pt x="2248729" y="3479393"/>
                  </a:lnTo>
                  <a:lnTo>
                    <a:pt x="2248729" y="2806582"/>
                  </a:lnTo>
                  <a:lnTo>
                    <a:pt x="2787808" y="2806582"/>
                  </a:lnTo>
                  <a:lnTo>
                    <a:pt x="2787808" y="2768136"/>
                  </a:lnTo>
                  <a:lnTo>
                    <a:pt x="2248729" y="2768136"/>
                  </a:lnTo>
                  <a:lnTo>
                    <a:pt x="2248729" y="2114548"/>
                  </a:lnTo>
                  <a:lnTo>
                    <a:pt x="2787808" y="2114548"/>
                  </a:lnTo>
                  <a:lnTo>
                    <a:pt x="2787808" y="2076102"/>
                  </a:lnTo>
                  <a:lnTo>
                    <a:pt x="2248729" y="2076102"/>
                  </a:lnTo>
                  <a:lnTo>
                    <a:pt x="2248729" y="1422514"/>
                  </a:lnTo>
                  <a:lnTo>
                    <a:pt x="2787808" y="1422514"/>
                  </a:lnTo>
                  <a:lnTo>
                    <a:pt x="2787808" y="1384068"/>
                  </a:lnTo>
                  <a:lnTo>
                    <a:pt x="2248729" y="1384068"/>
                  </a:lnTo>
                  <a:lnTo>
                    <a:pt x="2248729" y="730480"/>
                  </a:lnTo>
                  <a:lnTo>
                    <a:pt x="2787808" y="730480"/>
                  </a:lnTo>
                  <a:lnTo>
                    <a:pt x="2787808" y="692034"/>
                  </a:lnTo>
                  <a:lnTo>
                    <a:pt x="2248729" y="692034"/>
                  </a:lnTo>
                  <a:lnTo>
                    <a:pt x="2248729" y="38446"/>
                  </a:lnTo>
                  <a:lnTo>
                    <a:pt x="2787808" y="38446"/>
                  </a:lnTo>
                  <a:close/>
                  <a:moveTo>
                    <a:pt x="585286" y="692034"/>
                  </a:moveTo>
                  <a:lnTo>
                    <a:pt x="585286" y="38446"/>
                  </a:lnTo>
                  <a:lnTo>
                    <a:pt x="1108962" y="38446"/>
                  </a:lnTo>
                  <a:lnTo>
                    <a:pt x="1108962" y="692034"/>
                  </a:lnTo>
                  <a:lnTo>
                    <a:pt x="585286" y="692034"/>
                  </a:lnTo>
                  <a:close/>
                  <a:moveTo>
                    <a:pt x="1108962" y="730480"/>
                  </a:moveTo>
                  <a:lnTo>
                    <a:pt x="1108962" y="1384068"/>
                  </a:lnTo>
                  <a:lnTo>
                    <a:pt x="585286" y="1384068"/>
                  </a:lnTo>
                  <a:lnTo>
                    <a:pt x="585286" y="730480"/>
                  </a:lnTo>
                  <a:lnTo>
                    <a:pt x="1108962" y="730480"/>
                  </a:lnTo>
                  <a:close/>
                  <a:moveTo>
                    <a:pt x="554481" y="692034"/>
                  </a:moveTo>
                  <a:lnTo>
                    <a:pt x="30805" y="692034"/>
                  </a:lnTo>
                  <a:lnTo>
                    <a:pt x="30805" y="38446"/>
                  </a:lnTo>
                  <a:lnTo>
                    <a:pt x="554481" y="38446"/>
                  </a:lnTo>
                  <a:lnTo>
                    <a:pt x="554481" y="692034"/>
                  </a:lnTo>
                  <a:close/>
                  <a:moveTo>
                    <a:pt x="554481" y="730480"/>
                  </a:moveTo>
                  <a:lnTo>
                    <a:pt x="554481" y="1384068"/>
                  </a:lnTo>
                  <a:lnTo>
                    <a:pt x="30805" y="1384068"/>
                  </a:lnTo>
                  <a:lnTo>
                    <a:pt x="30805" y="730480"/>
                  </a:lnTo>
                  <a:lnTo>
                    <a:pt x="554481" y="730480"/>
                  </a:lnTo>
                  <a:close/>
                  <a:moveTo>
                    <a:pt x="554481" y="1422514"/>
                  </a:moveTo>
                  <a:lnTo>
                    <a:pt x="554481" y="2076102"/>
                  </a:lnTo>
                  <a:lnTo>
                    <a:pt x="30805" y="2076102"/>
                  </a:lnTo>
                  <a:lnTo>
                    <a:pt x="30805" y="1422514"/>
                  </a:lnTo>
                  <a:lnTo>
                    <a:pt x="554481" y="1422514"/>
                  </a:lnTo>
                  <a:close/>
                  <a:moveTo>
                    <a:pt x="585286" y="1422514"/>
                  </a:moveTo>
                  <a:lnTo>
                    <a:pt x="1108962" y="1422514"/>
                  </a:lnTo>
                  <a:lnTo>
                    <a:pt x="1108962" y="2076102"/>
                  </a:lnTo>
                  <a:lnTo>
                    <a:pt x="585286" y="2076102"/>
                  </a:lnTo>
                  <a:lnTo>
                    <a:pt x="585286" y="1422514"/>
                  </a:lnTo>
                  <a:close/>
                  <a:moveTo>
                    <a:pt x="1139767" y="1422514"/>
                  </a:moveTo>
                  <a:lnTo>
                    <a:pt x="1663444" y="1422514"/>
                  </a:lnTo>
                  <a:lnTo>
                    <a:pt x="1663444" y="2076102"/>
                  </a:lnTo>
                  <a:lnTo>
                    <a:pt x="1139767" y="2076102"/>
                  </a:lnTo>
                  <a:lnTo>
                    <a:pt x="1139767" y="1422514"/>
                  </a:lnTo>
                  <a:close/>
                  <a:moveTo>
                    <a:pt x="1139767" y="1384068"/>
                  </a:moveTo>
                  <a:lnTo>
                    <a:pt x="1139767" y="730480"/>
                  </a:lnTo>
                  <a:lnTo>
                    <a:pt x="1663444" y="730480"/>
                  </a:lnTo>
                  <a:lnTo>
                    <a:pt x="1663444" y="1384068"/>
                  </a:lnTo>
                  <a:lnTo>
                    <a:pt x="1139767" y="1384068"/>
                  </a:lnTo>
                  <a:close/>
                  <a:moveTo>
                    <a:pt x="1139767" y="692034"/>
                  </a:moveTo>
                  <a:lnTo>
                    <a:pt x="1139767" y="38446"/>
                  </a:lnTo>
                  <a:lnTo>
                    <a:pt x="1663444" y="38446"/>
                  </a:lnTo>
                  <a:lnTo>
                    <a:pt x="1663444" y="692034"/>
                  </a:lnTo>
                  <a:lnTo>
                    <a:pt x="1139767" y="692034"/>
                  </a:lnTo>
                  <a:close/>
                  <a:moveTo>
                    <a:pt x="30805" y="2768136"/>
                  </a:moveTo>
                  <a:lnTo>
                    <a:pt x="30805" y="2114548"/>
                  </a:lnTo>
                  <a:lnTo>
                    <a:pt x="554481" y="2114548"/>
                  </a:lnTo>
                  <a:lnTo>
                    <a:pt x="554481" y="2768136"/>
                  </a:lnTo>
                  <a:lnTo>
                    <a:pt x="30805" y="2768136"/>
                  </a:lnTo>
                  <a:close/>
                  <a:moveTo>
                    <a:pt x="585286" y="2768136"/>
                  </a:moveTo>
                  <a:lnTo>
                    <a:pt x="585286" y="2114548"/>
                  </a:lnTo>
                  <a:lnTo>
                    <a:pt x="1108962" y="2114548"/>
                  </a:lnTo>
                  <a:lnTo>
                    <a:pt x="1108962" y="2768136"/>
                  </a:lnTo>
                  <a:lnTo>
                    <a:pt x="585286" y="2768136"/>
                  </a:lnTo>
                  <a:close/>
                  <a:moveTo>
                    <a:pt x="1139767" y="2768136"/>
                  </a:moveTo>
                  <a:lnTo>
                    <a:pt x="1139767" y="2114548"/>
                  </a:lnTo>
                  <a:lnTo>
                    <a:pt x="1663444" y="2114548"/>
                  </a:lnTo>
                  <a:lnTo>
                    <a:pt x="1663444" y="2768136"/>
                  </a:lnTo>
                  <a:lnTo>
                    <a:pt x="1139767" y="2768136"/>
                  </a:lnTo>
                  <a:close/>
                  <a:moveTo>
                    <a:pt x="2217925" y="2768136"/>
                  </a:moveTo>
                  <a:lnTo>
                    <a:pt x="1694248" y="2768136"/>
                  </a:lnTo>
                  <a:lnTo>
                    <a:pt x="1694248" y="2114548"/>
                  </a:lnTo>
                  <a:lnTo>
                    <a:pt x="2217925" y="2114548"/>
                  </a:lnTo>
                  <a:lnTo>
                    <a:pt x="2217925" y="2768136"/>
                  </a:lnTo>
                  <a:close/>
                  <a:moveTo>
                    <a:pt x="2217925" y="2076102"/>
                  </a:moveTo>
                  <a:lnTo>
                    <a:pt x="1694248" y="2076102"/>
                  </a:lnTo>
                  <a:lnTo>
                    <a:pt x="1694248" y="1422514"/>
                  </a:lnTo>
                  <a:lnTo>
                    <a:pt x="2217925" y="1422514"/>
                  </a:lnTo>
                  <a:lnTo>
                    <a:pt x="2217925" y="2076102"/>
                  </a:lnTo>
                  <a:close/>
                  <a:moveTo>
                    <a:pt x="2217925" y="1384068"/>
                  </a:moveTo>
                  <a:lnTo>
                    <a:pt x="1694248" y="1384068"/>
                  </a:lnTo>
                  <a:lnTo>
                    <a:pt x="1694248" y="730480"/>
                  </a:lnTo>
                  <a:lnTo>
                    <a:pt x="2217925" y="730480"/>
                  </a:lnTo>
                  <a:lnTo>
                    <a:pt x="2217925" y="1384068"/>
                  </a:lnTo>
                  <a:close/>
                  <a:moveTo>
                    <a:pt x="2217925" y="692034"/>
                  </a:moveTo>
                  <a:lnTo>
                    <a:pt x="1694248" y="692034"/>
                  </a:lnTo>
                  <a:lnTo>
                    <a:pt x="1694248" y="38446"/>
                  </a:lnTo>
                  <a:lnTo>
                    <a:pt x="2217925" y="38446"/>
                  </a:lnTo>
                  <a:lnTo>
                    <a:pt x="2217925" y="69203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343764" y="3363598"/>
            <a:ext cx="3600472" cy="1482373"/>
            <a:chOff x="0" y="0"/>
            <a:chExt cx="645164" cy="26562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45164" cy="265625"/>
            </a:xfrm>
            <a:custGeom>
              <a:avLst/>
              <a:gdLst/>
              <a:ahLst/>
              <a:cxnLst/>
              <a:rect l="l" t="t" r="r" b="b"/>
              <a:pathLst>
                <a:path w="645164" h="265625">
                  <a:moveTo>
                    <a:pt x="43005" y="0"/>
                  </a:moveTo>
                  <a:lnTo>
                    <a:pt x="602159" y="0"/>
                  </a:lnTo>
                  <a:cubicBezTo>
                    <a:pt x="613565" y="0"/>
                    <a:pt x="624503" y="4531"/>
                    <a:pt x="632568" y="12596"/>
                  </a:cubicBezTo>
                  <a:cubicBezTo>
                    <a:pt x="640633" y="20661"/>
                    <a:pt x="645164" y="31599"/>
                    <a:pt x="645164" y="43005"/>
                  </a:cubicBezTo>
                  <a:lnTo>
                    <a:pt x="645164" y="222620"/>
                  </a:lnTo>
                  <a:cubicBezTo>
                    <a:pt x="645164" y="234025"/>
                    <a:pt x="640633" y="244964"/>
                    <a:pt x="632568" y="253029"/>
                  </a:cubicBezTo>
                  <a:cubicBezTo>
                    <a:pt x="624503" y="261094"/>
                    <a:pt x="613565" y="265625"/>
                    <a:pt x="602159" y="265625"/>
                  </a:cubicBezTo>
                  <a:lnTo>
                    <a:pt x="43005" y="265625"/>
                  </a:lnTo>
                  <a:cubicBezTo>
                    <a:pt x="31599" y="265625"/>
                    <a:pt x="20661" y="261094"/>
                    <a:pt x="12596" y="253029"/>
                  </a:cubicBezTo>
                  <a:cubicBezTo>
                    <a:pt x="4531" y="244964"/>
                    <a:pt x="0" y="234025"/>
                    <a:pt x="0" y="222620"/>
                  </a:cubicBezTo>
                  <a:lnTo>
                    <a:pt x="0" y="43005"/>
                  </a:lnTo>
                  <a:cubicBezTo>
                    <a:pt x="0" y="31599"/>
                    <a:pt x="4531" y="20661"/>
                    <a:pt x="12596" y="12596"/>
                  </a:cubicBezTo>
                  <a:cubicBezTo>
                    <a:pt x="20661" y="4531"/>
                    <a:pt x="31599" y="0"/>
                    <a:pt x="43005" y="0"/>
                  </a:cubicBezTo>
                  <a:close/>
                </a:path>
              </a:pathLst>
            </a:custGeom>
            <a:solidFill>
              <a:srgbClr val="91C5E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85725"/>
              <a:ext cx="645164" cy="35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873713" y="4376812"/>
            <a:ext cx="4540573" cy="4478587"/>
            <a:chOff x="0" y="0"/>
            <a:chExt cx="813619" cy="80251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3619" cy="802512"/>
            </a:xfrm>
            <a:custGeom>
              <a:avLst/>
              <a:gdLst/>
              <a:ahLst/>
              <a:cxnLst/>
              <a:rect l="l" t="t" r="r" b="b"/>
              <a:pathLst>
                <a:path w="813619" h="802512">
                  <a:moveTo>
                    <a:pt x="34101" y="0"/>
                  </a:moveTo>
                  <a:lnTo>
                    <a:pt x="779518" y="0"/>
                  </a:lnTo>
                  <a:cubicBezTo>
                    <a:pt x="798352" y="0"/>
                    <a:pt x="813619" y="15268"/>
                    <a:pt x="813619" y="34101"/>
                  </a:cubicBezTo>
                  <a:lnTo>
                    <a:pt x="813619" y="768411"/>
                  </a:lnTo>
                  <a:cubicBezTo>
                    <a:pt x="813619" y="777455"/>
                    <a:pt x="810027" y="786129"/>
                    <a:pt x="803631" y="792524"/>
                  </a:cubicBezTo>
                  <a:cubicBezTo>
                    <a:pt x="797236" y="798919"/>
                    <a:pt x="788563" y="802512"/>
                    <a:pt x="779518" y="802512"/>
                  </a:cubicBezTo>
                  <a:lnTo>
                    <a:pt x="34101" y="802512"/>
                  </a:lnTo>
                  <a:cubicBezTo>
                    <a:pt x="15268" y="802512"/>
                    <a:pt x="0" y="787245"/>
                    <a:pt x="0" y="768411"/>
                  </a:cubicBezTo>
                  <a:lnTo>
                    <a:pt x="0" y="34101"/>
                  </a:lnTo>
                  <a:cubicBezTo>
                    <a:pt x="0" y="15268"/>
                    <a:pt x="15268" y="0"/>
                    <a:pt x="34101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85725"/>
              <a:ext cx="813619" cy="88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9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580472" y="3587150"/>
            <a:ext cx="3127056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研究流程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411715" y="4631685"/>
            <a:ext cx="3464571" cy="332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正式施測前，研究人員接受MABC-2施測訓練</a:t>
            </a:r>
          </a:p>
          <a:p>
            <a:pPr marL="604519" lvl="1" indent="-302260" algn="l">
              <a:lnSpc>
                <a:spcPts val="4479"/>
              </a:lnSpc>
              <a:buFont typeface="Arial"/>
              <a:buChar char="•"/>
            </a:pPr>
            <a:r>
              <a:rPr lang="en-US" sz="2799">
                <a:solidFill>
                  <a:srgbClr val="2B6599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研究人員一對一評估MABC-2</a:t>
            </a:r>
          </a:p>
          <a:p>
            <a:pPr algn="l">
              <a:lnSpc>
                <a:spcPts val="4479"/>
              </a:lnSpc>
            </a:pPr>
            <a:endParaRPr lang="en-US" sz="2799">
              <a:solidFill>
                <a:srgbClr val="2B6599"/>
              </a:solidFill>
              <a:latin typeface="Noto Sans T Chinese"/>
              <a:ea typeface="Noto Sans T Chinese"/>
              <a:cs typeface="Noto Sans T Chinese"/>
              <a:sym typeface="Noto Sans T Chinese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0131" y="2858162"/>
            <a:ext cx="17356307" cy="6400138"/>
          </a:xfrm>
          <a:custGeom>
            <a:avLst/>
            <a:gdLst/>
            <a:ahLst/>
            <a:cxnLst/>
            <a:rect l="l" t="t" r="r" b="b"/>
            <a:pathLst>
              <a:path w="17356307" h="6400138">
                <a:moveTo>
                  <a:pt x="0" y="0"/>
                </a:moveTo>
                <a:lnTo>
                  <a:pt x="17356307" y="0"/>
                </a:lnTo>
                <a:lnTo>
                  <a:pt x="17356307" y="6400138"/>
                </a:lnTo>
                <a:lnTo>
                  <a:pt x="0" y="6400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2868" y="1743759"/>
            <a:ext cx="13106449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孩童人口學資料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15217" y="1451705"/>
            <a:ext cx="4926135" cy="120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1"/>
              </a:lnSpc>
              <a:spcBef>
                <a:spcPct val="0"/>
              </a:spcBef>
            </a:pPr>
            <a:r>
              <a:rPr lang="en-US" sz="8619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學齡前孩童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8273" y="3145032"/>
            <a:ext cx="3378479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學齡前兒童</a:t>
            </a:r>
          </a:p>
        </p:txBody>
      </p:sp>
      <p:sp>
        <p:nvSpPr>
          <p:cNvPr id="18" name="Freeform 18"/>
          <p:cNvSpPr/>
          <p:nvPr/>
        </p:nvSpPr>
        <p:spPr>
          <a:xfrm>
            <a:off x="305685" y="2922961"/>
            <a:ext cx="17497464" cy="5968192"/>
          </a:xfrm>
          <a:custGeom>
            <a:avLst/>
            <a:gdLst/>
            <a:ahLst/>
            <a:cxnLst/>
            <a:rect l="l" t="t" r="r" b="b"/>
            <a:pathLst>
              <a:path w="17497464" h="5968192">
                <a:moveTo>
                  <a:pt x="0" y="0"/>
                </a:moveTo>
                <a:lnTo>
                  <a:pt x="17497464" y="0"/>
                </a:lnTo>
                <a:lnTo>
                  <a:pt x="17497464" y="5968191"/>
                </a:lnTo>
                <a:lnTo>
                  <a:pt x="0" y="596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5" r="-34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088117" y="898064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臺灣學齡前孩童表現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088117" y="898064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臺灣學齡前孩童表現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166033"/>
            <a:ext cx="16230600" cy="9462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88"/>
              </a:lnSpc>
            </a:pPr>
            <a:r>
              <a:rPr lang="en-US" sz="5155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不同年齡層表現一致</a:t>
            </a:r>
          </a:p>
          <a:p>
            <a:pPr marL="1113038" lvl="1" indent="-556519" algn="l">
              <a:lnSpc>
                <a:spcPts val="9588"/>
              </a:lnSpc>
              <a:buFont typeface="Arial"/>
              <a:buChar char="•"/>
            </a:pPr>
            <a:r>
              <a:rPr lang="en-US" sz="5155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MD、BAL 表現較佳，AC較差，整體較佳</a:t>
            </a:r>
          </a:p>
          <a:p>
            <a:pPr marL="1113038" lvl="1" indent="-556519" algn="l">
              <a:lnSpc>
                <a:spcPts val="9588"/>
              </a:lnSpc>
              <a:buFont typeface="Arial"/>
              <a:buChar char="•"/>
            </a:pPr>
            <a:r>
              <a:rPr lang="en-US" sz="5155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可能與臺灣活動環境有關</a:t>
            </a:r>
          </a:p>
          <a:p>
            <a:pPr algn="l">
              <a:lnSpc>
                <a:spcPts val="7369"/>
              </a:lnSpc>
            </a:pPr>
            <a:r>
              <a:rPr lang="en-US" sz="396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        相較國外運動空間較小，球類技巧活動較沒這麼盛行</a:t>
            </a:r>
          </a:p>
          <a:p>
            <a:pPr algn="l">
              <a:lnSpc>
                <a:spcPts val="6997"/>
              </a:lnSpc>
            </a:pPr>
            <a:r>
              <a:rPr lang="en-US" sz="376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        臺灣搭公車、舞蹈、PUSH BIKE等平衡相關活動較多</a:t>
            </a:r>
          </a:p>
          <a:p>
            <a:pPr algn="l">
              <a:lnSpc>
                <a:spcPts val="7369"/>
              </a:lnSpc>
            </a:pPr>
            <a:r>
              <a:rPr lang="en-US" sz="396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HUANG 學者 (2010) 談討台灣兒童常見的身體活動</a:t>
            </a:r>
          </a:p>
          <a:p>
            <a:pPr marL="855395" lvl="1" indent="-427697" algn="l">
              <a:lnSpc>
                <a:spcPts val="7369"/>
              </a:lnSpc>
              <a:buFont typeface="Arial"/>
              <a:buChar char="•"/>
            </a:pPr>
            <a:r>
              <a:rPr lang="en-US" sz="396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走路、慢跑、爬樓梯、追跑遊戲</a:t>
            </a:r>
          </a:p>
          <a:p>
            <a:pPr algn="l">
              <a:lnSpc>
                <a:spcPts val="8485"/>
              </a:lnSpc>
            </a:pPr>
            <a:endParaRPr lang="en-US" sz="3961">
              <a:solidFill>
                <a:srgbClr val="000000"/>
              </a:solidFill>
              <a:latin typeface="可画标题黑-繁"/>
              <a:ea typeface="可画标题黑-繁"/>
              <a:cs typeface="可画标题黑-繁"/>
              <a:sym typeface="可画标题黑-繁"/>
            </a:endParaRPr>
          </a:p>
          <a:p>
            <a:pPr algn="l">
              <a:lnSpc>
                <a:spcPts val="9229"/>
              </a:lnSpc>
            </a:pPr>
            <a:endParaRPr lang="en-US" sz="3961">
              <a:solidFill>
                <a:srgbClr val="000000"/>
              </a:solidFill>
              <a:latin typeface="可画标题黑-繁"/>
              <a:ea typeface="可画标题黑-繁"/>
              <a:cs typeface="可画标题黑-繁"/>
              <a:sym typeface="可画标题黑-繁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211424" y="1007355"/>
            <a:ext cx="882269" cy="88226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2459140" y="1007355"/>
            <a:ext cx="882269" cy="88226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75383" y="1007355"/>
            <a:ext cx="882269" cy="88226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6194307" y="1007355"/>
            <a:ext cx="882269" cy="8822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20497" y="783793"/>
            <a:ext cx="10647006" cy="1247716"/>
            <a:chOff x="0" y="0"/>
            <a:chExt cx="1907823" cy="22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7823" cy="223577"/>
            </a:xfrm>
            <a:custGeom>
              <a:avLst/>
              <a:gdLst/>
              <a:ahLst/>
              <a:cxnLst/>
              <a:rect l="l" t="t" r="r" b="b"/>
              <a:pathLst>
                <a:path w="1907823" h="223577">
                  <a:moveTo>
                    <a:pt x="43629" y="0"/>
                  </a:moveTo>
                  <a:lnTo>
                    <a:pt x="1864195" y="0"/>
                  </a:lnTo>
                  <a:cubicBezTo>
                    <a:pt x="1888290" y="0"/>
                    <a:pt x="1907823" y="19533"/>
                    <a:pt x="1907823" y="43629"/>
                  </a:cubicBezTo>
                  <a:lnTo>
                    <a:pt x="1907823" y="179948"/>
                  </a:lnTo>
                  <a:cubicBezTo>
                    <a:pt x="1907823" y="204043"/>
                    <a:pt x="1888290" y="223577"/>
                    <a:pt x="1864195" y="223577"/>
                  </a:cubicBezTo>
                  <a:lnTo>
                    <a:pt x="43629" y="223577"/>
                  </a:lnTo>
                  <a:cubicBezTo>
                    <a:pt x="19533" y="223577"/>
                    <a:pt x="0" y="204043"/>
                    <a:pt x="0" y="179948"/>
                  </a:cubicBezTo>
                  <a:lnTo>
                    <a:pt x="0" y="43629"/>
                  </a:lnTo>
                  <a:cubicBezTo>
                    <a:pt x="0" y="19533"/>
                    <a:pt x="19533" y="0"/>
                    <a:pt x="43629" y="0"/>
                  </a:cubicBezTo>
                  <a:close/>
                </a:path>
              </a:pathLst>
            </a:custGeom>
            <a:solidFill>
              <a:srgbClr val="CF2025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907823" cy="309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65312" y="4088868"/>
            <a:ext cx="8217769" cy="4456559"/>
          </a:xfrm>
          <a:custGeom>
            <a:avLst/>
            <a:gdLst/>
            <a:ahLst/>
            <a:cxnLst/>
            <a:rect l="l" t="t" r="r" b="b"/>
            <a:pathLst>
              <a:path w="8217769" h="4456559">
                <a:moveTo>
                  <a:pt x="0" y="0"/>
                </a:moveTo>
                <a:lnTo>
                  <a:pt x="8217769" y="0"/>
                </a:lnTo>
                <a:lnTo>
                  <a:pt x="8217769" y="4456560"/>
                </a:lnTo>
                <a:lnTo>
                  <a:pt x="0" y="445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088117" y="898064"/>
            <a:ext cx="1011176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500">
                <a:solidFill>
                  <a:srgbClr val="FFFFFF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臺灣學齡前孩童表現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5172075"/>
            <a:ext cx="8482665" cy="231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4"/>
              </a:lnSpc>
              <a:spcBef>
                <a:spcPct val="0"/>
              </a:spcBef>
            </a:pPr>
            <a:r>
              <a:rPr lang="en-US" sz="412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男、女童於各領域與整體表現有顯著差異</a:t>
            </a:r>
          </a:p>
          <a:p>
            <a:pPr algn="l">
              <a:lnSpc>
                <a:spcPts val="4534"/>
              </a:lnSpc>
              <a:spcBef>
                <a:spcPct val="0"/>
              </a:spcBef>
            </a:pPr>
            <a:r>
              <a:rPr lang="en-US" sz="412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女童MD、BAL較佳</a:t>
            </a:r>
          </a:p>
          <a:p>
            <a:pPr algn="l">
              <a:lnSpc>
                <a:spcPts val="4534"/>
              </a:lnSpc>
              <a:spcBef>
                <a:spcPct val="0"/>
              </a:spcBef>
            </a:pPr>
            <a:r>
              <a:rPr lang="en-US" sz="412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    男童AC較佳</a:t>
            </a:r>
          </a:p>
          <a:p>
            <a:pPr algn="l">
              <a:lnSpc>
                <a:spcPts val="4534"/>
              </a:lnSpc>
              <a:spcBef>
                <a:spcPct val="0"/>
              </a:spcBef>
            </a:pPr>
            <a:r>
              <a:rPr lang="en-US" sz="4121">
                <a:solidFill>
                  <a:srgbClr val="000000"/>
                </a:solidFill>
                <a:latin typeface="可画标题黑-繁"/>
                <a:ea typeface="可画标题黑-繁"/>
                <a:cs typeface="可画标题黑-繁"/>
                <a:sym typeface="可画标题黑-繁"/>
              </a:rPr>
              <a:t>MABC-2常模有分男女之需求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232</Words>
  <Application>Microsoft Office PowerPoint</Application>
  <PresentationFormat>自訂</PresentationFormat>
  <Paragraphs>74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Arial</vt:lpstr>
      <vt:lpstr>新細明體</vt:lpstr>
      <vt:lpstr>Arial Unicode Bold</vt:lpstr>
      <vt:lpstr>Noto Sans T Chinese</vt:lpstr>
      <vt:lpstr>可画标题黑-繁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掌握觀點寫作教育簡報藍色白色簡約線條風格 的複本</dc:title>
  <dc:creator>user</dc:creator>
  <cp:lastModifiedBy>user</cp:lastModifiedBy>
  <cp:revision>1</cp:revision>
  <dcterms:created xsi:type="dcterms:W3CDTF">2006-08-16T00:00:00Z</dcterms:created>
  <dcterms:modified xsi:type="dcterms:W3CDTF">2025-10-04T04:26:41Z</dcterms:modified>
  <dc:identifier>DAG0yoQGsps</dc:identifier>
</cp:coreProperties>
</file>