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9"/>
  </p:notesMasterIdLst>
  <p:sldIdLst>
    <p:sldId id="257" r:id="rId2"/>
    <p:sldId id="258" r:id="rId3"/>
    <p:sldId id="259" r:id="rId4"/>
    <p:sldId id="260" r:id="rId5"/>
    <p:sldId id="262" r:id="rId6"/>
    <p:sldId id="263" r:id="rId7"/>
    <p:sldId id="266" r:id="rId8"/>
    <p:sldId id="269" r:id="rId9"/>
    <p:sldId id="268" r:id="rId10"/>
    <p:sldId id="271" r:id="rId11"/>
    <p:sldId id="273" r:id="rId12"/>
    <p:sldId id="274" r:id="rId13"/>
    <p:sldId id="276" r:id="rId14"/>
    <p:sldId id="278" r:id="rId15"/>
    <p:sldId id="277" r:id="rId16"/>
    <p:sldId id="26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7F"/>
    <a:srgbClr val="0D944A"/>
    <a:srgbClr val="38A967"/>
    <a:srgbClr val="51CF95"/>
    <a:srgbClr val="43CC8B"/>
    <a:srgbClr val="6ED4AB"/>
    <a:srgbClr val="83D7BA"/>
    <a:srgbClr val="91DAC5"/>
    <a:srgbClr val="A3DDD2"/>
    <a:srgbClr val="C6E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68" autoAdjust="0"/>
  </p:normalViewPr>
  <p:slideViewPr>
    <p:cSldViewPr snapToGrid="0">
      <p:cViewPr>
        <p:scale>
          <a:sx n="400" d="100"/>
          <a:sy n="400" d="100"/>
        </p:scale>
        <p:origin x="10644" y="6636"/>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BB825-73FF-4343-958F-51C1D8BB64C0}" type="datetimeFigureOut">
              <a:rPr lang="zh-TW" altLang="en-US" smtClean="0"/>
              <a:t>2025/10/3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C447C-FE64-407B-B69A-6EDE2F919E31}" type="slidenum">
              <a:rPr lang="zh-TW" altLang="en-US" smtClean="0"/>
              <a:t>‹#›</a:t>
            </a:fld>
            <a:endParaRPr lang="zh-TW" altLang="en-US"/>
          </a:p>
        </p:txBody>
      </p:sp>
    </p:spTree>
    <p:extLst>
      <p:ext uri="{BB962C8B-B14F-4D97-AF65-F5344CB8AC3E}">
        <p14:creationId xmlns:p14="http://schemas.microsoft.com/office/powerpoint/2010/main" val="17046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各位前輩、各位替慢飛天使在研究路上堅持不懈的專家學者們，大家好</a:t>
            </a:r>
            <a:endParaRPr lang="en-US" altLang="zh-TW" dirty="0"/>
          </a:p>
          <a:p>
            <a:r>
              <a:rPr lang="zh-TW" altLang="en-US" dirty="0"/>
              <a:t>我是黃文豐，三年前從台大醫學院職能治療學系博士班畢業</a:t>
            </a:r>
            <a:r>
              <a:rPr lang="en-US" altLang="zh-TW" dirty="0"/>
              <a:t/>
            </a:r>
            <a:br>
              <a:rPr lang="en-US" altLang="zh-TW" dirty="0"/>
            </a:br>
            <a:r>
              <a:rPr lang="zh-TW" altLang="en-US" dirty="0"/>
              <a:t>今天有幸跟各位報告我在畢業前跟著老師以及研究團隊共同發展的視覺動作整合</a:t>
            </a:r>
            <a:r>
              <a:rPr lang="en-US" altLang="zh-TW" dirty="0"/>
              <a:t>(</a:t>
            </a:r>
            <a:r>
              <a:rPr lang="en-US" altLang="zh-TW" sz="1200" dirty="0">
                <a:latin typeface="Aptos Narrow" panose="020B0004020202020204" pitchFamily="34" charset="0"/>
              </a:rPr>
              <a:t>Visual-motor integration</a:t>
            </a:r>
            <a:r>
              <a:rPr lang="en-US" altLang="zh-TW" dirty="0"/>
              <a:t>)</a:t>
            </a:r>
            <a:r>
              <a:rPr lang="zh-TW" altLang="en-US" dirty="0"/>
              <a:t>評估工具及其應用</a:t>
            </a:r>
            <a:endParaRPr lang="en-US" altLang="zh-TW" dirty="0"/>
          </a:p>
          <a:p>
            <a:r>
              <a:rPr lang="zh-TW" altLang="en-US" dirty="0"/>
              <a:t>這篇論文的題目是</a:t>
            </a:r>
            <a:r>
              <a:rPr lang="en-US" altLang="zh-TW" dirty="0"/>
              <a:t/>
            </a:r>
            <a:br>
              <a:rPr lang="en-US" altLang="zh-TW" dirty="0"/>
            </a:br>
            <a:r>
              <a:rPr lang="en-US" altLang="zh-TW" dirty="0"/>
              <a:t>Visual-motor integration in children with unilateral cerebral palsy:</a:t>
            </a:r>
            <a:br>
              <a:rPr lang="en-US" altLang="zh-TW" dirty="0"/>
            </a:br>
            <a:r>
              <a:rPr lang="en-US" altLang="zh-TW" dirty="0"/>
              <a:t>Application of the computer-aided measure of visual-motor integration</a:t>
            </a:r>
          </a:p>
          <a:p>
            <a:r>
              <a:rPr lang="zh-TW" altLang="en-US" dirty="0"/>
              <a:t>發表在</a:t>
            </a:r>
            <a:r>
              <a:rPr lang="en-US" altLang="zh-TW" dirty="0"/>
              <a:t>SCI</a:t>
            </a:r>
            <a:r>
              <a:rPr lang="zh-TW" altLang="en-US" dirty="0"/>
              <a:t> 期刊  </a:t>
            </a:r>
            <a:r>
              <a:rPr lang="en-US" altLang="zh-TW" sz="1200" i="1" dirty="0">
                <a:latin typeface="Aptos Narrow" panose="020B0004020202020204" pitchFamily="34" charset="0"/>
              </a:rPr>
              <a:t>Journal of </a:t>
            </a:r>
            <a:r>
              <a:rPr lang="en-US" altLang="zh-TW" sz="1200" i="1" dirty="0" err="1">
                <a:latin typeface="Aptos Narrow" panose="020B0004020202020204" pitchFamily="34" charset="0"/>
              </a:rPr>
              <a:t>NeuroEngineering</a:t>
            </a:r>
            <a:r>
              <a:rPr lang="en-US" altLang="zh-TW" sz="1200" i="1" dirty="0">
                <a:latin typeface="Aptos Narrow" panose="020B0004020202020204" pitchFamily="34" charset="0"/>
              </a:rPr>
              <a:t> and Rehabilitation</a:t>
            </a:r>
          </a:p>
          <a:p>
            <a:r>
              <a:rPr lang="en-US" altLang="zh-TW" sz="1200" i="0" dirty="0">
                <a:latin typeface="Aptos Narrow" panose="020B0004020202020204" pitchFamily="34" charset="0"/>
              </a:rPr>
              <a:t>QR</a:t>
            </a:r>
            <a:r>
              <a:rPr lang="zh-TW" altLang="en-US" sz="1200" i="0" dirty="0">
                <a:latin typeface="Aptos Narrow" panose="020B0004020202020204" pitchFamily="34" charset="0"/>
              </a:rPr>
              <a:t> </a:t>
            </a:r>
            <a:r>
              <a:rPr lang="en-US" altLang="zh-TW" sz="1200" i="0" dirty="0">
                <a:latin typeface="Aptos Narrow" panose="020B0004020202020204" pitchFamily="34" charset="0"/>
              </a:rPr>
              <a:t>code </a:t>
            </a:r>
            <a:r>
              <a:rPr lang="zh-TW" altLang="en-US" sz="1200" i="0" dirty="0">
                <a:latin typeface="Aptos Narrow" panose="020B0004020202020204" pitchFamily="34" charset="0"/>
              </a:rPr>
              <a:t>是文章的連結，歡迎大家觀看引用</a:t>
            </a:r>
            <a:endParaRPr lang="zh-TW" altLang="en-US" i="0"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a:t>
            </a:fld>
            <a:endParaRPr lang="zh-TW" altLang="en-US"/>
          </a:p>
        </p:txBody>
      </p:sp>
    </p:spTree>
    <p:extLst>
      <p:ext uri="{BB962C8B-B14F-4D97-AF65-F5344CB8AC3E}">
        <p14:creationId xmlns:p14="http://schemas.microsoft.com/office/powerpoint/2010/main" val="383187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dirty="0">
                <a:solidFill>
                  <a:srgbClr val="000000"/>
                </a:solidFill>
                <a:effectLst/>
                <a:latin typeface="WarnockPro-Regular"/>
              </a:rPr>
              <a:t>本研究以</a:t>
            </a:r>
            <a:r>
              <a:rPr lang="en-US" altLang="zh-TW" sz="1200" b="0" i="0" dirty="0">
                <a:solidFill>
                  <a:srgbClr val="000000"/>
                </a:solidFill>
                <a:effectLst/>
                <a:latin typeface="WarnockPro-Regular"/>
              </a:rPr>
              <a:t>28</a:t>
            </a:r>
            <a:r>
              <a:rPr lang="zh-TW" altLang="en-US" sz="1200" b="0" i="0" dirty="0">
                <a:solidFill>
                  <a:srgbClr val="000000"/>
                </a:solidFill>
                <a:effectLst/>
                <a:latin typeface="WarnockPro-Regular"/>
              </a:rPr>
              <a:t>位就讀普通學校普通班的學齡</a:t>
            </a:r>
            <a:r>
              <a:rPr lang="en-US" altLang="zh-TW" sz="1200" b="0" i="0" dirty="0">
                <a:solidFill>
                  <a:srgbClr val="000000"/>
                </a:solidFill>
                <a:effectLst/>
                <a:latin typeface="WarnockPro-Regular"/>
              </a:rPr>
              <a:t>UCP</a:t>
            </a:r>
            <a:r>
              <a:rPr lang="zh-TW" altLang="en-US" sz="1200" b="0" i="0" dirty="0">
                <a:solidFill>
                  <a:srgbClr val="000000"/>
                </a:solidFill>
                <a:effectLst/>
                <a:latin typeface="WarnockPro-Regular"/>
              </a:rPr>
              <a:t>孩童作為方便樣本，並招募年齡跟性別相配對的典型發展孩童作為控制組</a:t>
            </a:r>
            <a:endParaRPr lang="en-US" altLang="zh-TW" sz="1200" b="0" i="0" dirty="0">
              <a:solidFill>
                <a:srgbClr val="000000"/>
              </a:solidFill>
              <a:effectLst/>
              <a:latin typeface="WarnockPro-Regular"/>
            </a:endParaRPr>
          </a:p>
          <a:p>
            <a:r>
              <a:rPr lang="zh-TW" altLang="en-US" sz="1200" b="0" i="0" dirty="0">
                <a:solidFill>
                  <a:srgbClr val="000000"/>
                </a:solidFill>
                <a:effectLst/>
                <a:latin typeface="WarnockPro-Regular"/>
              </a:rPr>
              <a:t>所有</a:t>
            </a:r>
            <a:r>
              <a:rPr lang="en-US" altLang="zh-TW" sz="1200" b="0" i="0" dirty="0">
                <a:solidFill>
                  <a:srgbClr val="000000"/>
                </a:solidFill>
                <a:effectLst/>
                <a:latin typeface="WarnockPro-Regular"/>
              </a:rPr>
              <a:t>UCP</a:t>
            </a:r>
            <a:r>
              <a:rPr lang="zh-TW" altLang="en-US" sz="1200" b="0" i="0" dirty="0">
                <a:solidFill>
                  <a:srgbClr val="000000"/>
                </a:solidFill>
                <a:effectLst/>
                <a:latin typeface="WarnockPro-Regular"/>
              </a:rPr>
              <a:t>孩童在雙上肢都沒有過多張力</a:t>
            </a:r>
            <a:r>
              <a:rPr lang="en-US" altLang="zh-TW" sz="1200" b="0" i="0" dirty="0">
                <a:solidFill>
                  <a:srgbClr val="000000"/>
                </a:solidFill>
                <a:effectLst/>
                <a:latin typeface="WarnockPro-Regular"/>
              </a:rPr>
              <a:t>(Modified Ashworth Scale</a:t>
            </a:r>
            <a:r>
              <a:rPr lang="en-US" altLang="zh-TW" sz="1200" b="0" i="0" dirty="0">
                <a:solidFill>
                  <a:srgbClr val="000000"/>
                </a:solidFill>
                <a:effectLst/>
                <a:latin typeface="STIX-Regular"/>
              </a:rPr>
              <a:t>≤</a:t>
            </a:r>
            <a:r>
              <a:rPr lang="en-US" altLang="zh-TW" sz="1200" b="0" i="0" dirty="0">
                <a:solidFill>
                  <a:srgbClr val="000000"/>
                </a:solidFill>
                <a:effectLst/>
                <a:latin typeface="WarnockPro-Regular"/>
              </a:rPr>
              <a:t>2)</a:t>
            </a:r>
            <a:r>
              <a:rPr lang="en-US" altLang="zh-TW" sz="1200" dirty="0"/>
              <a:t> </a:t>
            </a:r>
            <a:r>
              <a:rPr lang="zh-TW" altLang="en-US" sz="1200" b="0" i="0" dirty="0">
                <a:solidFill>
                  <a:srgbClr val="000000"/>
                </a:solidFill>
                <a:effectLst/>
                <a:latin typeface="WarnockPro-Regular"/>
              </a:rPr>
              <a:t>，且健側手有足夠能力完成</a:t>
            </a:r>
            <a:r>
              <a:rPr lang="en-US" altLang="zh-TW" sz="1200" b="0" i="0" dirty="0">
                <a:solidFill>
                  <a:srgbClr val="000000"/>
                </a:solidFill>
                <a:effectLst/>
                <a:latin typeface="WarnockPro-Regular"/>
              </a:rPr>
              <a:t>VMI</a:t>
            </a:r>
            <a:r>
              <a:rPr lang="zh-TW" altLang="en-US" sz="1200" b="0" i="0" dirty="0">
                <a:solidFill>
                  <a:srgbClr val="000000"/>
                </a:solidFill>
                <a:effectLst/>
                <a:latin typeface="WarnockPro-Regular"/>
              </a:rPr>
              <a:t>仿畫任務</a:t>
            </a:r>
            <a:endParaRPr lang="en-US" altLang="zh-TW" sz="1200" b="0" i="0" dirty="0">
              <a:solidFill>
                <a:srgbClr val="000000"/>
              </a:solidFill>
              <a:effectLst/>
              <a:latin typeface="WarnockPro-Regular"/>
            </a:endParaRPr>
          </a:p>
          <a:p>
            <a:endParaRPr lang="en-US" altLang="zh-TW" dirty="0"/>
          </a:p>
          <a:p>
            <a:r>
              <a:rPr lang="zh-TW" altLang="en-US" dirty="0"/>
              <a:t>實驗流程的部份，我們讓所有受試者跟家長都簽署知情同意書，在安靜的實驗室測驗</a:t>
            </a:r>
            <a:endParaRPr lang="en-US" altLang="zh-TW" dirty="0"/>
          </a:p>
          <a:p>
            <a:r>
              <a:rPr lang="en-US" altLang="zh-TW" dirty="0"/>
              <a:t>Beery-VMI</a:t>
            </a:r>
            <a:r>
              <a:rPr lang="zh-TW" altLang="en-US" dirty="0"/>
              <a:t>由職能治療師評估，</a:t>
            </a:r>
            <a:r>
              <a:rPr lang="en-US" altLang="zh-TW" dirty="0"/>
              <a:t>CAM-VMI</a:t>
            </a:r>
            <a:r>
              <a:rPr lang="zh-TW" altLang="en-US" dirty="0"/>
              <a:t>則交給電腦自動處理</a:t>
            </a:r>
            <a:endParaRPr lang="en-US" altLang="zh-TW" dirty="0"/>
          </a:p>
          <a:p>
            <a:r>
              <a:rPr lang="zh-TW" altLang="en-US" dirty="0"/>
              <a:t>實驗結果用獨立</a:t>
            </a:r>
            <a:r>
              <a:rPr lang="en-US" altLang="zh-TW" dirty="0"/>
              <a:t>T</a:t>
            </a:r>
            <a:r>
              <a:rPr lang="zh-TW" altLang="en-US" dirty="0"/>
              <a:t>檢定比較</a:t>
            </a:r>
            <a:r>
              <a:rPr lang="en-US" altLang="zh-TW" dirty="0"/>
              <a:t>UCP</a:t>
            </a:r>
            <a:r>
              <a:rPr lang="zh-TW" altLang="en-US" dirty="0"/>
              <a:t>孩童跟典型發展孩童在</a:t>
            </a:r>
            <a:r>
              <a:rPr lang="en-US" altLang="zh-TW" dirty="0"/>
              <a:t>Beery-VMI, </a:t>
            </a:r>
            <a:r>
              <a:rPr lang="en-US" altLang="zh-TW" i="1" dirty="0"/>
              <a:t>Error</a:t>
            </a:r>
            <a:r>
              <a:rPr lang="en-US" altLang="zh-TW" dirty="0"/>
              <a:t> of CAM-VMI, </a:t>
            </a:r>
            <a:r>
              <a:rPr lang="en-US" altLang="zh-TW" i="1" dirty="0"/>
              <a:t>Effort</a:t>
            </a:r>
            <a:r>
              <a:rPr lang="en-US" altLang="zh-TW" dirty="0"/>
              <a:t> of CAM-VMI</a:t>
            </a:r>
            <a:r>
              <a:rPr lang="zh-TW" altLang="en-US" dirty="0"/>
              <a:t>這三個指標間的組間差異</a:t>
            </a:r>
            <a:endParaRPr lang="en-US" altLang="zh-TW" dirty="0"/>
          </a:p>
          <a:p>
            <a:r>
              <a:rPr lang="zh-TW" altLang="en-US" dirty="0"/>
              <a:t>此外，為了增加臨床應用價值，我們利用迴歸模型，分析哪個</a:t>
            </a:r>
            <a:r>
              <a:rPr lang="en-US" altLang="zh-TW" dirty="0"/>
              <a:t>CAM-VMI</a:t>
            </a:r>
            <a:r>
              <a:rPr lang="zh-TW" altLang="en-US" dirty="0"/>
              <a:t>向度或圖形有預測</a:t>
            </a:r>
            <a:r>
              <a:rPr lang="en-US" altLang="zh-TW" dirty="0"/>
              <a:t>UCP</a:t>
            </a:r>
            <a:r>
              <a:rPr lang="zh-TW" altLang="en-US" dirty="0"/>
              <a:t>孩童在</a:t>
            </a:r>
            <a:r>
              <a:rPr lang="en-US" altLang="zh-TW" dirty="0" err="1"/>
              <a:t>BeeryVMI</a:t>
            </a:r>
            <a:r>
              <a:rPr lang="zh-TW" altLang="en-US" dirty="0"/>
              <a:t>的表現</a:t>
            </a:r>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10</a:t>
            </a:fld>
            <a:endParaRPr lang="zh-TW" altLang="en-US"/>
          </a:p>
        </p:txBody>
      </p:sp>
    </p:spTree>
    <p:extLst>
      <p:ext uri="{BB962C8B-B14F-4D97-AF65-F5344CB8AC3E}">
        <p14:creationId xmlns:p14="http://schemas.microsoft.com/office/powerpoint/2010/main" val="361446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實驗結果如表</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我們發現，</a:t>
            </a:r>
            <a:r>
              <a:rPr lang="en-US" altLang="zh-TW" dirty="0"/>
              <a:t>UCP</a:t>
            </a:r>
            <a:r>
              <a:rPr lang="zh-TW" altLang="en-US" dirty="0"/>
              <a:t>確實在</a:t>
            </a:r>
            <a:r>
              <a:rPr lang="en-US" altLang="zh-TW" sz="1200" b="0" kern="100" dirty="0">
                <a:solidFill>
                  <a:schemeClr val="tx1"/>
                </a:solidFill>
                <a:effectLst/>
                <a:latin typeface="Arial Narrow" panose="020B0606020202030204" pitchFamily="34" charset="0"/>
                <a:cs typeface="Arial" panose="020B0604020202020204" pitchFamily="34" charset="0"/>
              </a:rPr>
              <a:t>Beery-VMI</a:t>
            </a:r>
            <a:r>
              <a:rPr lang="zh-TW" altLang="en-US" sz="1200" b="0" kern="100" dirty="0">
                <a:solidFill>
                  <a:schemeClr val="tx1"/>
                </a:solidFill>
                <a:effectLst/>
                <a:latin typeface="Arial Narrow" panose="020B0606020202030204" pitchFamily="34" charset="0"/>
                <a:cs typeface="Arial" panose="020B0604020202020204" pitchFamily="34" charset="0"/>
              </a:rPr>
              <a:t>的結果比較差</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根據台灣常模，一般孩子</a:t>
            </a:r>
            <a:r>
              <a:rPr lang="en-US" altLang="zh-TW" dirty="0"/>
              <a:t>(</a:t>
            </a:r>
            <a:r>
              <a:rPr lang="en-US" altLang="zh-TW" sz="1200" b="0" kern="100" dirty="0">
                <a:solidFill>
                  <a:schemeClr val="tx1"/>
                </a:solidFill>
                <a:effectLst/>
                <a:latin typeface="Arial Narrow" panose="020B0606020202030204" pitchFamily="34" charset="0"/>
                <a:cs typeface="Arial" panose="020B0604020202020204" pitchFamily="34" charset="0"/>
              </a:rPr>
              <a:t>20.04</a:t>
            </a:r>
            <a:r>
              <a:rPr lang="en-US" altLang="zh-TW" sz="1200" b="0" kern="1200" dirty="0">
                <a:solidFill>
                  <a:schemeClr val="tx1"/>
                </a:solidFill>
                <a:effectLst/>
                <a:latin typeface="Arial Narrow" panose="020B0606020202030204" pitchFamily="34" charset="0"/>
                <a:ea typeface="+mn-ea"/>
                <a:cs typeface="Arial" panose="020B0604020202020204" pitchFamily="34" charset="0"/>
              </a:rPr>
              <a:t>±</a:t>
            </a:r>
            <a:r>
              <a:rPr lang="en-US" altLang="zh-TW" sz="1200" b="0" kern="100" dirty="0">
                <a:solidFill>
                  <a:schemeClr val="tx1"/>
                </a:solidFill>
                <a:effectLst/>
                <a:latin typeface="Arial Narrow" panose="020B0606020202030204" pitchFamily="34" charset="0"/>
                <a:cs typeface="Arial" panose="020B0604020202020204" pitchFamily="34" charset="0"/>
              </a:rPr>
              <a:t>3.53</a:t>
            </a:r>
            <a:r>
              <a:rPr lang="en-US" altLang="zh-TW" dirty="0"/>
              <a:t>)</a:t>
            </a:r>
            <a:r>
              <a:rPr lang="zh-TW" altLang="en-US" dirty="0"/>
              <a:t>的年齡當量換算為</a:t>
            </a:r>
            <a:r>
              <a:rPr lang="en-US" altLang="zh-TW" dirty="0"/>
              <a:t>6</a:t>
            </a:r>
            <a:r>
              <a:rPr lang="zh-TW" altLang="en-US" dirty="0"/>
              <a:t>歲</a:t>
            </a:r>
            <a:r>
              <a:rPr lang="en-US" altLang="zh-TW" dirty="0"/>
              <a:t>11</a:t>
            </a:r>
            <a:r>
              <a:rPr lang="zh-TW" altLang="en-US" dirty="0"/>
              <a:t>個月～</a:t>
            </a:r>
            <a:r>
              <a:rPr lang="en-US" altLang="zh-TW" dirty="0"/>
              <a:t>9</a:t>
            </a:r>
            <a:r>
              <a:rPr lang="zh-TW" altLang="en-US" dirty="0"/>
              <a:t>歲～</a:t>
            </a:r>
            <a:r>
              <a:rPr lang="en-US" altLang="zh-TW" dirty="0"/>
              <a:t>12</a:t>
            </a:r>
            <a:r>
              <a:rPr lang="zh-TW" altLang="en-US" dirty="0"/>
              <a:t>歲</a:t>
            </a:r>
            <a:r>
              <a:rPr lang="en-US" altLang="zh-TW" dirty="0"/>
              <a:t>6</a:t>
            </a:r>
            <a:r>
              <a:rPr lang="zh-TW" altLang="en-US" dirty="0"/>
              <a:t>個月，符合本族群</a:t>
            </a:r>
            <a:r>
              <a:rPr lang="en-US" altLang="zh-TW" dirty="0"/>
              <a:t>(</a:t>
            </a:r>
            <a:r>
              <a:rPr lang="en-US" altLang="zh-TW" sz="1800" b="0" i="0" dirty="0">
                <a:solidFill>
                  <a:srgbClr val="000000"/>
                </a:solidFill>
                <a:effectLst/>
                <a:latin typeface="MyriadPro-Light"/>
              </a:rPr>
              <a:t>102.39</a:t>
            </a:r>
            <a:r>
              <a:rPr lang="en-US" altLang="zh-TW" sz="1200" b="0" kern="1200" dirty="0">
                <a:solidFill>
                  <a:schemeClr val="tx1"/>
                </a:solidFill>
                <a:effectLst/>
                <a:latin typeface="Arial Narrow" panose="020B0606020202030204" pitchFamily="34" charset="0"/>
                <a:ea typeface="+mn-ea"/>
                <a:cs typeface="Arial" panose="020B0604020202020204" pitchFamily="34" charset="0"/>
              </a:rPr>
              <a:t>±17.11</a:t>
            </a:r>
            <a:r>
              <a:rPr lang="zh-TW" altLang="en-US" sz="1200" b="0" kern="1200" dirty="0">
                <a:solidFill>
                  <a:schemeClr val="tx1"/>
                </a:solidFill>
                <a:effectLst/>
                <a:latin typeface="Arial Narrow" panose="020B0606020202030204" pitchFamily="34" charset="0"/>
                <a:ea typeface="+mn-ea"/>
                <a:cs typeface="Arial" panose="020B0604020202020204" pitchFamily="34" charset="0"/>
              </a:rPr>
              <a:t>月</a:t>
            </a:r>
            <a:r>
              <a:rPr lang="en-US" altLang="zh-TW" sz="1200" b="0" kern="1200" dirty="0">
                <a:solidFill>
                  <a:schemeClr val="tx1"/>
                </a:solidFill>
                <a:effectLst/>
                <a:latin typeface="Arial Narrow" panose="020B060602020203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UCP(</a:t>
            </a:r>
            <a:r>
              <a:rPr lang="en-US" altLang="zh-TW" sz="1200" b="0" kern="100" dirty="0">
                <a:solidFill>
                  <a:schemeClr val="tx1"/>
                </a:solidFill>
                <a:effectLst/>
                <a:latin typeface="Arial Narrow" panose="020B0606020202030204" pitchFamily="34" charset="0"/>
                <a:cs typeface="Arial" panose="020B0604020202020204" pitchFamily="34" charset="0"/>
              </a:rPr>
              <a:t>15.11</a:t>
            </a:r>
            <a:r>
              <a:rPr lang="en-US" altLang="zh-TW" sz="1200" b="0" kern="1200" dirty="0">
                <a:solidFill>
                  <a:schemeClr val="tx1"/>
                </a:solidFill>
                <a:effectLst/>
                <a:latin typeface="Arial Narrow" panose="020B0606020202030204" pitchFamily="34" charset="0"/>
                <a:ea typeface="+mn-ea"/>
                <a:cs typeface="Arial" panose="020B0604020202020204" pitchFamily="34" charset="0"/>
              </a:rPr>
              <a:t>±</a:t>
            </a:r>
            <a:r>
              <a:rPr lang="en-US" altLang="zh-TW" sz="1200" b="0" kern="100" dirty="0">
                <a:solidFill>
                  <a:schemeClr val="tx1"/>
                </a:solidFill>
                <a:effectLst/>
                <a:latin typeface="Arial Narrow" panose="020B0606020202030204" pitchFamily="34" charset="0"/>
                <a:cs typeface="Arial" panose="020B0604020202020204" pitchFamily="34" charset="0"/>
              </a:rPr>
              <a:t>2.15</a:t>
            </a:r>
            <a:r>
              <a:rPr lang="en-US" altLang="zh-TW" dirty="0"/>
              <a:t>)</a:t>
            </a:r>
            <a:r>
              <a:rPr lang="zh-TW" altLang="en-US" dirty="0"/>
              <a:t>的標準分數落在正常值的邊緣，年齡當量的對照大約只有</a:t>
            </a:r>
            <a:r>
              <a:rPr lang="en-US" altLang="zh-TW" dirty="0"/>
              <a:t>5</a:t>
            </a:r>
            <a:r>
              <a:rPr lang="zh-TW" altLang="en-US" dirty="0"/>
              <a:t>歲</a:t>
            </a:r>
            <a:r>
              <a:rPr lang="en-US" altLang="zh-TW" dirty="0"/>
              <a:t>3</a:t>
            </a:r>
            <a:r>
              <a:rPr lang="zh-TW" altLang="en-US" dirty="0"/>
              <a:t>個月～</a:t>
            </a:r>
            <a:r>
              <a:rPr lang="en-US" altLang="zh-TW" dirty="0"/>
              <a:t>5</a:t>
            </a:r>
            <a:r>
              <a:rPr lang="zh-TW" altLang="en-US" dirty="0"/>
              <a:t>歲</a:t>
            </a:r>
            <a:r>
              <a:rPr lang="en-US" altLang="zh-TW" dirty="0"/>
              <a:t>11</a:t>
            </a:r>
            <a:r>
              <a:rPr lang="zh-TW" altLang="en-US" dirty="0"/>
              <a:t>個月～</a:t>
            </a:r>
            <a:r>
              <a:rPr lang="en-US" altLang="zh-TW" dirty="0"/>
              <a:t>7</a:t>
            </a:r>
            <a:r>
              <a:rPr lang="zh-TW" altLang="en-US" dirty="0"/>
              <a:t>歲</a:t>
            </a:r>
            <a:r>
              <a:rPr lang="en-US" altLang="zh-TW" dirty="0"/>
              <a:t>7</a:t>
            </a:r>
            <a:r>
              <a:rPr lang="zh-TW" altLang="en-US" dirty="0"/>
              <a:t>個月，有落後其發展年齡</a:t>
            </a:r>
            <a:r>
              <a:rPr lang="en-US" altLang="zh-TW" dirty="0"/>
              <a:t>(</a:t>
            </a:r>
            <a:r>
              <a:rPr lang="en-US" altLang="zh-TW" sz="1800" b="0" i="0" dirty="0">
                <a:solidFill>
                  <a:srgbClr val="000000"/>
                </a:solidFill>
                <a:effectLst/>
                <a:latin typeface="MyriadPro-Light"/>
              </a:rPr>
              <a:t>110.11</a:t>
            </a:r>
            <a:r>
              <a:rPr lang="en-US" altLang="zh-TW" sz="1200" b="0" kern="1200" dirty="0">
                <a:solidFill>
                  <a:schemeClr val="tx1"/>
                </a:solidFill>
                <a:effectLst/>
                <a:latin typeface="Arial Narrow" panose="020B0606020202030204" pitchFamily="34" charset="0"/>
                <a:ea typeface="+mn-ea"/>
                <a:cs typeface="Arial" panose="020B0604020202020204" pitchFamily="34" charset="0"/>
              </a:rPr>
              <a:t>±</a:t>
            </a:r>
            <a:r>
              <a:rPr lang="en-US" altLang="zh-TW" sz="1800" b="0" i="0" dirty="0">
                <a:solidFill>
                  <a:srgbClr val="000000"/>
                </a:solidFill>
                <a:effectLst/>
                <a:latin typeface="MyriadPro-Light"/>
              </a:rPr>
              <a:t>24.41</a:t>
            </a:r>
            <a:r>
              <a:rPr lang="zh-TW" altLang="en-US" sz="1200" b="0" kern="1200" dirty="0">
                <a:solidFill>
                  <a:schemeClr val="tx1"/>
                </a:solidFill>
                <a:effectLst/>
                <a:latin typeface="Arial Narrow" panose="020B0606020202030204" pitchFamily="34" charset="0"/>
                <a:ea typeface="+mn-ea"/>
                <a:cs typeface="Arial" panose="020B0604020202020204" pitchFamily="34" charset="0"/>
              </a:rPr>
              <a:t>月</a:t>
            </a:r>
            <a:r>
              <a:rPr lang="en-US" altLang="zh-TW" dirty="0"/>
              <a:t>)</a:t>
            </a:r>
            <a:r>
              <a:rPr lang="zh-TW" altLang="en-US" dirty="0"/>
              <a:t>的趨勢</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但是光從</a:t>
            </a:r>
            <a:r>
              <a:rPr lang="en-US" altLang="zh-TW" sz="1200" b="0" kern="100" dirty="0">
                <a:solidFill>
                  <a:schemeClr val="tx1"/>
                </a:solidFill>
                <a:effectLst/>
                <a:latin typeface="Arial Narrow" panose="020B0606020202030204" pitchFamily="34" charset="0"/>
                <a:cs typeface="Arial" panose="020B0604020202020204" pitchFamily="34" charset="0"/>
              </a:rPr>
              <a:t>Beery-VMI</a:t>
            </a:r>
            <a:r>
              <a:rPr lang="zh-TW" altLang="en-US" sz="1200" b="0" kern="100" dirty="0">
                <a:solidFill>
                  <a:schemeClr val="tx1"/>
                </a:solidFill>
                <a:effectLst/>
                <a:latin typeface="Arial Narrow" panose="020B0606020202030204" pitchFamily="34" charset="0"/>
                <a:cs typeface="Arial" panose="020B0604020202020204" pitchFamily="34" charset="0"/>
              </a:rPr>
              <a:t>。我們只能知道孩子的平均題數，不知道他們的弱勢出現在什麼面向</a:t>
            </a:r>
            <a:endParaRPr lang="zh-TW" altLang="zh-TW" sz="12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11</a:t>
            </a:fld>
            <a:endParaRPr lang="zh-TW" altLang="en-US"/>
          </a:p>
        </p:txBody>
      </p:sp>
    </p:spTree>
    <p:extLst>
      <p:ext uri="{BB962C8B-B14F-4D97-AF65-F5344CB8AC3E}">
        <p14:creationId xmlns:p14="http://schemas.microsoft.com/office/powerpoint/2010/main" val="379062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a:t>
            </a:r>
            <a:r>
              <a:rPr lang="en-US" altLang="zh-TW" dirty="0"/>
              <a:t>CAM-VMI </a:t>
            </a:r>
            <a:r>
              <a:rPr lang="zh-TW" altLang="en-US" dirty="0"/>
              <a:t>則可以進一步發現，</a:t>
            </a:r>
            <a:r>
              <a:rPr lang="en-US" altLang="zh-TW" dirty="0"/>
              <a:t>UCP</a:t>
            </a:r>
            <a:r>
              <a:rPr lang="zh-TW" altLang="en-US" dirty="0"/>
              <a:t>孩子即使用健側手作圖</a:t>
            </a:r>
            <a:endParaRPr lang="en-US" altLang="zh-TW" dirty="0"/>
          </a:p>
          <a:p>
            <a:r>
              <a:rPr lang="zh-TW" altLang="en-US" dirty="0"/>
              <a:t>他在圖案結構，也就是</a:t>
            </a:r>
            <a:r>
              <a:rPr lang="en-US" altLang="zh-TW" dirty="0"/>
              <a:t>error</a:t>
            </a:r>
            <a:r>
              <a:rPr lang="zh-TW" altLang="en-US" dirty="0"/>
              <a:t>的表現差，</a:t>
            </a:r>
            <a:endParaRPr lang="en-US" altLang="zh-TW" dirty="0"/>
          </a:p>
          <a:p>
            <a:r>
              <a:rPr lang="zh-TW" altLang="en-US" dirty="0"/>
              <a:t>而且在</a:t>
            </a:r>
            <a:r>
              <a:rPr lang="en-US" altLang="zh-TW" dirty="0"/>
              <a:t>effort</a:t>
            </a:r>
            <a:r>
              <a:rPr lang="zh-TW" altLang="en-US" dirty="0"/>
              <a:t>，也就是圖案方向位置尺寸等要素也需要很多的調整</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rgbClr val="D9D9D9"/>
                </a:solidFill>
                <a:effectLst/>
                <a:latin typeface="Arial Narrow" panose="020B0606020202030204" pitchFamily="34" charset="0"/>
                <a:cs typeface="Arial" panose="020B0604020202020204" pitchFamily="34" charset="0"/>
              </a:rPr>
              <a:t>Beery-VMI</a:t>
            </a:r>
            <a:r>
              <a:rPr lang="zh-TW" altLang="en-US" sz="12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rPr>
              <a:t>的結果以及</a:t>
            </a:r>
            <a:r>
              <a:rPr lang="zh-TW" altLang="en-US" dirty="0"/>
              <a:t>這個發現，驗證了</a:t>
            </a:r>
            <a:r>
              <a:rPr lang="en-US" altLang="zh-TW" dirty="0"/>
              <a:t>UCP</a:t>
            </a:r>
            <a:r>
              <a:rPr lang="zh-TW" altLang="en-US" dirty="0"/>
              <a:t>孩童確實在視動整合能力有缺損</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有可能筆跡潦草，或是線條抖動等因素造成結構上不準確</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以及可能沒有先設想或大小方向或位置，導致這些作畫要素被忽略</a:t>
            </a:r>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12</a:t>
            </a:fld>
            <a:endParaRPr lang="zh-TW" altLang="en-US"/>
          </a:p>
        </p:txBody>
      </p:sp>
    </p:spTree>
    <p:extLst>
      <p:ext uri="{BB962C8B-B14F-4D97-AF65-F5344CB8AC3E}">
        <p14:creationId xmlns:p14="http://schemas.microsoft.com/office/powerpoint/2010/main" val="380247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另一方面，</a:t>
            </a:r>
            <a:r>
              <a:rPr lang="en-US" altLang="zh-TW" dirty="0"/>
              <a:t>error</a:t>
            </a:r>
            <a:r>
              <a:rPr lang="zh-TW" altLang="en-US" dirty="0"/>
              <a:t>比起</a:t>
            </a:r>
            <a:r>
              <a:rPr lang="en-US" altLang="zh-TW" dirty="0"/>
              <a:t>effort</a:t>
            </a:r>
            <a:r>
              <a:rPr lang="zh-TW" altLang="en-US" dirty="0"/>
              <a:t>更能預測</a:t>
            </a:r>
            <a:r>
              <a:rPr lang="en-US" altLang="zh-TW" dirty="0"/>
              <a:t>UCP</a:t>
            </a:r>
            <a:r>
              <a:rPr lang="zh-TW" altLang="en-US" dirty="0"/>
              <a:t>孩子的</a:t>
            </a:r>
            <a:r>
              <a:rPr lang="en-US" altLang="zh-TW" dirty="0"/>
              <a:t>VMI</a:t>
            </a:r>
            <a:r>
              <a:rPr lang="zh-TW" altLang="en-US" dirty="0"/>
              <a:t>表現</a:t>
            </a:r>
            <a:endParaRPr lang="en-US" altLang="zh-TW" dirty="0"/>
          </a:p>
          <a:p>
            <a:r>
              <a:rPr lang="zh-TW" altLang="en-US" dirty="0"/>
              <a:t>這其實是因為</a:t>
            </a:r>
            <a:r>
              <a:rPr lang="en-US" altLang="zh-TW" sz="1200" b="0" kern="100" dirty="0">
                <a:solidFill>
                  <a:srgbClr val="D9D9D9"/>
                </a:solidFill>
                <a:effectLst/>
                <a:latin typeface="Arial Narrow" panose="020B0606020202030204" pitchFamily="34" charset="0"/>
                <a:cs typeface="Arial" panose="020B0604020202020204" pitchFamily="34" charset="0"/>
              </a:rPr>
              <a:t>Beery-VMI</a:t>
            </a:r>
            <a:r>
              <a:rPr lang="zh-TW" altLang="en-US" sz="1200" b="0" kern="100" dirty="0">
                <a:solidFill>
                  <a:srgbClr val="D9D9D9"/>
                </a:solidFill>
                <a:effectLst/>
                <a:latin typeface="Arial Narrow" panose="020B0606020202030204" pitchFamily="34" charset="0"/>
                <a:cs typeface="Arial" panose="020B0604020202020204" pitchFamily="34" charset="0"/>
              </a:rPr>
              <a:t>測驗本來就是在看作畫品質，概念上跟</a:t>
            </a:r>
            <a:r>
              <a:rPr lang="en-US" altLang="zh-TW" sz="1200" b="0" kern="100" dirty="0">
                <a:solidFill>
                  <a:srgbClr val="D9D9D9"/>
                </a:solidFill>
                <a:effectLst/>
                <a:latin typeface="Arial Narrow" panose="020B0606020202030204" pitchFamily="34" charset="0"/>
                <a:cs typeface="Arial" panose="020B0604020202020204" pitchFamily="34" charset="0"/>
              </a:rPr>
              <a:t>Error</a:t>
            </a:r>
            <a:r>
              <a:rPr lang="zh-TW" altLang="en-US" sz="1200" b="0" kern="100" dirty="0">
                <a:solidFill>
                  <a:srgbClr val="D9D9D9"/>
                </a:solidFill>
                <a:effectLst/>
                <a:latin typeface="Arial Narrow" panose="020B0606020202030204" pitchFamily="34" charset="0"/>
                <a:cs typeface="Arial" panose="020B0604020202020204" pitchFamily="34" charset="0"/>
              </a:rPr>
              <a:t>比較相符</a:t>
            </a:r>
            <a:endParaRPr lang="en-US" altLang="zh-TW" sz="1200" b="0" kern="100" dirty="0">
              <a:solidFill>
                <a:srgbClr val="D9D9D9"/>
              </a:solidFill>
              <a:effectLst/>
              <a:latin typeface="Arial Narrow" panose="020B0606020202030204" pitchFamily="34" charset="0"/>
              <a:cs typeface="Arial" panose="020B0604020202020204" pitchFamily="34" charset="0"/>
            </a:endParaRPr>
          </a:p>
          <a:p>
            <a:r>
              <a:rPr lang="zh-TW" altLang="en-US" sz="1200" b="0" kern="100" dirty="0">
                <a:solidFill>
                  <a:srgbClr val="D9D9D9"/>
                </a:solidFill>
                <a:effectLst/>
                <a:latin typeface="Arial Narrow" panose="020B0606020202030204" pitchFamily="34" charset="0"/>
                <a:cs typeface="Arial" panose="020B0604020202020204" pitchFamily="34" charset="0"/>
              </a:rPr>
              <a:t>但我們可以想像的到，如果一個孩子只能畫出</a:t>
            </a:r>
            <a:r>
              <a:rPr lang="zh-TW" altLang="en-US" dirty="0"/>
              <a:t>歪掉的小正方形，只用</a:t>
            </a:r>
            <a:r>
              <a:rPr lang="en-US" altLang="zh-TW" sz="1200" b="0" kern="100" dirty="0">
                <a:solidFill>
                  <a:srgbClr val="D9D9D9"/>
                </a:solidFill>
                <a:effectLst/>
                <a:latin typeface="Arial Narrow" panose="020B0606020202030204" pitchFamily="34" charset="0"/>
                <a:cs typeface="Arial" panose="020B0604020202020204" pitchFamily="34" charset="0"/>
              </a:rPr>
              <a:t>Beery-VMI</a:t>
            </a:r>
            <a:r>
              <a:rPr lang="zh-TW" altLang="en-US" sz="1200" b="0" kern="100" dirty="0">
                <a:solidFill>
                  <a:srgbClr val="D9D9D9"/>
                </a:solidFill>
                <a:effectLst/>
                <a:latin typeface="Arial Narrow" panose="020B0606020202030204" pitchFamily="34" charset="0"/>
                <a:cs typeface="Arial" panose="020B0604020202020204" pitchFamily="34" charset="0"/>
              </a:rPr>
              <a:t>或只用</a:t>
            </a:r>
            <a:r>
              <a:rPr lang="en-US" altLang="zh-TW" dirty="0"/>
              <a:t>error</a:t>
            </a:r>
            <a:r>
              <a:rPr lang="zh-TW" altLang="en-US" dirty="0"/>
              <a:t>的概念，可能會高估孩子的表現</a:t>
            </a:r>
            <a:endParaRPr lang="en-US" altLang="zh-TW" dirty="0"/>
          </a:p>
          <a:p>
            <a:r>
              <a:rPr lang="zh-TW" altLang="en-US" dirty="0"/>
              <a:t>更進一步，迴歸分析顯示正方形的</a:t>
            </a:r>
            <a:r>
              <a:rPr lang="en-US" altLang="zh-TW" dirty="0"/>
              <a:t>error</a:t>
            </a:r>
            <a:r>
              <a:rPr lang="zh-TW" altLang="en-US" dirty="0"/>
              <a:t>是最能預測</a:t>
            </a:r>
            <a:r>
              <a:rPr lang="en-US" altLang="zh-TW" sz="1200" b="0" kern="100" dirty="0">
                <a:solidFill>
                  <a:srgbClr val="D9D9D9"/>
                </a:solidFill>
                <a:effectLst/>
                <a:latin typeface="Arial Narrow" panose="020B0606020202030204" pitchFamily="34" charset="0"/>
                <a:cs typeface="Arial" panose="020B0604020202020204" pitchFamily="34" charset="0"/>
              </a:rPr>
              <a:t>Beery-VMI</a:t>
            </a:r>
            <a:r>
              <a:rPr lang="zh-TW" altLang="en-US" sz="1200" b="0" kern="100" dirty="0">
                <a:solidFill>
                  <a:srgbClr val="D9D9D9"/>
                </a:solidFill>
                <a:effectLst/>
                <a:latin typeface="Arial Narrow" panose="020B0606020202030204" pitchFamily="34" charset="0"/>
                <a:cs typeface="Arial" panose="020B0604020202020204" pitchFamily="34" charset="0"/>
              </a:rPr>
              <a:t>的圖案，</a:t>
            </a:r>
            <a:endParaRPr lang="en-US" altLang="zh-TW" sz="1200" b="0" kern="100" dirty="0">
              <a:solidFill>
                <a:srgbClr val="D9D9D9"/>
              </a:solidFill>
              <a:effectLst/>
              <a:latin typeface="Arial Narrow" panose="020B0606020202030204" pitchFamily="34" charset="0"/>
              <a:cs typeface="Arial" panose="020B0604020202020204" pitchFamily="34" charset="0"/>
            </a:endParaRPr>
          </a:p>
          <a:p>
            <a:r>
              <a:rPr lang="zh-TW" altLang="en-US" sz="1200" b="0" kern="100" dirty="0">
                <a:solidFill>
                  <a:srgbClr val="D9D9D9"/>
                </a:solidFill>
                <a:effectLst/>
                <a:latin typeface="Arial Narrow" panose="020B0606020202030204" pitchFamily="34" charset="0"/>
                <a:cs typeface="Arial" panose="020B0604020202020204" pitchFamily="34" charset="0"/>
              </a:rPr>
              <a:t>這其實很有趣，因為</a:t>
            </a:r>
            <a:r>
              <a:rPr lang="en-US" altLang="zh-TW" sz="1200" b="0" kern="100" dirty="0">
                <a:solidFill>
                  <a:srgbClr val="D9D9D9"/>
                </a:solidFill>
                <a:effectLst/>
                <a:latin typeface="Arial Narrow" panose="020B0606020202030204" pitchFamily="34" charset="0"/>
                <a:cs typeface="Arial" panose="020B0604020202020204" pitchFamily="34" charset="0"/>
              </a:rPr>
              <a:t>Beery-VMI</a:t>
            </a:r>
            <a:r>
              <a:rPr lang="zh-TW" altLang="en-US" sz="1200" b="0" kern="100" dirty="0">
                <a:solidFill>
                  <a:srgbClr val="D9D9D9"/>
                </a:solidFill>
                <a:effectLst/>
                <a:latin typeface="Arial Narrow" panose="020B0606020202030204" pitchFamily="34" charset="0"/>
                <a:cs typeface="Arial" panose="020B0604020202020204" pitchFamily="34" charset="0"/>
              </a:rPr>
              <a:t>對於正方形的要求是只要畫的出四條邊即可過關，</a:t>
            </a:r>
            <a:endParaRPr lang="en-US" altLang="zh-TW" sz="1200" b="0" kern="100" dirty="0">
              <a:solidFill>
                <a:srgbClr val="D9D9D9"/>
              </a:solidFill>
              <a:effectLst/>
              <a:latin typeface="Arial Narrow" panose="020B0606020202030204" pitchFamily="34" charset="0"/>
              <a:cs typeface="Arial" panose="020B0604020202020204" pitchFamily="34" charset="0"/>
            </a:endParaRPr>
          </a:p>
          <a:p>
            <a:r>
              <a:rPr lang="zh-TW" altLang="en-US" sz="1200" b="0" kern="100" dirty="0">
                <a:solidFill>
                  <a:srgbClr val="D9D9D9"/>
                </a:solidFill>
                <a:effectLst/>
                <a:latin typeface="Arial Narrow" panose="020B0606020202030204" pitchFamily="34" charset="0"/>
                <a:cs typeface="Arial" panose="020B0604020202020204" pitchFamily="34" charset="0"/>
              </a:rPr>
              <a:t>但我們發現，很多孩子其實四個邊歪歪斜斜，嚴重一點的甚至轉角變圓弧</a:t>
            </a:r>
            <a:endParaRPr lang="en-US" altLang="zh-TW" sz="1200" b="0" kern="100" dirty="0">
              <a:solidFill>
                <a:srgbClr val="D9D9D9"/>
              </a:solidFill>
              <a:effectLst/>
              <a:latin typeface="Arial Narrow" panose="020B0606020202030204" pitchFamily="34" charset="0"/>
              <a:cs typeface="Arial" panose="020B0604020202020204" pitchFamily="34" charset="0"/>
            </a:endParaRPr>
          </a:p>
          <a:p>
            <a:r>
              <a:rPr lang="zh-TW" altLang="en-US" sz="1200" b="0" kern="100" dirty="0">
                <a:solidFill>
                  <a:srgbClr val="D9D9D9"/>
                </a:solidFill>
                <a:effectLst/>
                <a:latin typeface="Arial Narrow" panose="020B0606020202030204" pitchFamily="34" charset="0"/>
                <a:cs typeface="Arial" panose="020B0604020202020204" pitchFamily="34" charset="0"/>
              </a:rPr>
              <a:t>所以暗示我們，在臨床上，除了觀察孩子畫不畫的出來，其實多花一點點心力在圖案的結構準確度上可能可以幫助判讀孩子的視動整合能力</a:t>
            </a:r>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13</a:t>
            </a:fld>
            <a:endParaRPr lang="zh-TW" altLang="en-US"/>
          </a:p>
        </p:txBody>
      </p:sp>
    </p:spTree>
    <p:extLst>
      <p:ext uri="{BB962C8B-B14F-4D97-AF65-F5344CB8AC3E}">
        <p14:creationId xmlns:p14="http://schemas.microsoft.com/office/powerpoint/2010/main" val="1319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最後的最後，跟各位總結本研究的主要價值及臨床應用</a:t>
            </a:r>
            <a:endParaRPr lang="en-US" altLang="zh-TW" dirty="0"/>
          </a:p>
          <a:p>
            <a:r>
              <a:rPr lang="zh-TW" altLang="en-US" dirty="0"/>
              <a:t>一，本研究是首篇，驗證</a:t>
            </a:r>
            <a:r>
              <a:rPr lang="en-US" altLang="zh-TW" dirty="0"/>
              <a:t>UCP</a:t>
            </a:r>
            <a:r>
              <a:rPr lang="zh-TW" altLang="en-US" dirty="0"/>
              <a:t>學齡孩童，視動整合能力缺損的實證論文</a:t>
            </a:r>
            <a:endParaRPr lang="en-US" altLang="zh-TW" dirty="0"/>
          </a:p>
          <a:p>
            <a:r>
              <a:rPr lang="zh-TW" altLang="en-US" dirty="0"/>
              <a:t>二，我們發現</a:t>
            </a:r>
            <a:r>
              <a:rPr lang="en-US" altLang="zh-TW" dirty="0"/>
              <a:t>UCP</a:t>
            </a:r>
            <a:r>
              <a:rPr lang="zh-TW" altLang="en-US" dirty="0"/>
              <a:t>學齡孩童視動整合能力缺損可以從</a:t>
            </a:r>
            <a:r>
              <a:rPr lang="en-US" altLang="zh-TW" dirty="0"/>
              <a:t>poor constructional accuracy</a:t>
            </a:r>
            <a:r>
              <a:rPr lang="zh-TW" altLang="en-US" dirty="0"/>
              <a:t>跟</a:t>
            </a:r>
            <a:r>
              <a:rPr lang="en-US" altLang="zh-TW" dirty="0"/>
              <a:t>inappropriate alignment</a:t>
            </a:r>
            <a:r>
              <a:rPr lang="zh-TW" altLang="en-US" dirty="0"/>
              <a:t>這兩個面向探討</a:t>
            </a:r>
            <a:endParaRPr lang="en-US" altLang="zh-TW" dirty="0"/>
          </a:p>
          <a:p>
            <a:r>
              <a:rPr lang="zh-TW" altLang="en-US" dirty="0"/>
              <a:t>三，比起</a:t>
            </a:r>
            <a:r>
              <a:rPr lang="en-US" altLang="zh-TW" dirty="0"/>
              <a:t>Beery-VMI</a:t>
            </a:r>
            <a:r>
              <a:rPr lang="zh-TW" altLang="en-US" dirty="0"/>
              <a:t>，利用影像處理技術的電腦化輔助評估可以提供較客觀較細緻的指標，可成為補充的評估指標</a:t>
            </a:r>
            <a:endParaRPr lang="en-US" altLang="zh-TW" dirty="0"/>
          </a:p>
          <a:p>
            <a:r>
              <a:rPr lang="zh-TW" altLang="en-US" dirty="0"/>
              <a:t>四，臨床上，可以多花一點心力觀察孩子描繪正方形的結構準確度</a:t>
            </a:r>
            <a:r>
              <a:rPr lang="zh-TW" altLang="en-US" sz="1200" b="0" kern="1200" dirty="0">
                <a:solidFill>
                  <a:schemeClr val="tx1"/>
                </a:solidFill>
                <a:effectLst/>
                <a:latin typeface="+mn-lt"/>
                <a:cs typeface="+mn-cs"/>
              </a:rPr>
              <a:t>，</a:t>
            </a:r>
            <a:r>
              <a:rPr lang="zh-TW" altLang="en-US" sz="1200" b="0" kern="100" dirty="0">
                <a:solidFill>
                  <a:srgbClr val="D9D9D9"/>
                </a:solidFill>
                <a:effectLst/>
                <a:latin typeface="Arial Narrow" panose="020B0606020202030204" pitchFamily="34" charset="0"/>
                <a:cs typeface="Arial" panose="020B0604020202020204" pitchFamily="34" charset="0"/>
              </a:rPr>
              <a:t>有助於幫助判讀孩子的視動整合能力</a:t>
            </a:r>
            <a:endParaRPr lang="en-US" altLang="zh-TW" sz="1200" b="0" kern="100" dirty="0">
              <a:solidFill>
                <a:srgbClr val="D9D9D9"/>
              </a:solidFill>
              <a:effectLst/>
              <a:latin typeface="Arial Narrow" panose="020B0606020202030204" pitchFamily="34" charset="0"/>
              <a:cs typeface="Arial" panose="020B0604020202020204" pitchFamily="34" charset="0"/>
            </a:endParaRPr>
          </a:p>
          <a:p>
            <a:endParaRPr lang="en-US" altLang="zh-TW" sz="1200" b="0" kern="100" dirty="0">
              <a:solidFill>
                <a:srgbClr val="D9D9D9"/>
              </a:solidFill>
              <a:effectLst/>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kern="100" dirty="0">
                <a:solidFill>
                  <a:srgbClr val="D9D9D9"/>
                </a:solidFill>
                <a:effectLst/>
                <a:latin typeface="Arial Narrow" panose="020B0606020202030204" pitchFamily="34" charset="0"/>
                <a:cs typeface="Arial" panose="020B0604020202020204" pitchFamily="34" charset="0"/>
              </a:rPr>
              <a:t>研究限制：</a:t>
            </a:r>
            <a:endParaRPr lang="en-US" altLang="zh-TW" sz="1200" b="0" kern="100" dirty="0">
              <a:solidFill>
                <a:srgbClr val="D9D9D9"/>
              </a:solidFill>
              <a:effectLst/>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rgbClr val="D9D9D9"/>
                </a:solidFill>
                <a:effectLst/>
                <a:latin typeface="Arial Narrow" panose="020B0606020202030204" pitchFamily="34" charset="0"/>
                <a:cs typeface="Arial" panose="020B0604020202020204" pitchFamily="34" charset="0"/>
              </a:rPr>
              <a:t>1. CAM-VMI</a:t>
            </a:r>
            <a:r>
              <a:rPr lang="zh-TW" altLang="en-US" sz="1200" b="0" kern="100" dirty="0">
                <a:solidFill>
                  <a:srgbClr val="D9D9D9"/>
                </a:solidFill>
                <a:effectLst/>
                <a:latin typeface="Arial Narrow" panose="020B0606020202030204" pitchFamily="34" charset="0"/>
                <a:cs typeface="Arial" panose="020B0604020202020204" pitchFamily="34" charset="0"/>
              </a:rPr>
              <a:t>的圖案只有用到跟</a:t>
            </a:r>
            <a:r>
              <a:rPr lang="zh-TW" altLang="en-US" sz="1200" dirty="0">
                <a:latin typeface="Aptos Narrow" panose="020B0004020202020204" pitchFamily="34" charset="0"/>
              </a:rPr>
              <a:t>書寫預備能力相關的</a:t>
            </a:r>
            <a:r>
              <a:rPr lang="en-US" altLang="zh-TW" sz="1200" dirty="0">
                <a:latin typeface="Aptos Narrow" panose="020B0004020202020204" pitchFamily="34" charset="0"/>
              </a:rPr>
              <a:t>9</a:t>
            </a:r>
            <a:r>
              <a:rPr lang="zh-TW" altLang="en-US" sz="1200" dirty="0">
                <a:latin typeface="Aptos Narrow" panose="020B0004020202020204" pitchFamily="34" charset="0"/>
              </a:rPr>
              <a:t>個圖案，</a:t>
            </a:r>
            <a:r>
              <a:rPr lang="zh-TW" altLang="en-US" sz="1200">
                <a:latin typeface="Aptos Narrow" panose="020B0004020202020204" pitchFamily="34" charset="0"/>
              </a:rPr>
              <a:t>對於高年級可能</a:t>
            </a:r>
            <a:r>
              <a:rPr lang="zh-TW" altLang="en-US" sz="1200" dirty="0">
                <a:latin typeface="Aptos Narrow" panose="020B0004020202020204" pitchFamily="34" charset="0"/>
              </a:rPr>
              <a:t>過於簡單，將來可能有必要調整圖案的複雜</a:t>
            </a:r>
            <a:r>
              <a:rPr lang="zh-TW" altLang="en-US" sz="1200">
                <a:latin typeface="Aptos Narrow" panose="020B0004020202020204" pitchFamily="34" charset="0"/>
              </a:rPr>
              <a:t>度或者乾脆採用</a:t>
            </a:r>
            <a:r>
              <a:rPr lang="zh-TW" altLang="en-US" sz="1200" dirty="0">
                <a:latin typeface="Aptos Narrow" panose="020B0004020202020204" pitchFamily="34" charset="0"/>
              </a:rPr>
              <a:t>跟</a:t>
            </a:r>
            <a:r>
              <a:rPr lang="en-US" altLang="zh-TW" sz="1200" dirty="0">
                <a:latin typeface="Aptos Narrow" panose="020B0004020202020204" pitchFamily="34" charset="0"/>
              </a:rPr>
              <a:t>beery</a:t>
            </a:r>
            <a:r>
              <a:rPr lang="zh-TW" altLang="en-US" sz="1200" dirty="0">
                <a:latin typeface="Aptos Narrow" panose="020B0004020202020204" pitchFamily="34" charset="0"/>
              </a:rPr>
              <a:t>一樣的題組，來提供更直接的比對。</a:t>
            </a:r>
            <a:endParaRPr lang="en-US" altLang="zh-TW" sz="1200" dirty="0">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Aptos Narrow" panose="020B0004020202020204" pitchFamily="34" charset="0"/>
              </a:rPr>
              <a:t>2. </a:t>
            </a:r>
            <a:r>
              <a:rPr lang="zh-TW" altLang="en-US" sz="1200" dirty="0">
                <a:latin typeface="Aptos Narrow" panose="020B0004020202020204" pitchFamily="34" charset="0"/>
              </a:rPr>
              <a:t>本研究的</a:t>
            </a:r>
            <a:r>
              <a:rPr lang="en-US" altLang="zh-TW" sz="1200" dirty="0">
                <a:latin typeface="Aptos Narrow" panose="020B0004020202020204" pitchFamily="34" charset="0"/>
              </a:rPr>
              <a:t>UCP</a:t>
            </a:r>
            <a:r>
              <a:rPr lang="zh-TW" altLang="en-US" sz="1200" dirty="0">
                <a:latin typeface="Aptos Narrow" panose="020B0004020202020204" pitchFamily="34" charset="0"/>
              </a:rPr>
              <a:t>孩童屬於能力較為優勢的一群，不能對於所有</a:t>
            </a:r>
            <a:r>
              <a:rPr lang="en-US" altLang="zh-TW" sz="1200" dirty="0">
                <a:latin typeface="Aptos Narrow" panose="020B0004020202020204" pitchFamily="34" charset="0"/>
              </a:rPr>
              <a:t>CP</a:t>
            </a:r>
            <a:r>
              <a:rPr lang="zh-TW" altLang="en-US" sz="1200" dirty="0">
                <a:latin typeface="Aptos Narrow" panose="020B0004020202020204" pitchFamily="34" charset="0"/>
              </a:rPr>
              <a:t>孩童一概而論</a:t>
            </a:r>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14</a:t>
            </a:fld>
            <a:endParaRPr lang="zh-TW" altLang="en-US"/>
          </a:p>
        </p:txBody>
      </p:sp>
    </p:spTree>
    <p:extLst>
      <p:ext uri="{BB962C8B-B14F-4D97-AF65-F5344CB8AC3E}">
        <p14:creationId xmlns:p14="http://schemas.microsoft.com/office/powerpoint/2010/main" val="57832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以上，再次謝謝各位</a:t>
            </a:r>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15</a:t>
            </a:fld>
            <a:endParaRPr lang="zh-TW" altLang="en-US"/>
          </a:p>
        </p:txBody>
      </p:sp>
    </p:spTree>
    <p:extLst>
      <p:ext uri="{BB962C8B-B14F-4D97-AF65-F5344CB8AC3E}">
        <p14:creationId xmlns:p14="http://schemas.microsoft.com/office/powerpoint/2010/main" val="3119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畫十字</a:t>
            </a:r>
            <a:r>
              <a:rPr lang="en-US" altLang="zh-CN" dirty="0"/>
              <a:t>(</a:t>
            </a:r>
            <a:r>
              <a:rPr lang="en-US" altLang="zh-TW" dirty="0"/>
              <a:t>cross the midline </a:t>
            </a:r>
            <a:r>
              <a:rPr lang="en-US" altLang="zh-CN" dirty="0"/>
              <a:t>)</a:t>
            </a:r>
            <a:r>
              <a:rPr lang="zh-CN" altLang="en-US" dirty="0"/>
              <a:t>需要的能力跟畫圓</a:t>
            </a:r>
            <a:r>
              <a:rPr lang="en-US" altLang="zh-CN" dirty="0"/>
              <a:t>(</a:t>
            </a:r>
            <a:r>
              <a:rPr lang="en-US" altLang="zh-TW" dirty="0"/>
              <a:t>directional awareness</a:t>
            </a:r>
            <a:r>
              <a:rPr lang="en-US" altLang="zh-CN" dirty="0"/>
              <a:t>)</a:t>
            </a:r>
            <a:r>
              <a:rPr lang="zh-CN" altLang="en-US" dirty="0"/>
              <a:t>不一樣</a:t>
            </a:r>
            <a:endParaRPr lang="zh-TW" altLang="en-US"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16</a:t>
            </a:fld>
            <a:endParaRPr lang="zh-TW" altLang="en-US"/>
          </a:p>
        </p:txBody>
      </p:sp>
    </p:spTree>
    <p:extLst>
      <p:ext uri="{BB962C8B-B14F-4D97-AF65-F5344CB8AC3E}">
        <p14:creationId xmlns:p14="http://schemas.microsoft.com/office/powerpoint/2010/main" val="96900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這是</a:t>
            </a:r>
            <a:r>
              <a:rPr lang="en-US" altLang="zh-TW" dirty="0"/>
              <a:t>UCP</a:t>
            </a:r>
            <a:r>
              <a:rPr lang="zh-TW" altLang="en-US" dirty="0"/>
              <a:t>小朋友的仿畫圖案的影像對位結果</a:t>
            </a:r>
            <a:endParaRPr lang="en-US" altLang="zh-TW" dirty="0"/>
          </a:p>
          <a:p>
            <a:r>
              <a:rPr lang="zh-TW" altLang="en-US" dirty="0"/>
              <a:t>灰色細線是他真正的筆跡</a:t>
            </a:r>
            <a:endParaRPr lang="en-US" altLang="zh-TW" dirty="0"/>
          </a:p>
          <a:p>
            <a:r>
              <a:rPr lang="zh-TW" altLang="en-US" dirty="0"/>
              <a:t>黑色粗線是模版</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紅線是筆跡初步對齊的結果，</a:t>
            </a:r>
            <a:endParaRPr lang="en-US" altLang="zh-TW" dirty="0"/>
          </a:p>
          <a:p>
            <a:r>
              <a:rPr lang="zh-TW" altLang="en-US" dirty="0"/>
              <a:t>藍線是電腦判斷筆跡最貼合模版的結果</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17</a:t>
            </a:fld>
            <a:endParaRPr lang="zh-TW" altLang="en-US"/>
          </a:p>
        </p:txBody>
      </p:sp>
    </p:spTree>
    <p:extLst>
      <p:ext uri="{BB962C8B-B14F-4D97-AF65-F5344CB8AC3E}">
        <p14:creationId xmlns:p14="http://schemas.microsoft.com/office/powerpoint/2010/main" val="43070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2</a:t>
            </a:fld>
            <a:endParaRPr lang="zh-TW" altLang="en-US"/>
          </a:p>
        </p:txBody>
      </p:sp>
    </p:spTree>
    <p:extLst>
      <p:ext uri="{BB962C8B-B14F-4D97-AF65-F5344CB8AC3E}">
        <p14:creationId xmlns:p14="http://schemas.microsoft.com/office/powerpoint/2010/main" val="261127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半側偏癱腦性痲痹是常見的兒童神經疾患，其特色為一側肢體明顯的動作功能損傷</a:t>
            </a:r>
            <a:r>
              <a:rPr lang="zh-CN" altLang="en-US" dirty="0"/>
              <a:t>，</a:t>
            </a:r>
            <a:r>
              <a:rPr lang="zh-TW" altLang="en-US" sz="1200" b="0" i="0" kern="1200" dirty="0">
                <a:solidFill>
                  <a:schemeClr val="tx1"/>
                </a:solidFill>
                <a:effectLst/>
                <a:latin typeface="+mn-lt"/>
                <a:ea typeface="+mn-ea"/>
                <a:cs typeface="+mn-cs"/>
              </a:rPr>
              <a:t>進而影響孩童職能參與</a:t>
            </a:r>
            <a:r>
              <a:rPr lang="zh-TW" altLang="en-US" dirty="0"/>
              <a:t> </a:t>
            </a:r>
            <a:r>
              <a:rPr lang="zh-CN" altLang="en-US" dirty="0"/>
              <a:t>。</a:t>
            </a:r>
            <a:endParaRPr lang="en-US" altLang="zh-TW" dirty="0"/>
          </a:p>
          <a:p>
            <a:r>
              <a:rPr lang="zh-TW" altLang="en-US" dirty="0"/>
              <a:t>如果沒有太過嚴重的肢體障礙或認知困難，通常會鼓勵孩子進入融合教育</a:t>
            </a:r>
            <a:r>
              <a:rPr lang="zh-CN" altLang="en-US" dirty="0"/>
              <a:t>，就讀普通學校</a:t>
            </a:r>
            <a:r>
              <a:rPr lang="zh-TW" altLang="en-US" dirty="0"/>
              <a:t>普通班</a:t>
            </a:r>
            <a:endParaRPr lang="en-US" altLang="zh-TW" dirty="0"/>
          </a:p>
          <a:p>
            <a:r>
              <a:rPr lang="zh-TW" altLang="en-US" dirty="0"/>
              <a:t>在學校，大部分時間需要執行精細動作的任務，尤其是寫字相關的紙筆作業</a:t>
            </a:r>
            <a:r>
              <a:rPr lang="zh-CN" altLang="en-US" dirty="0"/>
              <a:t>佔最大比例。</a:t>
            </a:r>
            <a:endParaRPr lang="en-US" altLang="zh-CN" dirty="0"/>
          </a:p>
          <a:p>
            <a:r>
              <a:rPr lang="zh-CN" altLang="en-US" dirty="0"/>
              <a:t>雖然大部份</a:t>
            </a:r>
            <a:r>
              <a:rPr lang="zh-TW" altLang="en-US" sz="1200" b="0" i="0" kern="1200" dirty="0">
                <a:solidFill>
                  <a:schemeClr val="tx1"/>
                </a:solidFill>
                <a:effectLst/>
                <a:latin typeface="+mn-lt"/>
                <a:ea typeface="+mn-ea"/>
                <a:cs typeface="+mn-cs"/>
              </a:rPr>
              <a:t>學齡的</a:t>
            </a:r>
            <a:r>
              <a:rPr lang="zh-TW" altLang="en-US" dirty="0"/>
              <a:t>半側偏癱腦性痲痹</a:t>
            </a:r>
            <a:r>
              <a:rPr lang="zh-TW" altLang="en-US" sz="1200" b="0" i="0" kern="1200" dirty="0">
                <a:solidFill>
                  <a:schemeClr val="tx1"/>
                </a:solidFill>
                <a:effectLst/>
                <a:latin typeface="+mn-lt"/>
                <a:ea typeface="+mn-ea"/>
                <a:cs typeface="+mn-cs"/>
              </a:rPr>
              <a:t>孩童，都有能力</a:t>
            </a:r>
            <a:r>
              <a:rPr lang="zh-CN" altLang="en-US" sz="1200" b="0" i="0" kern="1200" dirty="0">
                <a:solidFill>
                  <a:schemeClr val="tx1"/>
                </a:solidFill>
                <a:effectLst/>
                <a:latin typeface="+mn-lt"/>
                <a:ea typeface="+mn-ea"/>
                <a:cs typeface="+mn-cs"/>
              </a:rPr>
              <a:t>使用其相對建側手</a:t>
            </a:r>
            <a:r>
              <a:rPr lang="zh-TW" altLang="en-US" sz="1200" b="0" i="0" kern="1200" dirty="0">
                <a:solidFill>
                  <a:schemeClr val="tx1"/>
                </a:solidFill>
                <a:effectLst/>
                <a:latin typeface="+mn-lt"/>
                <a:ea typeface="+mn-ea"/>
                <a:cs typeface="+mn-cs"/>
              </a:rPr>
              <a:t>完成學校的活動要求</a:t>
            </a:r>
            <a:r>
              <a:rPr lang="zh-CN" altLang="en-US" sz="1200" b="0" i="0" kern="1200" dirty="0">
                <a:solidFill>
                  <a:schemeClr val="tx1"/>
                </a:solidFill>
                <a:effectLst/>
                <a:latin typeface="+mn-lt"/>
                <a:ea typeface="+mn-ea"/>
                <a:cs typeface="+mn-cs"/>
              </a:rPr>
              <a:t>，但他們仍在書寫品質、速度等功能性表現有所困難</a:t>
            </a:r>
            <a:endParaRPr lang="en-US" altLang="zh-CN"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DuBois </a:t>
            </a:r>
            <a:r>
              <a:rPr lang="zh-TW" altLang="en-US" sz="1200" b="0" i="0" kern="1200" dirty="0">
                <a:solidFill>
                  <a:schemeClr val="tx1"/>
                </a:solidFill>
                <a:effectLst/>
                <a:latin typeface="+mn-lt"/>
                <a:ea typeface="+mn-ea"/>
                <a:cs typeface="+mn-cs"/>
              </a:rPr>
              <a:t>等人發現，有 </a:t>
            </a:r>
            <a:r>
              <a:rPr lang="en-US" altLang="zh-TW" sz="1200" b="0" i="0" kern="1200" dirty="0">
                <a:solidFill>
                  <a:schemeClr val="tx1"/>
                </a:solidFill>
                <a:effectLst/>
                <a:latin typeface="+mn-lt"/>
                <a:ea typeface="+mn-ea"/>
                <a:cs typeface="+mn-cs"/>
              </a:rPr>
              <a:t>69%</a:t>
            </a:r>
            <a:r>
              <a:rPr lang="zh-TW" altLang="en-US" sz="1200" b="0" i="0" kern="1200" dirty="0">
                <a:solidFill>
                  <a:schemeClr val="tx1"/>
                </a:solidFill>
                <a:effectLst/>
                <a:latin typeface="+mn-lt"/>
                <a:ea typeface="+mn-ea"/>
                <a:cs typeface="+mn-cs"/>
              </a:rPr>
              <a:t>的學校老師层及 </a:t>
            </a:r>
            <a:r>
              <a:rPr lang="en-US" altLang="zh-TW" sz="1200" b="0" i="0" kern="1200" dirty="0">
                <a:solidFill>
                  <a:schemeClr val="tx1"/>
                </a:solidFill>
                <a:effectLst/>
                <a:latin typeface="+mn-lt"/>
                <a:ea typeface="+mn-ea"/>
                <a:cs typeface="+mn-cs"/>
              </a:rPr>
              <a:t>75%</a:t>
            </a:r>
            <a:r>
              <a:rPr lang="zh-TW" altLang="en-US" sz="1200" b="0" i="0" kern="1200" dirty="0">
                <a:solidFill>
                  <a:schemeClr val="tx1"/>
                </a:solidFill>
                <a:effectLst/>
                <a:latin typeface="+mn-lt"/>
                <a:ea typeface="+mn-ea"/>
                <a:cs typeface="+mn-cs"/>
              </a:rPr>
              <a:t>的家長表岴，屜側偏癱的腦性逜痺</a:t>
            </a:r>
          </a:p>
          <a:p>
            <a:r>
              <a:rPr lang="zh-TW" altLang="en-US" sz="1200" b="0" i="0" kern="1200" dirty="0">
                <a:solidFill>
                  <a:schemeClr val="tx1"/>
                </a:solidFill>
                <a:effectLst/>
                <a:latin typeface="+mn-lt"/>
                <a:ea typeface="+mn-ea"/>
                <a:cs typeface="+mn-cs"/>
              </a:rPr>
              <a:t>孩童有書寫困難，尒其是峹維持較快的書寫速度层及長時間保持尉體的整齊尣面，</a:t>
            </a:r>
          </a:p>
          <a:p>
            <a:r>
              <a:rPr lang="zh-TW" altLang="en-US" sz="1200" b="0" i="0" kern="1200" dirty="0">
                <a:solidFill>
                  <a:schemeClr val="tx1"/>
                </a:solidFill>
                <a:effectLst/>
                <a:latin typeface="+mn-lt"/>
                <a:ea typeface="+mn-ea"/>
                <a:cs typeface="+mn-cs"/>
              </a:rPr>
              <a:t>更是挑戰</a:t>
            </a:r>
            <a:r>
              <a:rPr lang="zh-TW" altLang="en-US" dirty="0"/>
              <a:t> </a:t>
            </a:r>
            <a:br>
              <a:rPr lang="zh-TW" altLang="en-US" dirty="0"/>
            </a:br>
            <a:r>
              <a:rPr lang="zh-TW" altLang="en-US" dirty="0"/>
              <a:t/>
            </a:r>
            <a:br>
              <a:rPr lang="zh-TW" altLang="en-US" dirty="0"/>
            </a:b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3</a:t>
            </a:fld>
            <a:endParaRPr lang="zh-TW" altLang="en-US"/>
          </a:p>
        </p:txBody>
      </p:sp>
    </p:spTree>
    <p:extLst>
      <p:ext uri="{BB962C8B-B14F-4D97-AF65-F5344CB8AC3E}">
        <p14:creationId xmlns:p14="http://schemas.microsoft.com/office/powerpoint/2010/main" val="182650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說到書寫，治療師們會很直覺的聯想到視覺動作整合，</a:t>
            </a:r>
            <a:r>
              <a:rPr lang="en-US" altLang="zh-TW" dirty="0"/>
              <a:t>Visual-Motor Integration (VMI)</a:t>
            </a:r>
          </a:p>
          <a:p>
            <a:r>
              <a:rPr lang="en-US" altLang="zh-TW" dirty="0"/>
              <a:t>VMI</a:t>
            </a:r>
            <a:r>
              <a:rPr lang="zh-TW" altLang="en-US" dirty="0"/>
              <a:t>是一種知覺動作技巧，藉由整合視知覺訊息調節動作反應</a:t>
            </a:r>
            <a:endParaRPr lang="en-US" altLang="zh-TW" dirty="0"/>
          </a:p>
          <a:p>
            <a:r>
              <a:rPr lang="zh-CN" altLang="en-US" dirty="0"/>
              <a:t>對於典型發展孩童而言，</a:t>
            </a:r>
            <a:r>
              <a:rPr lang="zh-TW" altLang="en-US" dirty="0"/>
              <a:t>視覺動作整合</a:t>
            </a:r>
            <a:r>
              <a:rPr lang="zh-CN" altLang="en-US" dirty="0"/>
              <a:t>是書寫表現的關鍵要素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但對於半側偏癱腦性痲痹孩童而言，相關研究主要鎖定在</a:t>
            </a:r>
            <a:r>
              <a:rPr lang="zh-TW" altLang="en-US" dirty="0"/>
              <a:t>患側手執行</a:t>
            </a:r>
            <a:r>
              <a:rPr lang="zh-CN" altLang="en-US" dirty="0"/>
              <a:t>大動作的手眼協調</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研究發現他們確實在瞄準並拾取物體的表現有缺損，但是在書寫相關的精細動作任務上，目前仍缺乏視覺動作整合的相關研究</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在臨床治療中，</a:t>
            </a:r>
            <a:r>
              <a:rPr lang="zh-TW" altLang="en-US" dirty="0"/>
              <a:t>我們都感覺的到半側偏癱腦性痲痹孩童即便用健側手畫畫寫字，確實是有問題的</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但太多時候，這件事情就順水推舟地被當成理所當然，但我們發現，其實目前，還沒有研究可以證實</a:t>
            </a:r>
            <a:r>
              <a:rPr lang="en-US" altLang="zh-TW" dirty="0"/>
              <a:t>UCP</a:t>
            </a:r>
            <a:r>
              <a:rPr lang="zh-TW" altLang="en-US" dirty="0"/>
              <a:t>孩子的</a:t>
            </a:r>
            <a:r>
              <a:rPr lang="en-US" altLang="zh-TW" dirty="0"/>
              <a:t>VMI</a:t>
            </a:r>
            <a:r>
              <a:rPr lang="zh-TW" altLang="en-US" dirty="0"/>
              <a:t>到底是不是有問題，問題出在哪</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這會連帶影響到治療介入的實證基礎</a:t>
            </a:r>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4</a:t>
            </a:fld>
            <a:endParaRPr lang="zh-TW" altLang="en-US"/>
          </a:p>
        </p:txBody>
      </p:sp>
    </p:spTree>
    <p:extLst>
      <p:ext uri="{BB962C8B-B14F-4D97-AF65-F5344CB8AC3E}">
        <p14:creationId xmlns:p14="http://schemas.microsoft.com/office/powerpoint/2010/main" val="145135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臨床上，治療師最常用</a:t>
            </a:r>
            <a:r>
              <a:rPr lang="en-US" altLang="zh-TW" dirty="0"/>
              <a:t>Beery-VMI </a:t>
            </a:r>
            <a:r>
              <a:rPr lang="zh-TW" altLang="en-US" dirty="0"/>
              <a:t>測驗來代表個案的視動整合能力</a:t>
            </a:r>
            <a:endParaRPr lang="en-US" altLang="zh-TW" dirty="0"/>
          </a:p>
          <a:p>
            <a:r>
              <a:rPr lang="zh-TW" altLang="en-US" dirty="0"/>
              <a:t>總共有</a:t>
            </a:r>
            <a:r>
              <a:rPr lang="en-US" altLang="zh-TW" dirty="0"/>
              <a:t>24+3 </a:t>
            </a:r>
            <a:r>
              <a:rPr lang="zh-TW" altLang="en-US" dirty="0"/>
              <a:t>題，前三題空白，專門給小孩仿畫筆跡用的</a:t>
            </a:r>
            <a:endParaRPr lang="en-US" altLang="zh-TW" dirty="0"/>
          </a:p>
          <a:p>
            <a:r>
              <a:rPr lang="zh-TW" altLang="en-US" dirty="0"/>
              <a:t>這些圖案有各種不同樣式跟幾何複雜度，原則上，越複雜越難的題目在越後面</a:t>
            </a:r>
            <a:endParaRPr lang="en-US" altLang="zh-TW" dirty="0"/>
          </a:p>
          <a:p>
            <a:r>
              <a:rPr lang="zh-TW" altLang="en-US" dirty="0"/>
              <a:t>概念很簡單，但是實際施測會發現幾個問題</a:t>
            </a:r>
            <a:endParaRPr lang="en-US" altLang="zh-TW" dirty="0"/>
          </a:p>
          <a:p>
            <a:r>
              <a:rPr lang="zh-TW" altLang="en-US" dirty="0"/>
              <a:t>第一個，畫的好給分畫不好沒分，這種</a:t>
            </a:r>
            <a:r>
              <a:rPr lang="en-US" altLang="zh-TW" dirty="0"/>
              <a:t>all-or-nothing</a:t>
            </a:r>
            <a:r>
              <a:rPr lang="zh-TW" altLang="en-US" dirty="0"/>
              <a:t>的機制沒辦法偵測到細微的能力差異或進步</a:t>
            </a:r>
            <a:endParaRPr lang="en-US" altLang="zh-TW" dirty="0"/>
          </a:p>
          <a:p>
            <a:r>
              <a:rPr lang="zh-TW" altLang="en-US" dirty="0"/>
              <a:t>第二個，畫的好或不好是根據典型發展孩童的畫圖樣本當作對照</a:t>
            </a:r>
            <a:endParaRPr lang="en-US" altLang="zh-TW" dirty="0"/>
          </a:p>
          <a:p>
            <a:r>
              <a:rPr lang="zh-TW" altLang="en-US" dirty="0"/>
              <a:t>這個對照方式雖然在手冊有評分指引，比如圓形不可畫成橢圓，長寬比例大於</a:t>
            </a:r>
            <a:r>
              <a:rPr lang="en-US" altLang="zh-TW" dirty="0"/>
              <a:t>2</a:t>
            </a:r>
            <a:r>
              <a:rPr lang="zh-TW" altLang="en-US" dirty="0"/>
              <a:t>：</a:t>
            </a:r>
            <a:r>
              <a:rPr lang="en-US" altLang="zh-TW" dirty="0"/>
              <a:t>1</a:t>
            </a:r>
            <a:r>
              <a:rPr lang="zh-TW" altLang="en-US" dirty="0"/>
              <a:t>就是</a:t>
            </a:r>
            <a:r>
              <a:rPr lang="en-US" altLang="zh-TW" dirty="0"/>
              <a:t>fail</a:t>
            </a:r>
          </a:p>
          <a:p>
            <a:r>
              <a:rPr lang="zh-TW" altLang="en-US" dirty="0"/>
              <a:t>或是三角形的三條邊要足夠明顯等等來給分</a:t>
            </a:r>
            <a:endParaRPr lang="en-US" altLang="zh-TW" dirty="0"/>
          </a:p>
          <a:p>
            <a:r>
              <a:rPr lang="zh-TW" altLang="en-US" dirty="0"/>
              <a:t>但長寬比例是從哪裡量到哪裡？什麼邊叫做足夠明顯？這些評分機制其實還是很仰賴治療師的臨床經驗跟主觀評價</a:t>
            </a:r>
            <a:endParaRPr lang="en-US" altLang="zh-TW" dirty="0"/>
          </a:p>
          <a:p>
            <a:r>
              <a:rPr lang="zh-TW" altLang="en-US" dirty="0"/>
              <a:t>再者，如果要拿尺拿圓規仔細去量，在臨床上面可能有點不切實際</a:t>
            </a:r>
            <a:endParaRPr lang="en-US" altLang="zh-TW" dirty="0"/>
          </a:p>
          <a:p>
            <a:r>
              <a:rPr lang="zh-TW" altLang="en-US" dirty="0"/>
              <a:t>因此，近年來，一直有研究議題想利用電腦化方式，協助作為相關能力的評估</a:t>
            </a:r>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5</a:t>
            </a:fld>
            <a:endParaRPr lang="zh-TW" altLang="en-US"/>
          </a:p>
        </p:txBody>
      </p:sp>
    </p:spTree>
    <p:extLst>
      <p:ext uri="{BB962C8B-B14F-4D97-AF65-F5344CB8AC3E}">
        <p14:creationId xmlns:p14="http://schemas.microsoft.com/office/powerpoint/2010/main" val="398261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所以，我們的研究目標是將視動整合能力的評估加以電腦化，試圖用這個工具提供對於</a:t>
            </a:r>
            <a:r>
              <a:rPr lang="en-US" altLang="zh-TW" dirty="0"/>
              <a:t>UCP</a:t>
            </a:r>
            <a:r>
              <a:rPr lang="zh-TW" altLang="en-US" dirty="0"/>
              <a:t>孩童視動能力缺損的相關證據</a:t>
            </a:r>
            <a:endParaRPr lang="en-US" altLang="zh-TW" dirty="0"/>
          </a:p>
          <a:p>
            <a:r>
              <a:rPr lang="zh-TW" altLang="en-US" dirty="0"/>
              <a:t>並希望藉由這個工具作為評估或是介入上的臨床決策參考依據之一</a:t>
            </a:r>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6</a:t>
            </a:fld>
            <a:endParaRPr lang="zh-TW" altLang="en-US"/>
          </a:p>
        </p:txBody>
      </p:sp>
    </p:spTree>
    <p:extLst>
      <p:ext uri="{BB962C8B-B14F-4D97-AF65-F5344CB8AC3E}">
        <p14:creationId xmlns:p14="http://schemas.microsoft.com/office/powerpoint/2010/main" val="114096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本研究使用的評估工具包含傳統的</a:t>
            </a:r>
            <a:r>
              <a:rPr lang="en-US" altLang="zh-TW" dirty="0"/>
              <a:t>Beery-VMI</a:t>
            </a:r>
            <a:r>
              <a:rPr lang="zh-TW" altLang="en-US" dirty="0"/>
              <a:t>以及我們自行開發的</a:t>
            </a:r>
            <a:r>
              <a:rPr lang="en-US" altLang="zh-TW" sz="1200" dirty="0">
                <a:latin typeface="Aptos Narrow" panose="020B0004020202020204" pitchFamily="34" charset="0"/>
              </a:rPr>
              <a:t>computer-aided measure of VMI (CAM-VMI) </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在</a:t>
            </a:r>
            <a:r>
              <a:rPr lang="en-US" altLang="zh-TW" dirty="0"/>
              <a:t>Beery-VMI</a:t>
            </a:r>
            <a:r>
              <a:rPr lang="zh-TW" altLang="en-US" dirty="0"/>
              <a:t>測驗，孩子可以用自己的步調畫圖</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測驗的時候，治療師會鼓勵孩子盡量把圖畫好，按照順序畫，不可以跳過任何一題</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直到治療師判斷連錯三題便停止計分，孩子的分數為其答對的題數，越多題表示能力越好</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Aptos Narrow" panose="020B0004020202020204" pitchFamily="34" charset="0"/>
              </a:rPr>
              <a:t>而我們團隊發展的</a:t>
            </a:r>
            <a:r>
              <a:rPr lang="en-US" altLang="zh-TW" sz="1200" dirty="0">
                <a:latin typeface="Aptos Narrow" panose="020B0004020202020204" pitchFamily="34" charset="0"/>
              </a:rPr>
              <a:t>CAM-VMI</a:t>
            </a:r>
            <a:r>
              <a:rPr lang="zh-TW" altLang="en-US" sz="1200" dirty="0">
                <a:latin typeface="Aptos Narrow" panose="020B0004020202020204" pitchFamily="34" charset="0"/>
              </a:rPr>
              <a:t>只需要畫直線、交叉十字、圓形方形三角形等跟書寫預備能力有直接相關的</a:t>
            </a:r>
            <a:r>
              <a:rPr lang="en-US" altLang="zh-TW" sz="1200" dirty="0">
                <a:latin typeface="Aptos Narrow" panose="020B0004020202020204" pitchFamily="34" charset="0"/>
              </a:rPr>
              <a:t>9</a:t>
            </a:r>
            <a:r>
              <a:rPr lang="zh-TW" altLang="en-US" sz="1200" dirty="0">
                <a:latin typeface="Aptos Narrow" panose="020B0004020202020204" pitchFamily="34" charset="0"/>
              </a:rPr>
              <a:t>個圖案</a:t>
            </a:r>
            <a:endParaRPr lang="en-US" altLang="zh-TW" sz="1200" dirty="0">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Aptos Narrow" panose="020B0004020202020204" pitchFamily="34" charset="0"/>
              </a:rPr>
              <a:t>計分方式則為了改善</a:t>
            </a:r>
            <a:r>
              <a:rPr lang="en-US" altLang="zh-TW" dirty="0"/>
              <a:t>Beery-VMI</a:t>
            </a:r>
            <a:r>
              <a:rPr lang="zh-TW" altLang="en-US" dirty="0"/>
              <a:t>的缺點，使用電腦數位影像處理技術，從作圖的兩個面向，</a:t>
            </a:r>
            <a:r>
              <a:rPr lang="en-US" altLang="zh-TW" sz="1200" i="1" dirty="0"/>
              <a:t>Error</a:t>
            </a:r>
            <a:r>
              <a:rPr lang="zh-TW" altLang="en-US" dirty="0"/>
              <a:t>與</a:t>
            </a:r>
            <a:r>
              <a:rPr lang="en-US" altLang="zh-TW" sz="1200" i="1" dirty="0"/>
              <a:t>Effort</a:t>
            </a:r>
            <a:r>
              <a:rPr lang="zh-TW" altLang="en-US" sz="1200" i="0" dirty="0"/>
              <a:t>進行評分</a:t>
            </a:r>
            <a:endParaRPr lang="en-US" altLang="zh-TW" i="0"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7</a:t>
            </a:fld>
            <a:endParaRPr lang="zh-TW" altLang="en-US"/>
          </a:p>
        </p:txBody>
      </p:sp>
    </p:spTree>
    <p:extLst>
      <p:ext uri="{BB962C8B-B14F-4D97-AF65-F5344CB8AC3E}">
        <p14:creationId xmlns:p14="http://schemas.microsoft.com/office/powerpoint/2010/main" val="226454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我們使用的影像處理技術是影像對位法，這個技術常被用在電腦斷層或核磁共振做的三維人體重建，但在</a:t>
            </a:r>
            <a:r>
              <a:rPr lang="en-US" altLang="zh-TW" dirty="0"/>
              <a:t>OT</a:t>
            </a:r>
            <a:r>
              <a:rPr lang="zh-TW" altLang="en-US" dirty="0"/>
              <a:t>的領域，其實還沒有相關技術的應用</a:t>
            </a:r>
            <a:endParaRPr lang="en-US" altLang="zh-TW" dirty="0"/>
          </a:p>
          <a:p>
            <a:r>
              <a:rPr lang="zh-TW" altLang="en-US" dirty="0"/>
              <a:t>它的核心概念是把影像縮放、旋轉、跟平移。讓影像可以跟模版對齊</a:t>
            </a:r>
            <a:endParaRPr lang="en-US" altLang="zh-TW" dirty="0"/>
          </a:p>
          <a:p>
            <a:r>
              <a:rPr lang="zh-TW" altLang="en-US" dirty="0"/>
              <a:t>如果沒對好，電腦會自動反覆這個縮放、旋轉、跟平移的步驟，直到盡可能貼合為止</a:t>
            </a:r>
            <a:endParaRPr lang="en-US" altLang="zh-TW" dirty="0"/>
          </a:p>
          <a:p>
            <a:r>
              <a:rPr lang="zh-TW" altLang="en-US" dirty="0"/>
              <a:t>理論上，如果小朋友的畫跟模版可以對的越準，表示他畫的越好</a:t>
            </a:r>
            <a:endParaRPr lang="en-US" altLang="zh-TW"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8</a:t>
            </a:fld>
            <a:endParaRPr lang="zh-TW" altLang="en-US"/>
          </a:p>
        </p:txBody>
      </p:sp>
    </p:spTree>
    <p:extLst>
      <p:ext uri="{BB962C8B-B14F-4D97-AF65-F5344CB8AC3E}">
        <p14:creationId xmlns:p14="http://schemas.microsoft.com/office/powerpoint/2010/main" val="327525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基於這套影像處理流程</a:t>
            </a:r>
            <a:r>
              <a:rPr lang="en-US" altLang="zh-TW" dirty="0"/>
              <a:t/>
            </a:r>
            <a:br>
              <a:rPr lang="en-US" altLang="zh-TW" dirty="0"/>
            </a:br>
            <a:r>
              <a:rPr lang="zh-TW" altLang="en-US" dirty="0"/>
              <a:t>我們的</a:t>
            </a:r>
            <a:r>
              <a:rPr lang="en-US" altLang="zh-TW" dirty="0"/>
              <a:t>CAM-VMI</a:t>
            </a:r>
            <a:r>
              <a:rPr lang="zh-TW" altLang="en-US" dirty="0"/>
              <a:t>有客觀且細緻的評分機制，</a:t>
            </a:r>
            <a:endParaRPr lang="en-US" altLang="zh-TW" dirty="0"/>
          </a:p>
          <a:p>
            <a:r>
              <a:rPr lang="zh-TW" altLang="en-US" dirty="0"/>
              <a:t>在</a:t>
            </a:r>
            <a:r>
              <a:rPr lang="en-US" altLang="zh-TW" dirty="0"/>
              <a:t>ERROR</a:t>
            </a:r>
            <a:r>
              <a:rPr lang="zh-TW" altLang="en-US" dirty="0"/>
              <a:t>面向，從比對的貼合程度判斷作圖的結構準確度。數值越大，表示在結構上，小朋友的作圖跟模版有比較大差異需要再加強。</a:t>
            </a:r>
            <a:endParaRPr lang="en-US" altLang="zh-TW" dirty="0"/>
          </a:p>
          <a:p>
            <a:r>
              <a:rPr lang="zh-TW" altLang="en-US" dirty="0"/>
              <a:t>在</a:t>
            </a:r>
            <a:r>
              <a:rPr lang="en-US" altLang="zh-TW" dirty="0"/>
              <a:t>EFFORT</a:t>
            </a:r>
            <a:r>
              <a:rPr lang="zh-TW" altLang="en-US" dirty="0"/>
              <a:t>面向，則可以看到小朋友的筆跡經過多少調整才能貼合模版。數值越大，表示在作畫時，小朋友對於圖案的尺寸、角度、位置等要素的掌握度不足。</a:t>
            </a:r>
            <a:endParaRPr lang="en-US" altLang="zh-TW" dirty="0"/>
          </a:p>
          <a:p>
            <a:endParaRPr lang="en-US" altLang="zh-TW" dirty="0"/>
          </a:p>
          <a:p>
            <a:r>
              <a:rPr lang="zh-TW" altLang="en-US" dirty="0"/>
              <a:t>以左上圖</a:t>
            </a:r>
            <a:r>
              <a:rPr lang="en-US" altLang="zh-TW" dirty="0"/>
              <a:t>A</a:t>
            </a:r>
            <a:r>
              <a:rPr lang="zh-TW" altLang="en-US" dirty="0"/>
              <a:t>為例，灰線是我的筆跡，模版是紅色正方形</a:t>
            </a:r>
            <a:endParaRPr lang="en-US" altLang="zh-TW" dirty="0"/>
          </a:p>
          <a:p>
            <a:r>
              <a:rPr lang="zh-TW" altLang="en-US" dirty="0"/>
              <a:t>右上圖</a:t>
            </a:r>
            <a:r>
              <a:rPr lang="en-US" altLang="zh-TW" dirty="0"/>
              <a:t>B</a:t>
            </a:r>
            <a:r>
              <a:rPr lang="zh-TW" altLang="en-US" dirty="0"/>
              <a:t>電腦自動偵測到要放大加上順時鐘轉加上往右下角移動一點點，形成綠色筆跡才會最貼合</a:t>
            </a:r>
            <a:endParaRPr lang="en-US" altLang="zh-TW" dirty="0"/>
          </a:p>
          <a:p>
            <a:r>
              <a:rPr lang="zh-TW" altLang="en-US" dirty="0"/>
              <a:t>左下圖</a:t>
            </a:r>
            <a:r>
              <a:rPr lang="en-US" altLang="zh-TW" dirty="0"/>
              <a:t>C</a:t>
            </a:r>
            <a:r>
              <a:rPr lang="zh-TW" altLang="en-US" dirty="0"/>
              <a:t>則是貼合之後，綠色筆跡跟模版在結構上的剩餘差異</a:t>
            </a:r>
            <a:endParaRPr lang="en-US" altLang="zh-TW" dirty="0"/>
          </a:p>
          <a:p>
            <a:r>
              <a:rPr lang="zh-TW" altLang="en-US" dirty="0"/>
              <a:t>右下圖</a:t>
            </a:r>
            <a:r>
              <a:rPr lang="en-US" altLang="zh-TW" dirty="0"/>
              <a:t>D</a:t>
            </a:r>
            <a:r>
              <a:rPr lang="zh-TW" altLang="en-US" dirty="0"/>
              <a:t>則是從灰色原圖到綠色筆跡經過多少調整</a:t>
            </a:r>
            <a:endParaRPr lang="en-US" altLang="zh-TW" dirty="0"/>
          </a:p>
          <a:p>
            <a:endParaRPr lang="en-US" altLang="zh-TW" dirty="0"/>
          </a:p>
          <a:p>
            <a:r>
              <a:rPr lang="zh-TW" altLang="en-US" dirty="0"/>
              <a:t>理論上，一個歪掉的小正方形一旦放大擺正之後就可以貼合這個模版，那</a:t>
            </a:r>
            <a:r>
              <a:rPr lang="en-US" altLang="zh-TW" i="1" dirty="0"/>
              <a:t>Error</a:t>
            </a:r>
            <a:r>
              <a:rPr lang="zh-TW" altLang="en-US" i="0" dirty="0"/>
              <a:t>數值就會很低，而因為電腦需要幫忙</a:t>
            </a:r>
            <a:r>
              <a:rPr lang="zh-TW" altLang="en-US" dirty="0"/>
              <a:t>放大擺正</a:t>
            </a:r>
            <a:r>
              <a:rPr lang="zh-TW" altLang="en-US" i="0" dirty="0"/>
              <a:t>，所以</a:t>
            </a:r>
            <a:r>
              <a:rPr lang="en-US" altLang="zh-TW" i="0" dirty="0"/>
              <a:t>Effort</a:t>
            </a:r>
            <a:r>
              <a:rPr lang="zh-TW" altLang="en-US" i="0" dirty="0"/>
              <a:t>數值就比較大</a:t>
            </a:r>
            <a:endParaRPr lang="en-US" altLang="zh-TW" i="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0" dirty="0"/>
              <a:t>反之，如果我畫了一個一樣大的圓形，電腦會發現不需多餘</a:t>
            </a:r>
            <a:r>
              <a:rPr lang="en-US" altLang="zh-TW" i="0" dirty="0"/>
              <a:t>effort</a:t>
            </a:r>
            <a:r>
              <a:rPr lang="zh-TW" altLang="en-US" i="0" dirty="0"/>
              <a:t>去微調方向尺寸或位置</a:t>
            </a:r>
            <a:r>
              <a:rPr lang="zh-TW" altLang="en-US" dirty="0"/>
              <a:t>，那</a:t>
            </a:r>
            <a:r>
              <a:rPr lang="en-US" altLang="zh-TW" i="0" dirty="0"/>
              <a:t>Effort</a:t>
            </a:r>
            <a:r>
              <a:rPr lang="zh-TW" altLang="en-US" i="0" dirty="0"/>
              <a:t>數值就會很低，邊邊角角無法貼合的地方則會造成</a:t>
            </a:r>
            <a:r>
              <a:rPr lang="en-US" altLang="zh-TW" i="0" dirty="0"/>
              <a:t>ERROR</a:t>
            </a:r>
            <a:r>
              <a:rPr lang="zh-TW" altLang="en-US" i="0" dirty="0"/>
              <a:t>數值比較大</a:t>
            </a:r>
            <a:endParaRPr lang="en-US" altLang="zh-TW" i="0" dirty="0"/>
          </a:p>
        </p:txBody>
      </p:sp>
      <p:sp>
        <p:nvSpPr>
          <p:cNvPr id="4" name="投影片編號版面配置區 3"/>
          <p:cNvSpPr>
            <a:spLocks noGrp="1"/>
          </p:cNvSpPr>
          <p:nvPr>
            <p:ph type="sldNum" sz="quarter" idx="5"/>
          </p:nvPr>
        </p:nvSpPr>
        <p:spPr/>
        <p:txBody>
          <a:bodyPr/>
          <a:lstStyle/>
          <a:p>
            <a:fld id="{F7AC447C-FE64-407B-B69A-6EDE2F919E31}" type="slidenum">
              <a:rPr lang="zh-TW" altLang="en-US" smtClean="0"/>
              <a:t>9</a:t>
            </a:fld>
            <a:endParaRPr lang="zh-TW" altLang="en-US"/>
          </a:p>
        </p:txBody>
      </p:sp>
    </p:spTree>
    <p:extLst>
      <p:ext uri="{BB962C8B-B14F-4D97-AF65-F5344CB8AC3E}">
        <p14:creationId xmlns:p14="http://schemas.microsoft.com/office/powerpoint/2010/main" val="151986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93845" y="2070100"/>
            <a:ext cx="9604310" cy="2828826"/>
          </a:xfrm>
        </p:spPr>
        <p:txBody>
          <a:bodyPr anchor="b">
            <a:normAutofit/>
          </a:bodyPr>
          <a:lstStyle>
            <a:lvl1pPr algn="ctr" latinLnBrk="0">
              <a:lnSpc>
                <a:spcPct val="76000"/>
              </a:lnSpc>
              <a:defRPr lang="zh-TW" sz="4800" cap="none" baseline="0">
                <a:solidFill>
                  <a:schemeClr val="tx1"/>
                </a:solidFill>
              </a:defRPr>
            </a:lvl1pPr>
          </a:lstStyle>
          <a:p>
            <a:r>
              <a:rPr lang="zh-TW" altLang="en-US" dirty="0"/>
              <a:t>按一下以編輯母片標題樣式</a:t>
            </a:r>
            <a:endParaRPr lang="zh-TW" dirty="0"/>
          </a:p>
        </p:txBody>
      </p:sp>
      <p:sp>
        <p:nvSpPr>
          <p:cNvPr id="3" name="副標題 2"/>
          <p:cNvSpPr>
            <a:spLocks noGrp="1"/>
          </p:cNvSpPr>
          <p:nvPr>
            <p:ph type="subTitle" idx="1"/>
          </p:nvPr>
        </p:nvSpPr>
        <p:spPr>
          <a:xfrm>
            <a:off x="1293845" y="5089664"/>
            <a:ext cx="9604310" cy="726936"/>
          </a:xfrm>
        </p:spPr>
        <p:txBody>
          <a:bodyPr>
            <a:normAutofit/>
          </a:bodyPr>
          <a:lstStyle>
            <a:lvl1pPr marL="0" indent="0" algn="l" latinLnBrk="0">
              <a:spcBef>
                <a:spcPts val="0"/>
              </a:spcBef>
              <a:buNone/>
              <a:defRPr lang="zh-TW" sz="2400" b="0">
                <a:solidFill>
                  <a:schemeClr val="accent1"/>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dirty="0"/>
              <a:t>按一下以編輯母片子標題樣式</a:t>
            </a:r>
            <a:endParaRPr lang="zh-TW" dirty="0"/>
          </a:p>
        </p:txBody>
      </p:sp>
    </p:spTree>
    <p:extLst>
      <p:ext uri="{BB962C8B-B14F-4D97-AF65-F5344CB8AC3E}">
        <p14:creationId xmlns:p14="http://schemas.microsoft.com/office/powerpoint/2010/main" val="124155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日期版面配置區 2"/>
          <p:cNvSpPr>
            <a:spLocks noGrp="1"/>
          </p:cNvSpPr>
          <p:nvPr>
            <p:ph type="dt" sz="half" idx="10"/>
          </p:nvPr>
        </p:nvSpPr>
        <p:spPr/>
        <p:txBody>
          <a:bodyPr/>
          <a:lstStyle/>
          <a:p>
            <a:fld id="{7362C48A-4820-41CC-944A-FCD83F439017}" type="datetime1">
              <a:rPr lang="zh-TW" altLang="en-US" smtClean="0"/>
              <a:t>2025/10/3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31347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12" name="日期版面配置區 211"/>
          <p:cNvSpPr>
            <a:spLocks noGrp="1"/>
          </p:cNvSpPr>
          <p:nvPr>
            <p:ph type="dt" sz="half" idx="10"/>
          </p:nvPr>
        </p:nvSpPr>
        <p:spPr/>
        <p:txBody>
          <a:bodyPr/>
          <a:lstStyle/>
          <a:p>
            <a:fld id="{9BDFBB0E-FF8F-41B7-8178-B483B4489607}" type="datetime1">
              <a:rPr lang="zh-TW" altLang="en-US" smtClean="0"/>
              <a:t>2025/10/3</a:t>
            </a:fld>
            <a:endParaRPr lang="zh-TW" altLang="en-US"/>
          </a:p>
        </p:txBody>
      </p:sp>
      <p:sp>
        <p:nvSpPr>
          <p:cNvPr id="213" name="頁尾版面配置區 212"/>
          <p:cNvSpPr>
            <a:spLocks noGrp="1"/>
          </p:cNvSpPr>
          <p:nvPr>
            <p:ph type="ftr" sz="quarter" idx="11"/>
          </p:nvPr>
        </p:nvSpPr>
        <p:spPr/>
        <p:txBody>
          <a:bodyPr/>
          <a:lstStyle/>
          <a:p>
            <a:endParaRPr lang="zh-TW" altLang="en-US"/>
          </a:p>
        </p:txBody>
      </p:sp>
      <p:sp>
        <p:nvSpPr>
          <p:cNvPr id="214" name="投影片編號版面配置區 213"/>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38031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212" name="日期版面配置區 211"/>
          <p:cNvSpPr>
            <a:spLocks noGrp="1"/>
          </p:cNvSpPr>
          <p:nvPr>
            <p:ph type="dt" sz="half" idx="10"/>
          </p:nvPr>
        </p:nvSpPr>
        <p:spPr/>
        <p:txBody>
          <a:bodyPr/>
          <a:lstStyle/>
          <a:p>
            <a:fld id="{161ED7CB-A13E-47B7-85A4-F47F556A70BC}" type="datetime1">
              <a:rPr lang="zh-TW" altLang="en-US" smtClean="0"/>
              <a:t>2025/10/3</a:t>
            </a:fld>
            <a:endParaRPr lang="zh-TW" altLang="en-US"/>
          </a:p>
        </p:txBody>
      </p:sp>
      <p:sp>
        <p:nvSpPr>
          <p:cNvPr id="213" name="頁尾版面配置區 212"/>
          <p:cNvSpPr>
            <a:spLocks noGrp="1"/>
          </p:cNvSpPr>
          <p:nvPr>
            <p:ph type="ftr" sz="quarter" idx="11"/>
          </p:nvPr>
        </p:nvSpPr>
        <p:spPr/>
        <p:txBody>
          <a:bodyPr/>
          <a:lstStyle/>
          <a:p>
            <a:endParaRPr lang="zh-TW" altLang="en-US"/>
          </a:p>
        </p:txBody>
      </p:sp>
      <p:sp>
        <p:nvSpPr>
          <p:cNvPr id="214" name="投影片編號版面配置區 213"/>
          <p:cNvSpPr>
            <a:spLocks noGrp="1"/>
          </p:cNvSpPr>
          <p:nvPr>
            <p:ph type="sldNum" sz="quarter" idx="12"/>
          </p:nvPr>
        </p:nvSpPr>
        <p:spPr/>
        <p:txBody>
          <a:bodyPr/>
          <a:lstStyle/>
          <a:p>
            <a:fld id="{E8F8EE8B-5707-481F-A84A-FB2ECF5128B9}" type="slidenum">
              <a:rPr lang="zh-TW" altLang="en-US" smtClean="0"/>
              <a:t>‹#›</a:t>
            </a:fld>
            <a:endParaRPr lang="zh-TW" altLang="en-US"/>
          </a:p>
        </p:txBody>
      </p:sp>
      <p:grpSp>
        <p:nvGrpSpPr>
          <p:cNvPr id="58" name="群組 57">
            <a:extLst>
              <a:ext uri="{FF2B5EF4-FFF2-40B4-BE49-F238E27FC236}">
                <a16:creationId xmlns:a16="http://schemas.microsoft.com/office/drawing/2014/main" xmlns="" id="{7F9EDF5F-5D18-4FAB-BEB7-6B1AB7A0C7B5}"/>
              </a:ext>
            </a:extLst>
          </p:cNvPr>
          <p:cNvGrpSpPr/>
          <p:nvPr/>
        </p:nvGrpSpPr>
        <p:grpSpPr bwMode="hidden">
          <a:xfrm>
            <a:off x="-1" y="0"/>
            <a:ext cx="12192002" cy="6858000"/>
            <a:chOff x="-1" y="0"/>
            <a:chExt cx="12192002" cy="6858000"/>
          </a:xfrm>
        </p:grpSpPr>
        <p:cxnSp>
          <p:nvCxnSpPr>
            <p:cNvPr id="59" name="直線接點 58">
              <a:extLst>
                <a:ext uri="{FF2B5EF4-FFF2-40B4-BE49-F238E27FC236}">
                  <a16:creationId xmlns:a16="http://schemas.microsoft.com/office/drawing/2014/main" xmlns="" id="{896B43E8-73FE-4109-B456-948E88E1C04D}"/>
                </a:ext>
              </a:extLst>
            </p:cNvPr>
            <p:cNvCxnSpPr/>
            <p:nvPr/>
          </p:nvCxnSpPr>
          <p:spPr bwMode="hidden">
            <a:xfrm>
              <a:off x="610194"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xmlns="" id="{7E233DDE-563F-4950-BE08-8E8E0D82D5E6}"/>
                </a:ext>
              </a:extLst>
            </p:cNvPr>
            <p:cNvCxnSpPr/>
            <p:nvPr/>
          </p:nvCxnSpPr>
          <p:spPr bwMode="hidden">
            <a:xfrm>
              <a:off x="1829332"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xmlns="" id="{3DF2D73C-C10F-45F2-B034-51113FEEE4E7}"/>
                </a:ext>
              </a:extLst>
            </p:cNvPr>
            <p:cNvCxnSpPr/>
            <p:nvPr/>
          </p:nvCxnSpPr>
          <p:spPr bwMode="hidden">
            <a:xfrm>
              <a:off x="3048470"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xmlns="" id="{EE844299-93ED-4371-B337-718D652DD938}"/>
                </a:ext>
              </a:extLst>
            </p:cNvPr>
            <p:cNvCxnSpPr/>
            <p:nvPr/>
          </p:nvCxnSpPr>
          <p:spPr bwMode="hidden">
            <a:xfrm>
              <a:off x="4267608"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a16="http://schemas.microsoft.com/office/drawing/2014/main" xmlns="" id="{BB14CBE4-74BD-4CCE-B264-EAE56B4E8AC3}"/>
                </a:ext>
              </a:extLst>
            </p:cNvPr>
            <p:cNvCxnSpPr/>
            <p:nvPr/>
          </p:nvCxnSpPr>
          <p:spPr bwMode="hidden">
            <a:xfrm>
              <a:off x="5486746"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a16="http://schemas.microsoft.com/office/drawing/2014/main" xmlns="" id="{A711AD72-DF6D-4C84-8093-C1BB4C056847}"/>
                </a:ext>
              </a:extLst>
            </p:cNvPr>
            <p:cNvCxnSpPr/>
            <p:nvPr/>
          </p:nvCxnSpPr>
          <p:spPr bwMode="hidden">
            <a:xfrm>
              <a:off x="6705884"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xmlns="" id="{F022A4BE-4D4E-4504-A243-0B35A3CFB0E9}"/>
                </a:ext>
              </a:extLst>
            </p:cNvPr>
            <p:cNvCxnSpPr/>
            <p:nvPr/>
          </p:nvCxnSpPr>
          <p:spPr bwMode="hidden">
            <a:xfrm>
              <a:off x="7925022"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xmlns="" id="{C146F83C-E37F-45CD-BF09-927A88B369C6}"/>
                </a:ext>
              </a:extLst>
            </p:cNvPr>
            <p:cNvCxnSpPr/>
            <p:nvPr/>
          </p:nvCxnSpPr>
          <p:spPr bwMode="hidden">
            <a:xfrm>
              <a:off x="9144160"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a16="http://schemas.microsoft.com/office/drawing/2014/main" xmlns="" id="{66EFBDAB-4BCF-4AEC-9FC4-ABB4C35A797E}"/>
                </a:ext>
              </a:extLst>
            </p:cNvPr>
            <p:cNvCxnSpPr/>
            <p:nvPr/>
          </p:nvCxnSpPr>
          <p:spPr bwMode="hidden">
            <a:xfrm>
              <a:off x="10363298"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a16="http://schemas.microsoft.com/office/drawing/2014/main" xmlns="" id="{D0B5D469-1262-484E-9016-289DB1D1E6F2}"/>
                </a:ext>
              </a:extLst>
            </p:cNvPr>
            <p:cNvCxnSpPr/>
            <p:nvPr/>
          </p:nvCxnSpPr>
          <p:spPr bwMode="hidden">
            <a:xfrm>
              <a:off x="11582436" y="0"/>
              <a:ext cx="0"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xmlns="" id="{C62740AC-9F5E-40CD-88F4-F285F6DC3EA3}"/>
                </a:ext>
              </a:extLst>
            </p:cNvPr>
            <p:cNvCxnSpPr/>
            <p:nvPr/>
          </p:nvCxnSpPr>
          <p:spPr bwMode="hidden">
            <a:xfrm>
              <a:off x="2819" y="386485"/>
              <a:ext cx="12188952" cy="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xmlns="" id="{795AB5BA-96D2-46FB-8F3A-1356B69C1FEB}"/>
                </a:ext>
              </a:extLst>
            </p:cNvPr>
            <p:cNvCxnSpPr/>
            <p:nvPr/>
          </p:nvCxnSpPr>
          <p:spPr bwMode="hidden">
            <a:xfrm>
              <a:off x="2819" y="1611181"/>
              <a:ext cx="12188952" cy="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xmlns="" id="{48DC74CF-E530-47B9-BD56-693218FF2CC1}"/>
                </a:ext>
              </a:extLst>
            </p:cNvPr>
            <p:cNvCxnSpPr/>
            <p:nvPr/>
          </p:nvCxnSpPr>
          <p:spPr bwMode="hidden">
            <a:xfrm>
              <a:off x="2819" y="2835877"/>
              <a:ext cx="12188952" cy="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xmlns="" id="{0E83EFA1-CC3A-4210-899C-0B2886065719}"/>
                </a:ext>
              </a:extLst>
            </p:cNvPr>
            <p:cNvCxnSpPr/>
            <p:nvPr/>
          </p:nvCxnSpPr>
          <p:spPr bwMode="hidden">
            <a:xfrm>
              <a:off x="2819" y="4060573"/>
              <a:ext cx="12188952" cy="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a16="http://schemas.microsoft.com/office/drawing/2014/main" xmlns="" id="{F2AB4250-B5FC-45B3-865A-9883914EA430}"/>
                </a:ext>
              </a:extLst>
            </p:cNvPr>
            <p:cNvCxnSpPr/>
            <p:nvPr/>
          </p:nvCxnSpPr>
          <p:spPr bwMode="hidden">
            <a:xfrm>
              <a:off x="2819" y="5285269"/>
              <a:ext cx="12188952" cy="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a16="http://schemas.microsoft.com/office/drawing/2014/main" xmlns="" id="{51B7525F-74F2-41C3-B05D-8FED55D81C3E}"/>
                </a:ext>
              </a:extLst>
            </p:cNvPr>
            <p:cNvCxnSpPr/>
            <p:nvPr/>
          </p:nvCxnSpPr>
          <p:spPr bwMode="hidden">
            <a:xfrm>
              <a:off x="2819" y="6509965"/>
              <a:ext cx="12188952" cy="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nvGrpSpPr>
            <p:cNvPr id="75" name="群組 74">
              <a:extLst>
                <a:ext uri="{FF2B5EF4-FFF2-40B4-BE49-F238E27FC236}">
                  <a16:creationId xmlns:a16="http://schemas.microsoft.com/office/drawing/2014/main" xmlns="" id="{9D49F7D9-0C43-4D65-AB51-6F1A15F7680E}"/>
                </a:ext>
              </a:extLst>
            </p:cNvPr>
            <p:cNvGrpSpPr/>
            <p:nvPr userDrawn="1"/>
          </p:nvGrpSpPr>
          <p:grpSpPr bwMode="hidden">
            <a:xfrm>
              <a:off x="-1" y="0"/>
              <a:ext cx="12192001" cy="6858000"/>
              <a:chOff x="-1" y="0"/>
              <a:chExt cx="12192001" cy="6858000"/>
            </a:xfrm>
          </p:grpSpPr>
          <p:cxnSp>
            <p:nvCxnSpPr>
              <p:cNvPr id="93" name="直線接點 92">
                <a:extLst>
                  <a:ext uri="{FF2B5EF4-FFF2-40B4-BE49-F238E27FC236}">
                    <a16:creationId xmlns:a16="http://schemas.microsoft.com/office/drawing/2014/main" xmlns="" id="{9FD4D712-E434-4C6C-B4D6-844E4CF0CDEA}"/>
                  </a:ext>
                </a:extLst>
              </p:cNvPr>
              <p:cNvCxnSpPr/>
              <p:nvPr/>
            </p:nvCxnSpPr>
            <p:spPr bwMode="hidden">
              <a:xfrm>
                <a:off x="225425"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4" name="直線接點 93">
                <a:extLst>
                  <a:ext uri="{FF2B5EF4-FFF2-40B4-BE49-F238E27FC236}">
                    <a16:creationId xmlns:a16="http://schemas.microsoft.com/office/drawing/2014/main" xmlns="" id="{28300505-0F91-4E3D-8FF8-432DBF1804BF}"/>
                  </a:ext>
                </a:extLst>
              </p:cNvPr>
              <p:cNvCxnSpPr/>
              <p:nvPr/>
            </p:nvCxnSpPr>
            <p:spPr bwMode="hidden">
              <a:xfrm>
                <a:off x="1449154"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a:extLst>
                  <a:ext uri="{FF2B5EF4-FFF2-40B4-BE49-F238E27FC236}">
                    <a16:creationId xmlns:a16="http://schemas.microsoft.com/office/drawing/2014/main" xmlns="" id="{2D2650FB-3F8A-4765-802A-4C69414FA744}"/>
                  </a:ext>
                </a:extLst>
              </p:cNvPr>
              <p:cNvCxnSpPr/>
              <p:nvPr/>
            </p:nvCxnSpPr>
            <p:spPr bwMode="hidden">
              <a:xfrm>
                <a:off x="2665982"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a:extLst>
                  <a:ext uri="{FF2B5EF4-FFF2-40B4-BE49-F238E27FC236}">
                    <a16:creationId xmlns:a16="http://schemas.microsoft.com/office/drawing/2014/main" xmlns="" id="{AE98F79F-D1D8-4E63-9503-F6D3986BEAB1}"/>
                  </a:ext>
                </a:extLst>
              </p:cNvPr>
              <p:cNvCxnSpPr/>
              <p:nvPr/>
            </p:nvCxnSpPr>
            <p:spPr bwMode="hidden">
              <a:xfrm>
                <a:off x="3885119"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a16="http://schemas.microsoft.com/office/drawing/2014/main" xmlns="" id="{36501CB7-DE17-48EB-8F7C-1BDA60AD4B3D}"/>
                  </a:ext>
                </a:extLst>
              </p:cNvPr>
              <p:cNvCxnSpPr/>
              <p:nvPr/>
            </p:nvCxnSpPr>
            <p:spPr bwMode="hidden">
              <a:xfrm>
                <a:off x="5106502"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nvGrpSpPr>
              <p:cNvPr id="98" name="群組 97">
                <a:extLst>
                  <a:ext uri="{FF2B5EF4-FFF2-40B4-BE49-F238E27FC236}">
                    <a16:creationId xmlns:a16="http://schemas.microsoft.com/office/drawing/2014/main" xmlns="" id="{4B3E5D74-0CBF-470C-A6BE-824FE04EC4D2}"/>
                  </a:ext>
                </a:extLst>
              </p:cNvPr>
              <p:cNvGrpSpPr/>
              <p:nvPr/>
            </p:nvGrpSpPr>
            <p:grpSpPr bwMode="hidden">
              <a:xfrm>
                <a:off x="6327885" y="0"/>
                <a:ext cx="5864115" cy="5898673"/>
                <a:chOff x="6327885" y="0"/>
                <a:chExt cx="5864115" cy="5898673"/>
              </a:xfrm>
            </p:grpSpPr>
            <p:cxnSp>
              <p:nvCxnSpPr>
                <p:cNvPr id="104" name="直線接點 103">
                  <a:extLst>
                    <a:ext uri="{FF2B5EF4-FFF2-40B4-BE49-F238E27FC236}">
                      <a16:creationId xmlns:a16="http://schemas.microsoft.com/office/drawing/2014/main" xmlns="" id="{02BA5E65-EB90-4DB5-8B5D-0F5BDC079374}"/>
                    </a:ext>
                  </a:extLst>
                </p:cNvPr>
                <p:cNvCxnSpPr/>
                <p:nvPr/>
              </p:nvCxnSpPr>
              <p:spPr bwMode="hidden">
                <a:xfrm>
                  <a:off x="6327885" y="0"/>
                  <a:ext cx="5864115" cy="5898673"/>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a:extLst>
                    <a:ext uri="{FF2B5EF4-FFF2-40B4-BE49-F238E27FC236}">
                      <a16:creationId xmlns:a16="http://schemas.microsoft.com/office/drawing/2014/main" xmlns="" id="{342914F9-64AF-458C-9314-C145D5B30F60}"/>
                    </a:ext>
                  </a:extLst>
                </p:cNvPr>
                <p:cNvCxnSpPr/>
                <p:nvPr/>
              </p:nvCxnSpPr>
              <p:spPr bwMode="hidden">
                <a:xfrm>
                  <a:off x="7549268" y="0"/>
                  <a:ext cx="4642732" cy="4672425"/>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a16="http://schemas.microsoft.com/office/drawing/2014/main" xmlns="" id="{8B95C69C-3D35-467D-B4F5-F90AEDAACCE8}"/>
                    </a:ext>
                  </a:extLst>
                </p:cNvPr>
                <p:cNvCxnSpPr/>
                <p:nvPr/>
              </p:nvCxnSpPr>
              <p:spPr bwMode="hidden">
                <a:xfrm>
                  <a:off x="8772997" y="0"/>
                  <a:ext cx="3419003" cy="3456749"/>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a:extLst>
                    <a:ext uri="{FF2B5EF4-FFF2-40B4-BE49-F238E27FC236}">
                      <a16:creationId xmlns:a16="http://schemas.microsoft.com/office/drawing/2014/main" xmlns="" id="{1AE96F3B-B0EC-40D7-B7FB-EB324EE7068F}"/>
                    </a:ext>
                  </a:extLst>
                </p:cNvPr>
                <p:cNvCxnSpPr/>
                <p:nvPr/>
              </p:nvCxnSpPr>
              <p:spPr bwMode="hidden">
                <a:xfrm>
                  <a:off x="9982200" y="0"/>
                  <a:ext cx="2209800" cy="2226469"/>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a:extLst>
                    <a:ext uri="{FF2B5EF4-FFF2-40B4-BE49-F238E27FC236}">
                      <a16:creationId xmlns:a16="http://schemas.microsoft.com/office/drawing/2014/main" xmlns="" id="{4E6D4937-A274-4716-8DA6-F48AAF447BF6}"/>
                    </a:ext>
                  </a:extLst>
                </p:cNvPr>
                <p:cNvCxnSpPr/>
                <p:nvPr/>
              </p:nvCxnSpPr>
              <p:spPr bwMode="hidden">
                <a:xfrm>
                  <a:off x="11199019" y="0"/>
                  <a:ext cx="992981" cy="1002506"/>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接點 98">
                <a:extLst>
                  <a:ext uri="{FF2B5EF4-FFF2-40B4-BE49-F238E27FC236}">
                    <a16:creationId xmlns:a16="http://schemas.microsoft.com/office/drawing/2014/main" xmlns="" id="{9A6D0A66-3A1C-4C1A-B3F3-5395B750D42B}"/>
                  </a:ext>
                </a:extLst>
              </p:cNvPr>
              <p:cNvCxnSpPr/>
              <p:nvPr/>
            </p:nvCxnSpPr>
            <p:spPr bwMode="hidden">
              <a:xfrm flipH="1" flipV="1">
                <a:off x="-1" y="1012053"/>
                <a:ext cx="5828811" cy="5845945"/>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xmlns="" id="{267098D1-4BFF-40E3-A487-59F3F7E7C2CF}"/>
                  </a:ext>
                </a:extLst>
              </p:cNvPr>
              <p:cNvCxnSpPr/>
              <p:nvPr/>
            </p:nvCxnSpPr>
            <p:spPr bwMode="hidden">
              <a:xfrm flipH="1" flipV="1">
                <a:off x="-1" y="2227340"/>
                <a:ext cx="4614781" cy="4630658"/>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a16="http://schemas.microsoft.com/office/drawing/2014/main" xmlns="" id="{4E9A05FA-CDCF-495A-866D-DAC0156C4A35}"/>
                  </a:ext>
                </a:extLst>
              </p:cNvPr>
              <p:cNvCxnSpPr/>
              <p:nvPr/>
            </p:nvCxnSpPr>
            <p:spPr bwMode="hidden">
              <a:xfrm flipH="1" flipV="1">
                <a:off x="-1" y="3432149"/>
                <a:ext cx="3398419" cy="3425849"/>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a:extLst>
                  <a:ext uri="{FF2B5EF4-FFF2-40B4-BE49-F238E27FC236}">
                    <a16:creationId xmlns:a16="http://schemas.microsoft.com/office/drawing/2014/main" xmlns="" id="{A45140BE-A816-4131-9255-668498DBE3A6}"/>
                  </a:ext>
                </a:extLst>
              </p:cNvPr>
              <p:cNvCxnSpPr/>
              <p:nvPr/>
            </p:nvCxnSpPr>
            <p:spPr bwMode="hidden">
              <a:xfrm flipH="1" flipV="1">
                <a:off x="-1" y="4651431"/>
                <a:ext cx="2196496" cy="2206567"/>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a:extLst>
                  <a:ext uri="{FF2B5EF4-FFF2-40B4-BE49-F238E27FC236}">
                    <a16:creationId xmlns:a16="http://schemas.microsoft.com/office/drawing/2014/main" xmlns="" id="{8B0D868E-D2D9-479D-AB9D-16E50701BDE6}"/>
                  </a:ext>
                </a:extLst>
              </p:cNvPr>
              <p:cNvCxnSpPr/>
              <p:nvPr/>
            </p:nvCxnSpPr>
            <p:spPr bwMode="hidden">
              <a:xfrm flipH="1" flipV="1">
                <a:off x="-1" y="5864453"/>
                <a:ext cx="987003" cy="993545"/>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grpSp>
          <p:nvGrpSpPr>
            <p:cNvPr id="76" name="群組 75">
              <a:extLst>
                <a:ext uri="{FF2B5EF4-FFF2-40B4-BE49-F238E27FC236}">
                  <a16:creationId xmlns:a16="http://schemas.microsoft.com/office/drawing/2014/main" xmlns="" id="{A3A524E4-F6FF-4DC7-9677-651C5303DC32}"/>
                </a:ext>
              </a:extLst>
            </p:cNvPr>
            <p:cNvGrpSpPr/>
            <p:nvPr userDrawn="1"/>
          </p:nvGrpSpPr>
          <p:grpSpPr bwMode="hidden">
            <a:xfrm flipH="1">
              <a:off x="0" y="0"/>
              <a:ext cx="12192001" cy="6858000"/>
              <a:chOff x="-1" y="0"/>
              <a:chExt cx="12192001" cy="6858000"/>
            </a:xfrm>
          </p:grpSpPr>
          <p:cxnSp>
            <p:nvCxnSpPr>
              <p:cNvPr id="77" name="直線接點 76">
                <a:extLst>
                  <a:ext uri="{FF2B5EF4-FFF2-40B4-BE49-F238E27FC236}">
                    <a16:creationId xmlns:a16="http://schemas.microsoft.com/office/drawing/2014/main" xmlns="" id="{80D194A4-43B6-4B79-956A-DD9F3B5392CB}"/>
                  </a:ext>
                </a:extLst>
              </p:cNvPr>
              <p:cNvCxnSpPr/>
              <p:nvPr/>
            </p:nvCxnSpPr>
            <p:spPr bwMode="hidden">
              <a:xfrm>
                <a:off x="225425"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a16="http://schemas.microsoft.com/office/drawing/2014/main" xmlns="" id="{98FDB7C1-44A9-4B04-BA92-F8C8E9A7E72F}"/>
                  </a:ext>
                </a:extLst>
              </p:cNvPr>
              <p:cNvCxnSpPr/>
              <p:nvPr/>
            </p:nvCxnSpPr>
            <p:spPr bwMode="hidden">
              <a:xfrm>
                <a:off x="1449154"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a16="http://schemas.microsoft.com/office/drawing/2014/main" xmlns="" id="{4154106D-338B-411F-9C5E-208FF8B2EFEE}"/>
                  </a:ext>
                </a:extLst>
              </p:cNvPr>
              <p:cNvCxnSpPr/>
              <p:nvPr/>
            </p:nvCxnSpPr>
            <p:spPr bwMode="hidden">
              <a:xfrm>
                <a:off x="2665982"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a16="http://schemas.microsoft.com/office/drawing/2014/main" xmlns="" id="{1585DC9D-0D8E-4C87-910D-64059F639C7C}"/>
                  </a:ext>
                </a:extLst>
              </p:cNvPr>
              <p:cNvCxnSpPr/>
              <p:nvPr/>
            </p:nvCxnSpPr>
            <p:spPr bwMode="hidden">
              <a:xfrm>
                <a:off x="3885119"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1" name="直線接點 80">
                <a:extLst>
                  <a:ext uri="{FF2B5EF4-FFF2-40B4-BE49-F238E27FC236}">
                    <a16:creationId xmlns:a16="http://schemas.microsoft.com/office/drawing/2014/main" xmlns="" id="{C999F9F0-2F56-4597-B44E-E5E000135EBE}"/>
                  </a:ext>
                </a:extLst>
              </p:cNvPr>
              <p:cNvCxnSpPr/>
              <p:nvPr/>
            </p:nvCxnSpPr>
            <p:spPr bwMode="hidden">
              <a:xfrm>
                <a:off x="5106502" y="0"/>
                <a:ext cx="6815931" cy="6858000"/>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nvGrpSpPr>
              <p:cNvPr id="82" name="群組 81">
                <a:extLst>
                  <a:ext uri="{FF2B5EF4-FFF2-40B4-BE49-F238E27FC236}">
                    <a16:creationId xmlns:a16="http://schemas.microsoft.com/office/drawing/2014/main" xmlns="" id="{14E14C5E-7536-492E-A705-97E987897E77}"/>
                  </a:ext>
                </a:extLst>
              </p:cNvPr>
              <p:cNvGrpSpPr/>
              <p:nvPr/>
            </p:nvGrpSpPr>
            <p:grpSpPr bwMode="hidden">
              <a:xfrm>
                <a:off x="6327885" y="0"/>
                <a:ext cx="5864115" cy="5898673"/>
                <a:chOff x="6327885" y="0"/>
                <a:chExt cx="5864115" cy="5898673"/>
              </a:xfrm>
            </p:grpSpPr>
            <p:cxnSp>
              <p:nvCxnSpPr>
                <p:cNvPr id="88" name="直線接點 87">
                  <a:extLst>
                    <a:ext uri="{FF2B5EF4-FFF2-40B4-BE49-F238E27FC236}">
                      <a16:creationId xmlns:a16="http://schemas.microsoft.com/office/drawing/2014/main" xmlns="" id="{483C7A73-B0E1-4F0D-BB8C-24D563382A1C}"/>
                    </a:ext>
                  </a:extLst>
                </p:cNvPr>
                <p:cNvCxnSpPr/>
                <p:nvPr/>
              </p:nvCxnSpPr>
              <p:spPr bwMode="hidden">
                <a:xfrm>
                  <a:off x="6327885" y="0"/>
                  <a:ext cx="5864115" cy="5898673"/>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9" name="直線接點 88">
                  <a:extLst>
                    <a:ext uri="{FF2B5EF4-FFF2-40B4-BE49-F238E27FC236}">
                      <a16:creationId xmlns:a16="http://schemas.microsoft.com/office/drawing/2014/main" xmlns="" id="{E1C4755D-06F4-4AD9-9771-5A654F30E2D3}"/>
                    </a:ext>
                  </a:extLst>
                </p:cNvPr>
                <p:cNvCxnSpPr/>
                <p:nvPr/>
              </p:nvCxnSpPr>
              <p:spPr bwMode="hidden">
                <a:xfrm>
                  <a:off x="7549268" y="0"/>
                  <a:ext cx="4642732" cy="4672425"/>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a:extLst>
                    <a:ext uri="{FF2B5EF4-FFF2-40B4-BE49-F238E27FC236}">
                      <a16:creationId xmlns:a16="http://schemas.microsoft.com/office/drawing/2014/main" xmlns="" id="{CCFC76A6-51A5-44C4-B80C-E85CF7E6AAB6}"/>
                    </a:ext>
                  </a:extLst>
                </p:cNvPr>
                <p:cNvCxnSpPr/>
                <p:nvPr/>
              </p:nvCxnSpPr>
              <p:spPr bwMode="hidden">
                <a:xfrm>
                  <a:off x="8772997" y="0"/>
                  <a:ext cx="3419003" cy="3456749"/>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a16="http://schemas.microsoft.com/office/drawing/2014/main" xmlns="" id="{7D91DA09-6A79-4F03-80FC-9A2F5E81DEEA}"/>
                    </a:ext>
                  </a:extLst>
                </p:cNvPr>
                <p:cNvCxnSpPr/>
                <p:nvPr/>
              </p:nvCxnSpPr>
              <p:spPr bwMode="hidden">
                <a:xfrm>
                  <a:off x="9982200" y="0"/>
                  <a:ext cx="2209800" cy="2226469"/>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a16="http://schemas.microsoft.com/office/drawing/2014/main" xmlns="" id="{654F2A96-ED95-470F-85A9-2221526E255A}"/>
                    </a:ext>
                  </a:extLst>
                </p:cNvPr>
                <p:cNvCxnSpPr/>
                <p:nvPr/>
              </p:nvCxnSpPr>
              <p:spPr bwMode="hidden">
                <a:xfrm>
                  <a:off x="11199019" y="0"/>
                  <a:ext cx="992981" cy="1002506"/>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cxnSp>
            <p:nvCxnSpPr>
              <p:cNvPr id="83" name="直線接點 82">
                <a:extLst>
                  <a:ext uri="{FF2B5EF4-FFF2-40B4-BE49-F238E27FC236}">
                    <a16:creationId xmlns:a16="http://schemas.microsoft.com/office/drawing/2014/main" xmlns="" id="{8CA43230-27B6-4827-8D53-DC6A5EBCCDFF}"/>
                  </a:ext>
                </a:extLst>
              </p:cNvPr>
              <p:cNvCxnSpPr/>
              <p:nvPr/>
            </p:nvCxnSpPr>
            <p:spPr bwMode="hidden">
              <a:xfrm flipH="1" flipV="1">
                <a:off x="-1" y="1012053"/>
                <a:ext cx="5828811" cy="5845945"/>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a:extLst>
                  <a:ext uri="{FF2B5EF4-FFF2-40B4-BE49-F238E27FC236}">
                    <a16:creationId xmlns:a16="http://schemas.microsoft.com/office/drawing/2014/main" xmlns="" id="{202D4A37-448D-4995-A793-634B7C73189D}"/>
                  </a:ext>
                </a:extLst>
              </p:cNvPr>
              <p:cNvCxnSpPr/>
              <p:nvPr/>
            </p:nvCxnSpPr>
            <p:spPr bwMode="hidden">
              <a:xfrm flipH="1" flipV="1">
                <a:off x="-1" y="2227340"/>
                <a:ext cx="4614781" cy="4630658"/>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a16="http://schemas.microsoft.com/office/drawing/2014/main" xmlns="" id="{FFAA07B2-6F0F-45EE-9C4F-024C7F4CA0BB}"/>
                  </a:ext>
                </a:extLst>
              </p:cNvPr>
              <p:cNvCxnSpPr/>
              <p:nvPr/>
            </p:nvCxnSpPr>
            <p:spPr bwMode="hidden">
              <a:xfrm flipH="1" flipV="1">
                <a:off x="-1" y="3432149"/>
                <a:ext cx="3398419" cy="3425849"/>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a16="http://schemas.microsoft.com/office/drawing/2014/main" xmlns="" id="{ADD686BE-AD26-4E5D-9910-79722F1507B7}"/>
                  </a:ext>
                </a:extLst>
              </p:cNvPr>
              <p:cNvCxnSpPr/>
              <p:nvPr/>
            </p:nvCxnSpPr>
            <p:spPr bwMode="hidden">
              <a:xfrm flipH="1" flipV="1">
                <a:off x="-1" y="4651431"/>
                <a:ext cx="2196496" cy="2206567"/>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a16="http://schemas.microsoft.com/office/drawing/2014/main" xmlns="" id="{F5E16A48-CF96-4050-89D0-F4BDAC2A60A7}"/>
                  </a:ext>
                </a:extLst>
              </p:cNvPr>
              <p:cNvCxnSpPr/>
              <p:nvPr/>
            </p:nvCxnSpPr>
            <p:spPr bwMode="hidden">
              <a:xfrm flipH="1" flipV="1">
                <a:off x="-1" y="5864453"/>
                <a:ext cx="987003" cy="993545"/>
              </a:xfrm>
              <a:prstGeom prst="line">
                <a:avLst/>
              </a:prstGeom>
              <a:ln>
                <a:solidFill>
                  <a:schemeClr val="bg1">
                    <a:lumMod val="65000"/>
                    <a:alpha val="24706"/>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617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gradFill>
          <a:gsLst>
            <a:gs pos="72000">
              <a:schemeClr val="accent1">
                <a:lumMod val="5000"/>
                <a:lumOff val="95000"/>
              </a:schemeClr>
            </a:gs>
            <a:gs pos="95000">
              <a:schemeClr val="accent2">
                <a:alpha val="90000"/>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2" name="日期版面配置區 211"/>
          <p:cNvSpPr>
            <a:spLocks noGrp="1"/>
          </p:cNvSpPr>
          <p:nvPr>
            <p:ph type="dt" sz="half" idx="10"/>
          </p:nvPr>
        </p:nvSpPr>
        <p:spPr/>
        <p:txBody>
          <a:bodyPr/>
          <a:lstStyle/>
          <a:p>
            <a:fld id="{411436C3-D019-4F6C-84D4-1501F791F837}" type="datetime1">
              <a:rPr lang="zh-TW" altLang="en-US" smtClean="0"/>
              <a:t>2025/10/3</a:t>
            </a:fld>
            <a:endParaRPr lang="zh-TW" altLang="en-US"/>
          </a:p>
        </p:txBody>
      </p:sp>
      <p:sp>
        <p:nvSpPr>
          <p:cNvPr id="213" name="頁尾版面配置區 212"/>
          <p:cNvSpPr>
            <a:spLocks noGrp="1"/>
          </p:cNvSpPr>
          <p:nvPr>
            <p:ph type="ftr" sz="quarter" idx="11"/>
          </p:nvPr>
        </p:nvSpPr>
        <p:spPr/>
        <p:txBody>
          <a:bodyPr/>
          <a:lstStyle/>
          <a:p>
            <a:endParaRPr lang="zh-TW" altLang="en-US"/>
          </a:p>
        </p:txBody>
      </p:sp>
      <p:sp>
        <p:nvSpPr>
          <p:cNvPr id="214" name="投影片編號版面配置區 213"/>
          <p:cNvSpPr>
            <a:spLocks noGrp="1"/>
          </p:cNvSpPr>
          <p:nvPr>
            <p:ph type="sldNum" sz="quarter" idx="12"/>
          </p:nvPr>
        </p:nvSpPr>
        <p:spPr/>
        <p:txBody>
          <a:bodyPr/>
          <a:lstStyle/>
          <a:p>
            <a:fld id="{E8F8EE8B-5707-481F-A84A-FB2ECF5128B9}" type="slidenum">
              <a:rPr lang="zh-TW" altLang="en-US" smtClean="0"/>
              <a:t>‹#›</a:t>
            </a:fld>
            <a:endParaRPr lang="zh-TW" altLang="en-US"/>
          </a:p>
        </p:txBody>
      </p:sp>
      <p:grpSp>
        <p:nvGrpSpPr>
          <p:cNvPr id="5" name="群組 4"/>
          <p:cNvGrpSpPr/>
          <p:nvPr/>
        </p:nvGrpSpPr>
        <p:grpSpPr bwMode="hidden">
          <a:xfrm>
            <a:off x="-1" y="0"/>
            <a:ext cx="12192002" cy="6858000"/>
            <a:chOff x="-1" y="0"/>
            <a:chExt cx="12192002" cy="6858000"/>
          </a:xfrm>
        </p:grpSpPr>
        <p:cxnSp>
          <p:nvCxnSpPr>
            <p:cNvPr id="6" name="直線接點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2" name="群組 21"/>
            <p:cNvGrpSpPr/>
            <p:nvPr userDrawn="1"/>
          </p:nvGrpSpPr>
          <p:grpSpPr bwMode="hidden">
            <a:xfrm>
              <a:off x="-1" y="0"/>
              <a:ext cx="12192001" cy="6858000"/>
              <a:chOff x="-1" y="0"/>
              <a:chExt cx="12192001" cy="6858000"/>
            </a:xfrm>
          </p:grpSpPr>
          <p:cxnSp>
            <p:nvCxnSpPr>
              <p:cNvPr id="40" name="直線接點 39"/>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5" name="群組 44"/>
              <p:cNvGrpSpPr/>
              <p:nvPr/>
            </p:nvGrpSpPr>
            <p:grpSpPr bwMode="hidden">
              <a:xfrm>
                <a:off x="6327885" y="0"/>
                <a:ext cx="5864115" cy="5898673"/>
                <a:chOff x="6327885" y="0"/>
                <a:chExt cx="5864115" cy="5898673"/>
              </a:xfrm>
            </p:grpSpPr>
            <p:cxnSp>
              <p:nvCxnSpPr>
                <p:cNvPr id="51" name="直線接點 50"/>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6" name="直線接點 45"/>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群組 22"/>
            <p:cNvGrpSpPr/>
            <p:nvPr userDrawn="1"/>
          </p:nvGrpSpPr>
          <p:grpSpPr bwMode="hidden">
            <a:xfrm flipH="1">
              <a:off x="0" y="0"/>
              <a:ext cx="12192001" cy="6858000"/>
              <a:chOff x="-1" y="0"/>
              <a:chExt cx="12192001" cy="6858000"/>
            </a:xfrm>
          </p:grpSpPr>
          <p:cxnSp>
            <p:nvCxnSpPr>
              <p:cNvPr id="24" name="直線接點 23"/>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9" name="群組 28"/>
              <p:cNvGrpSpPr/>
              <p:nvPr/>
            </p:nvGrpSpPr>
            <p:grpSpPr bwMode="hidden">
              <a:xfrm>
                <a:off x="6327885" y="0"/>
                <a:ext cx="5864115" cy="5898673"/>
                <a:chOff x="6327885" y="0"/>
                <a:chExt cx="5864115" cy="5898673"/>
              </a:xfrm>
            </p:grpSpPr>
            <p:cxnSp>
              <p:nvCxnSpPr>
                <p:cNvPr id="35" name="直線接點 34"/>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0" name="直線接點 29"/>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359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群組 8"/>
          <p:cNvGrpSpPr/>
          <p:nvPr/>
        </p:nvGrpSpPr>
        <p:grpSpPr bwMode="hidden">
          <a:xfrm>
            <a:off x="-1" y="0"/>
            <a:ext cx="12192002" cy="6858000"/>
            <a:chOff x="-1" y="0"/>
            <a:chExt cx="12192002" cy="6858000"/>
          </a:xfrm>
        </p:grpSpPr>
        <p:cxnSp>
          <p:nvCxnSpPr>
            <p:cNvPr id="10" name="直線接點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群組 25"/>
            <p:cNvGrpSpPr/>
            <p:nvPr userDrawn="1"/>
          </p:nvGrpSpPr>
          <p:grpSpPr bwMode="hidden">
            <a:xfrm>
              <a:off x="-1" y="0"/>
              <a:ext cx="12192001" cy="6858000"/>
              <a:chOff x="-1" y="0"/>
              <a:chExt cx="12192001" cy="6858000"/>
            </a:xfrm>
          </p:grpSpPr>
          <p:cxnSp>
            <p:nvCxnSpPr>
              <p:cNvPr id="44" name="直線接點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bwMode="hidden">
              <a:xfrm>
                <a:off x="6327885" y="0"/>
                <a:ext cx="5864115" cy="5898673"/>
                <a:chOff x="6327885" y="0"/>
                <a:chExt cx="5864115" cy="5898673"/>
              </a:xfrm>
            </p:grpSpPr>
            <p:cxnSp>
              <p:nvCxnSpPr>
                <p:cNvPr id="55" name="直線接點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線接點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userDrawn="1"/>
          </p:nvGrpSpPr>
          <p:grpSpPr bwMode="hidden">
            <a:xfrm flipH="1">
              <a:off x="0" y="0"/>
              <a:ext cx="12192001" cy="6858000"/>
              <a:chOff x="-1" y="0"/>
              <a:chExt cx="12192001" cy="6858000"/>
            </a:xfrm>
          </p:grpSpPr>
          <p:cxnSp>
            <p:nvCxnSpPr>
              <p:cNvPr id="28" name="直線接點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bwMode="hidden">
              <a:xfrm>
                <a:off x="6327885" y="0"/>
                <a:ext cx="5864115" cy="5898673"/>
                <a:chOff x="6327885" y="0"/>
                <a:chExt cx="5864115" cy="5898673"/>
              </a:xfrm>
            </p:grpSpPr>
            <p:cxnSp>
              <p:nvCxnSpPr>
                <p:cNvPr id="39" name="直線接點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線接點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2" name="標題 1"/>
          <p:cNvSpPr>
            <a:spLocks noGrp="1"/>
          </p:cNvSpPr>
          <p:nvPr>
            <p:ph type="title"/>
          </p:nvPr>
        </p:nvSpPr>
        <p:spPr>
          <a:xfrm>
            <a:off x="7913152" y="571500"/>
            <a:ext cx="3657600" cy="2197100"/>
          </a:xfrm>
        </p:spPr>
        <p:txBody>
          <a:bodyPr anchor="b">
            <a:normAutofit/>
          </a:bodyPr>
          <a:lstStyle>
            <a:lvl1pPr latinLnBrk="0">
              <a:defRPr lang="zh-TW" sz="3200">
                <a:solidFill>
                  <a:schemeClr val="bg1"/>
                </a:solidFill>
              </a:defRPr>
            </a:lvl1pPr>
          </a:lstStyle>
          <a:p>
            <a:r>
              <a:rPr lang="zh-TW" altLang="en-US"/>
              <a:t>按一下以編輯母片標題樣式</a:t>
            </a:r>
            <a:endParaRPr lang="zh-TW" dirty="0"/>
          </a:p>
        </p:txBody>
      </p:sp>
      <p:sp>
        <p:nvSpPr>
          <p:cNvPr id="3" name="內容版面配置區 2"/>
          <p:cNvSpPr>
            <a:spLocks noGrp="1"/>
          </p:cNvSpPr>
          <p:nvPr>
            <p:ph idx="1"/>
          </p:nvPr>
        </p:nvSpPr>
        <p:spPr>
          <a:xfrm>
            <a:off x="543197" y="571500"/>
            <a:ext cx="6217920" cy="5715000"/>
          </a:xfrm>
        </p:spPr>
        <p:txBody>
          <a:bodyPr>
            <a:normAutofit/>
          </a:bodyPr>
          <a:lstStyle>
            <a:lvl1pPr latinLnBrk="0">
              <a:defRPr lang="zh-TW" sz="2800"/>
            </a:lvl1pPr>
            <a:lvl2pPr latinLnBrk="0">
              <a:defRPr lang="zh-TW" sz="2400"/>
            </a:lvl2pPr>
            <a:lvl3pPr latinLnBrk="0">
              <a:defRPr lang="zh-TW" sz="2000"/>
            </a:lvl3pPr>
            <a:lvl4pPr latinLnBrk="0">
              <a:defRPr lang="zh-TW" sz="1800"/>
            </a:lvl4pPr>
            <a:lvl5pPr latinLnBrk="0">
              <a:defRPr lang="zh-TW" sz="1800"/>
            </a:lvl5pPr>
            <a:lvl6pPr latinLnBrk="0">
              <a:defRPr lang="zh-TW" sz="2000"/>
            </a:lvl6pPr>
            <a:lvl7pPr latinLnBrk="0">
              <a:defRPr lang="zh-TW" sz="2000"/>
            </a:lvl7pPr>
            <a:lvl8pPr latinLnBrk="0">
              <a:defRPr lang="zh-TW" sz="2000"/>
            </a:lvl8pPr>
            <a:lvl9pPr latinLnBrk="0">
              <a:defRPr lang="zh-TW"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7913152" y="2995012"/>
            <a:ext cx="3657600" cy="2285950"/>
          </a:xfrm>
        </p:spPr>
        <p:txBody>
          <a:bodyPr>
            <a:normAutofit/>
          </a:bodyPr>
          <a:lstStyle>
            <a:lvl1pPr marL="0" indent="0" latinLnBrk="0">
              <a:spcBef>
                <a:spcPts val="1200"/>
              </a:spcBef>
              <a:buNone/>
              <a:defRPr lang="zh-TW" sz="2400">
                <a:solidFill>
                  <a:schemeClr val="bg1"/>
                </a:solidFill>
              </a:defRPr>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a:t>按一下以編輯母片文字樣式</a:t>
            </a:r>
          </a:p>
        </p:txBody>
      </p:sp>
      <p:cxnSp>
        <p:nvCxnSpPr>
          <p:cNvPr id="60" name="直線接點 59"/>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日期版面配置區 4"/>
          <p:cNvSpPr>
            <a:spLocks noGrp="1"/>
          </p:cNvSpPr>
          <p:nvPr>
            <p:ph type="dt" sz="half" idx="10"/>
          </p:nvPr>
        </p:nvSpPr>
        <p:spPr/>
        <p:txBody>
          <a:bodyPr/>
          <a:lstStyle/>
          <a:p>
            <a:fld id="{C469D34F-1BC8-4B34-9D95-E4E8124C3FEE}" type="datetime1">
              <a:rPr lang="zh-TW" altLang="en-US" smtClean="0"/>
              <a:t>2025/10/3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7"/>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13548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gradFill>
          <a:gsLst>
            <a:gs pos="72000">
              <a:schemeClr val="accent1">
                <a:lumMod val="5000"/>
                <a:lumOff val="95000"/>
              </a:schemeClr>
            </a:gs>
            <a:gs pos="95000">
              <a:schemeClr val="accent2">
                <a:alpha val="90000"/>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群組 9"/>
          <p:cNvGrpSpPr/>
          <p:nvPr/>
        </p:nvGrpSpPr>
        <p:grpSpPr bwMode="hidden">
          <a:xfrm>
            <a:off x="-1" y="0"/>
            <a:ext cx="12192002" cy="6858000"/>
            <a:chOff x="-1" y="0"/>
            <a:chExt cx="12192002" cy="6858000"/>
          </a:xfrm>
        </p:grpSpPr>
        <p:cxnSp>
          <p:nvCxnSpPr>
            <p:cNvPr id="11" name="直線接點 10"/>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7" name="群組 26"/>
            <p:cNvGrpSpPr/>
            <p:nvPr userDrawn="1"/>
          </p:nvGrpSpPr>
          <p:grpSpPr bwMode="hidden">
            <a:xfrm>
              <a:off x="-1" y="0"/>
              <a:ext cx="12192001" cy="6858000"/>
              <a:chOff x="-1" y="0"/>
              <a:chExt cx="12192001" cy="6858000"/>
            </a:xfrm>
          </p:grpSpPr>
          <p:cxnSp>
            <p:nvCxnSpPr>
              <p:cNvPr id="45" name="直線接點 4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50" name="群組 49"/>
              <p:cNvGrpSpPr/>
              <p:nvPr/>
            </p:nvGrpSpPr>
            <p:grpSpPr bwMode="hidden">
              <a:xfrm>
                <a:off x="6327885" y="0"/>
                <a:ext cx="5864115" cy="5898673"/>
                <a:chOff x="6327885" y="0"/>
                <a:chExt cx="5864115" cy="5898673"/>
              </a:xfrm>
            </p:grpSpPr>
            <p:cxnSp>
              <p:nvCxnSpPr>
                <p:cNvPr id="56" name="直線接點 5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1" name="直線接點 5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userDrawn="1"/>
          </p:nvGrpSpPr>
          <p:grpSpPr bwMode="hidden">
            <a:xfrm flipH="1">
              <a:off x="0" y="0"/>
              <a:ext cx="12192001" cy="6858000"/>
              <a:chOff x="-1" y="0"/>
              <a:chExt cx="12192001" cy="6858000"/>
            </a:xfrm>
          </p:grpSpPr>
          <p:cxnSp>
            <p:nvCxnSpPr>
              <p:cNvPr id="29" name="直線接點 28"/>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bwMode="hidden">
              <a:xfrm>
                <a:off x="6327885" y="0"/>
                <a:ext cx="5864115" cy="5898673"/>
                <a:chOff x="6327885" y="0"/>
                <a:chExt cx="5864115" cy="5898673"/>
              </a:xfrm>
            </p:grpSpPr>
            <p:cxnSp>
              <p:nvCxnSpPr>
                <p:cNvPr id="40" name="直線接點 39"/>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5" name="直線接點 34"/>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1293845" y="1909346"/>
            <a:ext cx="9604310" cy="3383280"/>
          </a:xfrm>
        </p:spPr>
        <p:txBody>
          <a:bodyPr anchor="b">
            <a:normAutofit/>
          </a:bodyPr>
          <a:lstStyle>
            <a:lvl1pPr algn="ctr" latinLnBrk="0">
              <a:lnSpc>
                <a:spcPct val="76000"/>
              </a:lnSpc>
              <a:defRPr lang="zh-TW" sz="6000" cap="none" baseline="0">
                <a:solidFill>
                  <a:schemeClr val="tx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1293845" y="5432564"/>
            <a:ext cx="9604310" cy="457200"/>
          </a:xfrm>
        </p:spPr>
        <p:txBody>
          <a:bodyPr>
            <a:normAutofit/>
          </a:bodyPr>
          <a:lstStyle>
            <a:lvl1pPr marL="0" indent="0" algn="l" latinLnBrk="0">
              <a:spcBef>
                <a:spcPts val="0"/>
              </a:spcBef>
              <a:buNone/>
              <a:defRPr lang="zh-TW" sz="2000" b="0">
                <a:solidFill>
                  <a:schemeClr val="accent1"/>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a:t>按一下以編輯母片子標題樣式</a:t>
            </a:r>
            <a:endParaRPr lang="zh-TW" dirty="0"/>
          </a:p>
        </p:txBody>
      </p:sp>
      <p:grpSp>
        <p:nvGrpSpPr>
          <p:cNvPr id="4" name="群組 3"/>
          <p:cNvGrpSpPr/>
          <p:nvPr/>
        </p:nvGrpSpPr>
        <p:grpSpPr>
          <a:xfrm rot="16200000">
            <a:off x="10692134" y="-2123004"/>
            <a:ext cx="360000" cy="5026052"/>
            <a:chOff x="666018" y="2366262"/>
            <a:chExt cx="360000" cy="5026052"/>
          </a:xfrm>
        </p:grpSpPr>
        <p:cxnSp>
          <p:nvCxnSpPr>
            <p:cNvPr id="5" name="Shape 10"/>
            <p:cNvCxnSpPr/>
            <p:nvPr userDrawn="1"/>
          </p:nvCxnSpPr>
          <p:spPr>
            <a:xfrm flipH="1">
              <a:off x="846029" y="2784314"/>
              <a:ext cx="0" cy="4608000"/>
            </a:xfrm>
            <a:prstGeom prst="straightConnector1">
              <a:avLst/>
            </a:prstGeom>
            <a:noFill/>
            <a:ln w="7620" cap="flat" cmpd="sng">
              <a:solidFill>
                <a:srgbClr val="999FA9"/>
              </a:solidFill>
              <a:prstDash val="solid"/>
              <a:round/>
              <a:headEnd type="none" w="lg" len="lg"/>
              <a:tailEnd type="none" w="lg" len="lg"/>
            </a:ln>
          </p:spPr>
        </p:cxnSp>
        <p:sp>
          <p:nvSpPr>
            <p:cNvPr id="6" name="Shape 11"/>
            <p:cNvSpPr/>
            <p:nvPr userDrawn="1"/>
          </p:nvSpPr>
          <p:spPr>
            <a:xfrm rot="2700000">
              <a:off x="666018" y="2366262"/>
              <a:ext cx="360000" cy="360000"/>
            </a:xfrm>
            <a:prstGeom prst="rect">
              <a:avLst/>
            </a:prstGeom>
            <a:solidFill>
              <a:srgbClr val="CED6EA"/>
            </a:solidFill>
            <a:ln w="2857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 name="群組 6"/>
          <p:cNvGrpSpPr/>
          <p:nvPr/>
        </p:nvGrpSpPr>
        <p:grpSpPr>
          <a:xfrm>
            <a:off x="434196" y="4496088"/>
            <a:ext cx="360000" cy="3563700"/>
            <a:chOff x="666018" y="3294300"/>
            <a:chExt cx="360000" cy="3563700"/>
          </a:xfrm>
        </p:grpSpPr>
        <p:cxnSp>
          <p:nvCxnSpPr>
            <p:cNvPr id="8" name="Shape 10"/>
            <p:cNvCxnSpPr/>
            <p:nvPr userDrawn="1"/>
          </p:nvCxnSpPr>
          <p:spPr>
            <a:xfrm flipH="1">
              <a:off x="846018" y="3726000"/>
              <a:ext cx="0" cy="3132000"/>
            </a:xfrm>
            <a:prstGeom prst="straightConnector1">
              <a:avLst/>
            </a:prstGeom>
            <a:noFill/>
            <a:ln w="7620" cap="flat" cmpd="sng">
              <a:solidFill>
                <a:srgbClr val="999FA9"/>
              </a:solidFill>
              <a:prstDash val="solid"/>
              <a:round/>
              <a:headEnd type="none" w="lg" len="lg"/>
              <a:tailEnd type="none" w="lg" len="lg"/>
            </a:ln>
          </p:spPr>
        </p:cxnSp>
        <p:sp>
          <p:nvSpPr>
            <p:cNvPr id="9" name="Shape 11"/>
            <p:cNvSpPr/>
            <p:nvPr userDrawn="1"/>
          </p:nvSpPr>
          <p:spPr>
            <a:xfrm rot="2700000">
              <a:off x="666018" y="3294300"/>
              <a:ext cx="360000" cy="360000"/>
            </a:xfrm>
            <a:prstGeom prst="rect">
              <a:avLst/>
            </a:prstGeom>
            <a:solidFill>
              <a:srgbClr val="CED6EA"/>
            </a:solidFill>
            <a:ln w="2857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05638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標題投影片">
    <p:bg>
      <p:bgPr>
        <a:gradFill>
          <a:gsLst>
            <a:gs pos="72000">
              <a:schemeClr val="accent1">
                <a:lumMod val="5000"/>
                <a:lumOff val="95000"/>
              </a:schemeClr>
            </a:gs>
            <a:gs pos="95000">
              <a:schemeClr val="accent2">
                <a:alpha val="90000"/>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群組 9"/>
          <p:cNvGrpSpPr/>
          <p:nvPr/>
        </p:nvGrpSpPr>
        <p:grpSpPr bwMode="hidden">
          <a:xfrm>
            <a:off x="-1" y="0"/>
            <a:ext cx="12192002" cy="6858000"/>
            <a:chOff x="-1" y="0"/>
            <a:chExt cx="12192002" cy="6858000"/>
          </a:xfrm>
        </p:grpSpPr>
        <p:cxnSp>
          <p:nvCxnSpPr>
            <p:cNvPr id="11" name="直線接點 10"/>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7" name="群組 26"/>
            <p:cNvGrpSpPr/>
            <p:nvPr userDrawn="1"/>
          </p:nvGrpSpPr>
          <p:grpSpPr bwMode="hidden">
            <a:xfrm>
              <a:off x="-1" y="0"/>
              <a:ext cx="12192001" cy="6858000"/>
              <a:chOff x="-1" y="0"/>
              <a:chExt cx="12192001" cy="6858000"/>
            </a:xfrm>
          </p:grpSpPr>
          <p:cxnSp>
            <p:nvCxnSpPr>
              <p:cNvPr id="45" name="直線接點 4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50" name="群組 49"/>
              <p:cNvGrpSpPr/>
              <p:nvPr/>
            </p:nvGrpSpPr>
            <p:grpSpPr bwMode="hidden">
              <a:xfrm>
                <a:off x="6327885" y="0"/>
                <a:ext cx="5864115" cy="5898673"/>
                <a:chOff x="6327885" y="0"/>
                <a:chExt cx="5864115" cy="5898673"/>
              </a:xfrm>
            </p:grpSpPr>
            <p:cxnSp>
              <p:nvCxnSpPr>
                <p:cNvPr id="56" name="直線接點 5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1" name="直線接點 5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userDrawn="1"/>
          </p:nvGrpSpPr>
          <p:grpSpPr bwMode="hidden">
            <a:xfrm flipH="1">
              <a:off x="0" y="0"/>
              <a:ext cx="12192001" cy="6858000"/>
              <a:chOff x="-1" y="0"/>
              <a:chExt cx="12192001" cy="6858000"/>
            </a:xfrm>
          </p:grpSpPr>
          <p:cxnSp>
            <p:nvCxnSpPr>
              <p:cNvPr id="29" name="直線接點 28"/>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bwMode="hidden">
              <a:xfrm>
                <a:off x="6327885" y="0"/>
                <a:ext cx="5864115" cy="5898673"/>
                <a:chOff x="6327885" y="0"/>
                <a:chExt cx="5864115" cy="5898673"/>
              </a:xfrm>
            </p:grpSpPr>
            <p:cxnSp>
              <p:nvCxnSpPr>
                <p:cNvPr id="40" name="直線接點 39"/>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5" name="直線接點 34"/>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1293845" y="1909346"/>
            <a:ext cx="9604310" cy="3383280"/>
          </a:xfrm>
        </p:spPr>
        <p:txBody>
          <a:bodyPr anchor="b">
            <a:normAutofit/>
          </a:bodyPr>
          <a:lstStyle>
            <a:lvl1pPr algn="ctr" latinLnBrk="0">
              <a:lnSpc>
                <a:spcPct val="76000"/>
              </a:lnSpc>
              <a:defRPr lang="zh-TW" sz="6000" cap="none" baseline="0">
                <a:solidFill>
                  <a:schemeClr val="tx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1293845" y="5432564"/>
            <a:ext cx="9604310" cy="457200"/>
          </a:xfrm>
        </p:spPr>
        <p:txBody>
          <a:bodyPr>
            <a:normAutofit/>
          </a:bodyPr>
          <a:lstStyle>
            <a:lvl1pPr marL="0" indent="0" algn="l" latinLnBrk="0">
              <a:spcBef>
                <a:spcPts val="0"/>
              </a:spcBef>
              <a:buNone/>
              <a:defRPr lang="zh-TW" sz="2000" b="0">
                <a:solidFill>
                  <a:schemeClr val="accent1"/>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a:t>按一下以編輯母片子標題樣式</a:t>
            </a:r>
            <a:endParaRPr lang="zh-TW" dirty="0"/>
          </a:p>
        </p:txBody>
      </p:sp>
      <p:grpSp>
        <p:nvGrpSpPr>
          <p:cNvPr id="4" name="群組 3"/>
          <p:cNvGrpSpPr/>
          <p:nvPr/>
        </p:nvGrpSpPr>
        <p:grpSpPr>
          <a:xfrm rot="16200000">
            <a:off x="9742894" y="-2123004"/>
            <a:ext cx="360000" cy="5026052"/>
            <a:chOff x="666018" y="2366262"/>
            <a:chExt cx="360000" cy="5026052"/>
          </a:xfrm>
        </p:grpSpPr>
        <p:cxnSp>
          <p:nvCxnSpPr>
            <p:cNvPr id="5" name="Shape 10"/>
            <p:cNvCxnSpPr/>
            <p:nvPr userDrawn="1"/>
          </p:nvCxnSpPr>
          <p:spPr>
            <a:xfrm flipH="1">
              <a:off x="846029" y="2784314"/>
              <a:ext cx="0" cy="4608000"/>
            </a:xfrm>
            <a:prstGeom prst="straightConnector1">
              <a:avLst/>
            </a:prstGeom>
            <a:noFill/>
            <a:ln w="7620" cap="flat" cmpd="sng">
              <a:solidFill>
                <a:srgbClr val="999FA9"/>
              </a:solidFill>
              <a:prstDash val="solid"/>
              <a:round/>
              <a:headEnd type="none" w="lg" len="lg"/>
              <a:tailEnd type="none" w="lg" len="lg"/>
            </a:ln>
          </p:spPr>
        </p:cxnSp>
        <p:sp>
          <p:nvSpPr>
            <p:cNvPr id="6" name="Shape 11"/>
            <p:cNvSpPr/>
            <p:nvPr userDrawn="1"/>
          </p:nvSpPr>
          <p:spPr>
            <a:xfrm rot="2700000">
              <a:off x="666018" y="2366262"/>
              <a:ext cx="360000" cy="360000"/>
            </a:xfrm>
            <a:prstGeom prst="rect">
              <a:avLst/>
            </a:prstGeom>
            <a:solidFill>
              <a:srgbClr val="CED6EA"/>
            </a:solidFill>
            <a:ln w="2857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7683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bg>
      <p:bgPr>
        <a:gradFill>
          <a:gsLst>
            <a:gs pos="72000">
              <a:schemeClr val="accent1">
                <a:lumMod val="5000"/>
                <a:lumOff val="95000"/>
              </a:schemeClr>
            </a:gs>
            <a:gs pos="95000">
              <a:schemeClr val="accent2">
                <a:alpha val="90000"/>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群組 9"/>
          <p:cNvGrpSpPr/>
          <p:nvPr/>
        </p:nvGrpSpPr>
        <p:grpSpPr bwMode="hidden">
          <a:xfrm>
            <a:off x="-1" y="0"/>
            <a:ext cx="12192002" cy="6858000"/>
            <a:chOff x="-1" y="0"/>
            <a:chExt cx="12192002" cy="6858000"/>
          </a:xfrm>
        </p:grpSpPr>
        <p:cxnSp>
          <p:nvCxnSpPr>
            <p:cNvPr id="11" name="直線接點 10"/>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7" name="群組 26"/>
            <p:cNvGrpSpPr/>
            <p:nvPr userDrawn="1"/>
          </p:nvGrpSpPr>
          <p:grpSpPr bwMode="hidden">
            <a:xfrm>
              <a:off x="-1" y="0"/>
              <a:ext cx="12192001" cy="6858000"/>
              <a:chOff x="-1" y="0"/>
              <a:chExt cx="12192001" cy="6858000"/>
            </a:xfrm>
          </p:grpSpPr>
          <p:cxnSp>
            <p:nvCxnSpPr>
              <p:cNvPr id="45" name="直線接點 4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50" name="群組 49"/>
              <p:cNvGrpSpPr/>
              <p:nvPr/>
            </p:nvGrpSpPr>
            <p:grpSpPr bwMode="hidden">
              <a:xfrm>
                <a:off x="6327885" y="0"/>
                <a:ext cx="5864115" cy="5898673"/>
                <a:chOff x="6327885" y="0"/>
                <a:chExt cx="5864115" cy="5898673"/>
              </a:xfrm>
            </p:grpSpPr>
            <p:cxnSp>
              <p:nvCxnSpPr>
                <p:cNvPr id="56" name="直線接點 5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1" name="直線接點 5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userDrawn="1"/>
          </p:nvGrpSpPr>
          <p:grpSpPr bwMode="hidden">
            <a:xfrm flipH="1">
              <a:off x="0" y="0"/>
              <a:ext cx="12192001" cy="6858000"/>
              <a:chOff x="-1" y="0"/>
              <a:chExt cx="12192001" cy="6858000"/>
            </a:xfrm>
          </p:grpSpPr>
          <p:cxnSp>
            <p:nvCxnSpPr>
              <p:cNvPr id="29" name="直線接點 28"/>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bwMode="hidden">
              <a:xfrm>
                <a:off x="6327885" y="0"/>
                <a:ext cx="5864115" cy="5898673"/>
                <a:chOff x="6327885" y="0"/>
                <a:chExt cx="5864115" cy="5898673"/>
              </a:xfrm>
            </p:grpSpPr>
            <p:cxnSp>
              <p:nvCxnSpPr>
                <p:cNvPr id="40" name="直線接點 39"/>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5" name="直線接點 34"/>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1293845" y="1909346"/>
            <a:ext cx="9604310" cy="3383280"/>
          </a:xfrm>
        </p:spPr>
        <p:txBody>
          <a:bodyPr anchor="b">
            <a:normAutofit/>
          </a:bodyPr>
          <a:lstStyle>
            <a:lvl1pPr algn="ctr" latinLnBrk="0">
              <a:lnSpc>
                <a:spcPct val="76000"/>
              </a:lnSpc>
              <a:defRPr lang="zh-TW" sz="6000" cap="none" baseline="0">
                <a:solidFill>
                  <a:schemeClr val="tx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1293845" y="5432564"/>
            <a:ext cx="9604310" cy="457200"/>
          </a:xfrm>
        </p:spPr>
        <p:txBody>
          <a:bodyPr>
            <a:normAutofit/>
          </a:bodyPr>
          <a:lstStyle>
            <a:lvl1pPr marL="0" indent="0" algn="l" latinLnBrk="0">
              <a:spcBef>
                <a:spcPts val="0"/>
              </a:spcBef>
              <a:buNone/>
              <a:defRPr lang="zh-TW" sz="2000" b="0">
                <a:solidFill>
                  <a:schemeClr val="accent1"/>
                </a:solidFill>
              </a:defRPr>
            </a:lvl1pPr>
            <a:lvl2pPr marL="457200" indent="0" algn="ctr" latinLnBrk="0">
              <a:buNone/>
              <a:defRPr lang="zh-TW" sz="2000"/>
            </a:lvl2pPr>
            <a:lvl3pPr marL="914400" indent="0" algn="ctr" latinLnBrk="0">
              <a:buNone/>
              <a:defRPr lang="zh-TW" sz="1800"/>
            </a:lvl3pPr>
            <a:lvl4pPr marL="1371600" indent="0" algn="ctr" latinLnBrk="0">
              <a:buNone/>
              <a:defRPr lang="zh-TW" sz="1600"/>
            </a:lvl4pPr>
            <a:lvl5pPr marL="1828800" indent="0" algn="ctr" latinLnBrk="0">
              <a:buNone/>
              <a:defRPr lang="zh-TW" sz="1600"/>
            </a:lvl5pPr>
            <a:lvl6pPr marL="2286000" indent="0" algn="ctr" latinLnBrk="0">
              <a:buNone/>
              <a:defRPr lang="zh-TW" sz="1600"/>
            </a:lvl6pPr>
            <a:lvl7pPr marL="2743200" indent="0" algn="ctr" latinLnBrk="0">
              <a:buNone/>
              <a:defRPr lang="zh-TW" sz="1600"/>
            </a:lvl7pPr>
            <a:lvl8pPr marL="3200400" indent="0" algn="ctr" latinLnBrk="0">
              <a:buNone/>
              <a:defRPr lang="zh-TW" sz="1600"/>
            </a:lvl8pPr>
            <a:lvl9pPr marL="3657600" indent="0" algn="ctr" latinLnBrk="0">
              <a:buNone/>
              <a:defRPr lang="zh-TW" sz="1600"/>
            </a:lvl9pPr>
          </a:lstStyle>
          <a:p>
            <a:r>
              <a:rPr lang="zh-TW" altLang="en-US"/>
              <a:t>按一下以編輯母片子標題樣式</a:t>
            </a:r>
            <a:endParaRPr lang="zh-TW" dirty="0"/>
          </a:p>
        </p:txBody>
      </p:sp>
      <p:grpSp>
        <p:nvGrpSpPr>
          <p:cNvPr id="7" name="群組 6"/>
          <p:cNvGrpSpPr/>
          <p:nvPr/>
        </p:nvGrpSpPr>
        <p:grpSpPr>
          <a:xfrm>
            <a:off x="434196" y="3294300"/>
            <a:ext cx="360000" cy="3563700"/>
            <a:chOff x="666018" y="3294300"/>
            <a:chExt cx="360000" cy="3563700"/>
          </a:xfrm>
        </p:grpSpPr>
        <p:cxnSp>
          <p:nvCxnSpPr>
            <p:cNvPr id="8" name="Shape 10"/>
            <p:cNvCxnSpPr/>
            <p:nvPr userDrawn="1"/>
          </p:nvCxnSpPr>
          <p:spPr>
            <a:xfrm flipH="1">
              <a:off x="846018" y="3726000"/>
              <a:ext cx="0" cy="3132000"/>
            </a:xfrm>
            <a:prstGeom prst="straightConnector1">
              <a:avLst/>
            </a:prstGeom>
            <a:noFill/>
            <a:ln w="7620" cap="flat" cmpd="sng">
              <a:solidFill>
                <a:srgbClr val="999FA9"/>
              </a:solidFill>
              <a:prstDash val="solid"/>
              <a:round/>
              <a:headEnd type="none" w="lg" len="lg"/>
              <a:tailEnd type="none" w="lg" len="lg"/>
            </a:ln>
          </p:spPr>
        </p:cxnSp>
        <p:sp>
          <p:nvSpPr>
            <p:cNvPr id="9" name="Shape 11"/>
            <p:cNvSpPr/>
            <p:nvPr userDrawn="1"/>
          </p:nvSpPr>
          <p:spPr>
            <a:xfrm rot="2700000">
              <a:off x="666018" y="3294300"/>
              <a:ext cx="360000" cy="360000"/>
            </a:xfrm>
            <a:prstGeom prst="rect">
              <a:avLst/>
            </a:prstGeom>
            <a:solidFill>
              <a:srgbClr val="CED6EA"/>
            </a:solidFill>
            <a:ln w="28575" cap="flat" cmpd="sng">
              <a:no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0974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zh-TW" altLang="zh-TW" dirty="0"/>
              <a:t>按一下以編輯母片標題樣式</a:t>
            </a:r>
            <a:r>
              <a:rPr lang="en-US" altLang="zh-TW" dirty="0"/>
              <a:t> TITLE</a:t>
            </a:r>
            <a:endParaRPr lang="zh-TW" dirty="0"/>
          </a:p>
        </p:txBody>
      </p:sp>
      <p:sp>
        <p:nvSpPr>
          <p:cNvPr id="3" name="內容版面配置區 2"/>
          <p:cNvSpPr>
            <a:spLocks noGrp="1"/>
          </p:cNvSpPr>
          <p:nvPr>
            <p:ph idx="1" hasCustomPrompt="1"/>
          </p:nvPr>
        </p:nvSpPr>
        <p:spPr/>
        <p:txBody>
          <a:bodyPr/>
          <a:lstStyle/>
          <a:p>
            <a:pPr lvl="0"/>
            <a:r>
              <a:rPr lang="zh-TW" altLang="zh-TW" dirty="0"/>
              <a:t>按一下以編輯母片文字樣式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4" name="日期版面配置區 3"/>
          <p:cNvSpPr>
            <a:spLocks noGrp="1"/>
          </p:cNvSpPr>
          <p:nvPr>
            <p:ph type="dt" sz="half" idx="10"/>
          </p:nvPr>
        </p:nvSpPr>
        <p:spPr/>
        <p:txBody>
          <a:bodyPr/>
          <a:lstStyle/>
          <a:p>
            <a:fld id="{30CD1F78-8D70-44B5-BE3B-6E4B45FA17AD}" type="datetime1">
              <a:rPr lang="zh-TW" altLang="en-US" smtClean="0"/>
              <a:t>2025/10/3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198936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p>
            <a:r>
              <a:rPr lang="zh-TW" altLang="zh-TW" dirty="0"/>
              <a:t>按一下以編輯母片標題樣式</a:t>
            </a:r>
            <a:r>
              <a:rPr lang="en-US" altLang="zh-TW" dirty="0"/>
              <a:t> TITLE</a:t>
            </a:r>
            <a:endParaRPr lang="zh-TW" dirty="0"/>
          </a:p>
        </p:txBody>
      </p:sp>
      <p:sp>
        <p:nvSpPr>
          <p:cNvPr id="3" name="內容版面配置區 2"/>
          <p:cNvSpPr>
            <a:spLocks noGrp="1"/>
          </p:cNvSpPr>
          <p:nvPr>
            <p:ph idx="1" hasCustomPrompt="1"/>
          </p:nvPr>
        </p:nvSpPr>
        <p:spPr>
          <a:xfrm>
            <a:off x="336000" y="1673200"/>
            <a:ext cx="11520000" cy="4680000"/>
          </a:xfrm>
        </p:spPr>
        <p:txBody>
          <a:bodyPr/>
          <a:lstStyle/>
          <a:p>
            <a:pPr lvl="0"/>
            <a:r>
              <a:rPr lang="zh-TW" altLang="zh-TW" dirty="0"/>
              <a:t>按一下以編輯母片文字樣式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4" name="日期版面配置區 3"/>
          <p:cNvSpPr>
            <a:spLocks noGrp="1"/>
          </p:cNvSpPr>
          <p:nvPr>
            <p:ph type="dt" sz="half" idx="10"/>
          </p:nvPr>
        </p:nvSpPr>
        <p:spPr/>
        <p:txBody>
          <a:bodyPr/>
          <a:lstStyle/>
          <a:p>
            <a:fld id="{C647C7C9-DF56-4421-8A4E-DDE29E5EE478}" type="datetime1">
              <a:rPr lang="zh-TW" altLang="en-US" smtClean="0"/>
              <a:t>2025/10/3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88659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a:xfrm>
            <a:off x="336000" y="200966"/>
            <a:ext cx="11520000" cy="900000"/>
          </a:xfrm>
        </p:spPr>
        <p:txBody>
          <a:bodyPr/>
          <a:lstStyle/>
          <a:p>
            <a:r>
              <a:rPr lang="zh-TW" altLang="en-US"/>
              <a:t>按一下以編輯母片標題樣式</a:t>
            </a:r>
            <a:endParaRPr lang="zh-TW" dirty="0"/>
          </a:p>
        </p:txBody>
      </p:sp>
      <p:sp>
        <p:nvSpPr>
          <p:cNvPr id="3" name="內容版面配置區 2"/>
          <p:cNvSpPr>
            <a:spLocks noGrp="1"/>
          </p:cNvSpPr>
          <p:nvPr>
            <p:ph sz="half" idx="1" hasCustomPrompt="1"/>
          </p:nvPr>
        </p:nvSpPr>
        <p:spPr>
          <a:xfrm>
            <a:off x="336000" y="1279483"/>
            <a:ext cx="5580000" cy="5040000"/>
          </a:xfrm>
        </p:spPr>
        <p:txBody>
          <a:bodyPr>
            <a:normAutofit/>
          </a:bodyPr>
          <a:lstStyle>
            <a:lvl1pPr latinLnBrk="0">
              <a:defRPr lang="zh-TW" sz="2500"/>
            </a:lvl1pPr>
            <a:lvl2pPr latinLnBrk="0">
              <a:defRPr lang="zh-TW" sz="2300"/>
            </a:lvl2pPr>
            <a:lvl3pPr latinLnBrk="0">
              <a:defRPr lang="zh-TW" sz="2200"/>
            </a:lvl3pPr>
            <a:lvl4pPr latinLnBrk="0">
              <a:defRPr lang="zh-TW" sz="2200"/>
            </a:lvl4pPr>
            <a:lvl5pPr latinLnBrk="0">
              <a:defRPr lang="zh-TW" sz="2200"/>
            </a:lvl5pPr>
            <a:lvl6pPr latinLnBrk="0">
              <a:defRPr lang="zh-TW" sz="1800"/>
            </a:lvl6pPr>
            <a:lvl7pPr latinLnBrk="0">
              <a:defRPr lang="zh-TW" sz="1800"/>
            </a:lvl7pPr>
            <a:lvl8pPr latinLnBrk="0">
              <a:defRPr lang="zh-TW" sz="1800"/>
            </a:lvl8pPr>
            <a:lvl9pPr latinLnBrk="0">
              <a:defRPr lang="zh-TW" sz="1800"/>
            </a:lvl9pPr>
          </a:lstStyle>
          <a:p>
            <a:pPr lvl="0"/>
            <a:r>
              <a:rPr lang="zh-TW" altLang="zh-TW" dirty="0"/>
              <a:t>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4" name="內容版面配置區 3"/>
          <p:cNvSpPr>
            <a:spLocks noGrp="1"/>
          </p:cNvSpPr>
          <p:nvPr>
            <p:ph sz="half" idx="2" hasCustomPrompt="1"/>
          </p:nvPr>
        </p:nvSpPr>
        <p:spPr>
          <a:xfrm>
            <a:off x="6276000" y="1279483"/>
            <a:ext cx="5580000" cy="5040000"/>
          </a:xfrm>
        </p:spPr>
        <p:txBody>
          <a:bodyPr>
            <a:normAutofit/>
          </a:bodyPr>
          <a:lstStyle>
            <a:lvl1pPr latinLnBrk="0">
              <a:defRPr lang="zh-TW" sz="2500"/>
            </a:lvl1pPr>
            <a:lvl2pPr latinLnBrk="0">
              <a:defRPr lang="zh-TW" sz="2300"/>
            </a:lvl2pPr>
            <a:lvl3pPr latinLnBrk="0">
              <a:defRPr lang="zh-TW" sz="2200"/>
            </a:lvl3pPr>
            <a:lvl4pPr latinLnBrk="0">
              <a:defRPr lang="zh-TW" sz="2200"/>
            </a:lvl4pPr>
            <a:lvl5pPr latinLnBrk="0">
              <a:defRPr lang="zh-TW" sz="2200"/>
            </a:lvl5pPr>
            <a:lvl6pPr latinLnBrk="0">
              <a:defRPr lang="zh-TW" sz="1800"/>
            </a:lvl6pPr>
            <a:lvl7pPr latinLnBrk="0">
              <a:defRPr lang="zh-TW" sz="1800"/>
            </a:lvl7pPr>
            <a:lvl8pPr latinLnBrk="0">
              <a:defRPr lang="zh-TW" sz="1800"/>
            </a:lvl8pPr>
            <a:lvl9pPr latinLnBrk="0">
              <a:defRPr lang="zh-TW" sz="1800"/>
            </a:lvl9pPr>
          </a:lstStyle>
          <a:p>
            <a:pPr lvl="0"/>
            <a:r>
              <a:rPr lang="zh-TW" altLang="zh-TW" dirty="0"/>
              <a:t>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5" name="日期版面配置區 4"/>
          <p:cNvSpPr>
            <a:spLocks noGrp="1"/>
          </p:cNvSpPr>
          <p:nvPr>
            <p:ph type="dt" sz="half" idx="10"/>
          </p:nvPr>
        </p:nvSpPr>
        <p:spPr/>
        <p:txBody>
          <a:bodyPr/>
          <a:lstStyle/>
          <a:p>
            <a:fld id="{EAAB6D90-2EEF-4F3F-81C5-40CA79688618}" type="datetime1">
              <a:rPr lang="zh-TW" altLang="en-US" smtClean="0"/>
              <a:t>2025/10/3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24918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兩個內容">
    <p:spTree>
      <p:nvGrpSpPr>
        <p:cNvPr id="1" name=""/>
        <p:cNvGrpSpPr/>
        <p:nvPr/>
      </p:nvGrpSpPr>
      <p:grpSpPr>
        <a:xfrm>
          <a:off x="0" y="0"/>
          <a:ext cx="0" cy="0"/>
          <a:chOff x="0" y="0"/>
          <a:chExt cx="0" cy="0"/>
        </a:xfrm>
      </p:grpSpPr>
      <p:sp>
        <p:nvSpPr>
          <p:cNvPr id="2" name="標題 1"/>
          <p:cNvSpPr>
            <a:spLocks noGrp="1"/>
          </p:cNvSpPr>
          <p:nvPr>
            <p:ph type="title"/>
          </p:nvPr>
        </p:nvSpPr>
        <p:spPr>
          <a:xfrm>
            <a:off x="336000" y="200966"/>
            <a:ext cx="11520000" cy="900000"/>
          </a:xfrm>
        </p:spPr>
        <p:txBody>
          <a:bodyPr/>
          <a:lstStyle/>
          <a:p>
            <a:r>
              <a:rPr lang="zh-TW" altLang="en-US"/>
              <a:t>按一下以編輯母片標題樣式</a:t>
            </a:r>
            <a:endParaRPr lang="zh-TW" dirty="0"/>
          </a:p>
        </p:txBody>
      </p:sp>
      <p:sp>
        <p:nvSpPr>
          <p:cNvPr id="3" name="內容版面配置區 2"/>
          <p:cNvSpPr>
            <a:spLocks noGrp="1"/>
          </p:cNvSpPr>
          <p:nvPr>
            <p:ph sz="half" idx="1" hasCustomPrompt="1"/>
          </p:nvPr>
        </p:nvSpPr>
        <p:spPr>
          <a:xfrm>
            <a:off x="336000" y="1673200"/>
            <a:ext cx="5580000" cy="4680000"/>
          </a:xfrm>
        </p:spPr>
        <p:txBody>
          <a:bodyPr>
            <a:normAutofit/>
          </a:bodyPr>
          <a:lstStyle>
            <a:lvl1pPr latinLnBrk="0">
              <a:defRPr lang="zh-TW" sz="2500"/>
            </a:lvl1pPr>
            <a:lvl2pPr latinLnBrk="0">
              <a:defRPr lang="zh-TW" sz="2300"/>
            </a:lvl2pPr>
            <a:lvl3pPr latinLnBrk="0">
              <a:defRPr lang="zh-TW" sz="2200"/>
            </a:lvl3pPr>
            <a:lvl4pPr latinLnBrk="0">
              <a:defRPr lang="zh-TW" sz="2200"/>
            </a:lvl4pPr>
            <a:lvl5pPr latinLnBrk="0">
              <a:defRPr lang="zh-TW" sz="2200"/>
            </a:lvl5pPr>
            <a:lvl6pPr latinLnBrk="0">
              <a:defRPr lang="zh-TW" sz="1800"/>
            </a:lvl6pPr>
            <a:lvl7pPr latinLnBrk="0">
              <a:defRPr lang="zh-TW" sz="1800"/>
            </a:lvl7pPr>
            <a:lvl8pPr latinLnBrk="0">
              <a:defRPr lang="zh-TW" sz="1800"/>
            </a:lvl8pPr>
            <a:lvl9pPr latinLnBrk="0">
              <a:defRPr lang="zh-TW" sz="1800"/>
            </a:lvl9pPr>
          </a:lstStyle>
          <a:p>
            <a:pPr lvl="0"/>
            <a:r>
              <a:rPr lang="zh-TW" altLang="zh-TW" dirty="0"/>
              <a:t>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4" name="內容版面配置區 3"/>
          <p:cNvSpPr>
            <a:spLocks noGrp="1"/>
          </p:cNvSpPr>
          <p:nvPr>
            <p:ph sz="half" idx="2" hasCustomPrompt="1"/>
          </p:nvPr>
        </p:nvSpPr>
        <p:spPr>
          <a:xfrm>
            <a:off x="6276000" y="1673200"/>
            <a:ext cx="5580000" cy="4680000"/>
          </a:xfrm>
        </p:spPr>
        <p:txBody>
          <a:bodyPr>
            <a:normAutofit/>
          </a:bodyPr>
          <a:lstStyle>
            <a:lvl1pPr latinLnBrk="0">
              <a:defRPr lang="zh-TW" sz="2500"/>
            </a:lvl1pPr>
            <a:lvl2pPr latinLnBrk="0">
              <a:defRPr lang="zh-TW" sz="2300"/>
            </a:lvl2pPr>
            <a:lvl3pPr latinLnBrk="0">
              <a:defRPr lang="zh-TW" sz="2200"/>
            </a:lvl3pPr>
            <a:lvl4pPr latinLnBrk="0">
              <a:defRPr lang="zh-TW" sz="2200"/>
            </a:lvl4pPr>
            <a:lvl5pPr latinLnBrk="0">
              <a:defRPr lang="zh-TW" sz="2200"/>
            </a:lvl5pPr>
            <a:lvl6pPr latinLnBrk="0">
              <a:defRPr lang="zh-TW" sz="1800"/>
            </a:lvl6pPr>
            <a:lvl7pPr latinLnBrk="0">
              <a:defRPr lang="zh-TW" sz="1800"/>
            </a:lvl7pPr>
            <a:lvl8pPr latinLnBrk="0">
              <a:defRPr lang="zh-TW" sz="1800"/>
            </a:lvl8pPr>
            <a:lvl9pPr latinLnBrk="0">
              <a:defRPr lang="zh-TW" sz="1800"/>
            </a:lvl9pPr>
          </a:lstStyle>
          <a:p>
            <a:pPr lvl="0"/>
            <a:r>
              <a:rPr lang="zh-TW" altLang="zh-TW" dirty="0"/>
              <a:t>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5" name="日期版面配置區 4"/>
          <p:cNvSpPr>
            <a:spLocks noGrp="1"/>
          </p:cNvSpPr>
          <p:nvPr>
            <p:ph type="dt" sz="half" idx="10"/>
          </p:nvPr>
        </p:nvSpPr>
        <p:spPr/>
        <p:txBody>
          <a:bodyPr/>
          <a:lstStyle/>
          <a:p>
            <a:fld id="{80844690-EFFD-4AC8-98FB-139CBBEDD7FC}" type="datetime1">
              <a:rPr lang="zh-TW" altLang="en-US" smtClean="0"/>
              <a:t>2025/10/3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14793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336000" y="200966"/>
            <a:ext cx="11520000" cy="900000"/>
          </a:xfrm>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336000" y="1243977"/>
            <a:ext cx="5580000" cy="612000"/>
          </a:xfrm>
        </p:spPr>
        <p:txBody>
          <a:bodyPr anchor="ctr">
            <a:normAutofit/>
          </a:bodyPr>
          <a:lstStyle>
            <a:lvl1pPr marL="0" indent="0" latinLnBrk="0">
              <a:spcBef>
                <a:spcPts val="0"/>
              </a:spcBef>
              <a:buNone/>
              <a:defRPr lang="zh-TW" sz="2600" b="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dirty="0"/>
              <a:t>按一下以編輯母片文字樣式</a:t>
            </a:r>
          </a:p>
        </p:txBody>
      </p:sp>
      <p:sp>
        <p:nvSpPr>
          <p:cNvPr id="4" name="內容版面配置區 3"/>
          <p:cNvSpPr>
            <a:spLocks noGrp="1"/>
          </p:cNvSpPr>
          <p:nvPr>
            <p:ph sz="half" idx="2" hasCustomPrompt="1"/>
          </p:nvPr>
        </p:nvSpPr>
        <p:spPr>
          <a:xfrm>
            <a:off x="336000" y="1998988"/>
            <a:ext cx="5580000" cy="4356000"/>
          </a:xfrm>
        </p:spPr>
        <p:txBody>
          <a:bodyPr>
            <a:normAutofit/>
          </a:bodyPr>
          <a:lstStyle>
            <a:lvl1pPr latinLnBrk="0">
              <a:defRPr lang="zh-TW" sz="2500"/>
            </a:lvl1pPr>
            <a:lvl2pPr latinLnBrk="0">
              <a:defRPr lang="zh-TW" sz="2300"/>
            </a:lvl2pPr>
            <a:lvl3pPr latinLnBrk="0">
              <a:defRPr lang="zh-TW" sz="2300"/>
            </a:lvl3pPr>
            <a:lvl4pPr latinLnBrk="0">
              <a:defRPr lang="zh-TW" sz="2300"/>
            </a:lvl4pPr>
            <a:lvl5pPr latinLnBrk="0">
              <a:defRPr lang="zh-TW" sz="2300"/>
            </a:lvl5pPr>
            <a:lvl6pPr latinLnBrk="0">
              <a:defRPr lang="zh-TW" sz="1600"/>
            </a:lvl6pPr>
            <a:lvl7pPr latinLnBrk="0">
              <a:defRPr lang="zh-TW" sz="1600"/>
            </a:lvl7pPr>
            <a:lvl8pPr latinLnBrk="0">
              <a:defRPr lang="zh-TW" sz="1600"/>
            </a:lvl8pPr>
            <a:lvl9pPr latinLnBrk="0">
              <a:defRPr lang="zh-TW" sz="1600"/>
            </a:lvl9pPr>
          </a:lstStyle>
          <a:p>
            <a:pPr lvl="0"/>
            <a:r>
              <a:rPr lang="zh-TW" altLang="zh-TW" dirty="0"/>
              <a:t>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5" name="文字版面配置區 4"/>
          <p:cNvSpPr>
            <a:spLocks noGrp="1"/>
          </p:cNvSpPr>
          <p:nvPr>
            <p:ph type="body" sz="quarter" idx="3"/>
          </p:nvPr>
        </p:nvSpPr>
        <p:spPr>
          <a:xfrm>
            <a:off x="6276000" y="1243977"/>
            <a:ext cx="5580000" cy="612000"/>
          </a:xfrm>
        </p:spPr>
        <p:txBody>
          <a:bodyPr anchor="ctr">
            <a:normAutofit/>
          </a:bodyPr>
          <a:lstStyle>
            <a:lvl1pPr marL="0" indent="0" latinLnBrk="0">
              <a:spcBef>
                <a:spcPts val="0"/>
              </a:spcBef>
              <a:buNone/>
              <a:defRPr lang="zh-TW" sz="2600" b="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dirty="0"/>
              <a:t>按一下以編輯母片文字樣式</a:t>
            </a:r>
          </a:p>
        </p:txBody>
      </p:sp>
      <p:sp>
        <p:nvSpPr>
          <p:cNvPr id="6" name="內容版面配置區 5"/>
          <p:cNvSpPr>
            <a:spLocks noGrp="1"/>
          </p:cNvSpPr>
          <p:nvPr>
            <p:ph sz="quarter" idx="4" hasCustomPrompt="1"/>
          </p:nvPr>
        </p:nvSpPr>
        <p:spPr>
          <a:xfrm>
            <a:off x="6276000" y="1998988"/>
            <a:ext cx="5580000" cy="4356000"/>
          </a:xfrm>
        </p:spPr>
        <p:txBody>
          <a:bodyPr>
            <a:normAutofit/>
          </a:bodyPr>
          <a:lstStyle>
            <a:lvl1pPr latinLnBrk="0">
              <a:defRPr lang="zh-TW" sz="2500"/>
            </a:lvl1pPr>
            <a:lvl2pPr latinLnBrk="0">
              <a:defRPr lang="zh-TW" sz="2300"/>
            </a:lvl2pPr>
            <a:lvl3pPr latinLnBrk="0">
              <a:defRPr lang="zh-TW" sz="2300"/>
            </a:lvl3pPr>
            <a:lvl4pPr latinLnBrk="0">
              <a:defRPr lang="zh-TW" sz="2300"/>
            </a:lvl4pPr>
            <a:lvl5pPr latinLnBrk="0">
              <a:defRPr lang="zh-TW" sz="2300"/>
            </a:lvl5pPr>
            <a:lvl6pPr latinLnBrk="0">
              <a:defRPr lang="zh-TW" sz="1600"/>
            </a:lvl6pPr>
            <a:lvl7pPr latinLnBrk="0">
              <a:defRPr lang="zh-TW" sz="1600"/>
            </a:lvl7pPr>
            <a:lvl8pPr latinLnBrk="0">
              <a:defRPr lang="zh-TW" sz="1600"/>
            </a:lvl8pPr>
            <a:lvl9pPr latinLnBrk="0">
              <a:defRPr lang="zh-TW" sz="1600"/>
            </a:lvl9pPr>
          </a:lstStyle>
          <a:p>
            <a:pPr lvl="0"/>
            <a:r>
              <a:rPr lang="zh-TW" altLang="zh-TW" dirty="0"/>
              <a:t>編輯母片文字樣式</a:t>
            </a:r>
            <a:r>
              <a:rPr lang="en-US" altLang="zh-TW" dirty="0"/>
              <a:t> context</a:t>
            </a:r>
            <a:endParaRPr lang="zh-TW" altLang="zh-TW" dirty="0"/>
          </a:p>
          <a:p>
            <a:pPr lvl="1"/>
            <a:r>
              <a:rPr lang="zh-TW" altLang="zh-TW" dirty="0"/>
              <a:t>第二層</a:t>
            </a:r>
            <a:r>
              <a:rPr lang="en-US" altLang="zh-TW" dirty="0"/>
              <a:t> second line 2</a:t>
            </a:r>
            <a:endParaRPr lang="zh-TW" altLang="zh-TW" dirty="0"/>
          </a:p>
          <a:p>
            <a:pPr lvl="2"/>
            <a:r>
              <a:rPr lang="zh-TW" altLang="zh-TW" dirty="0"/>
              <a:t>第三層</a:t>
            </a:r>
            <a:r>
              <a:rPr lang="en-US" altLang="zh-TW" dirty="0"/>
              <a:t> third line 3</a:t>
            </a:r>
            <a:endParaRPr lang="zh-TW" altLang="zh-TW" dirty="0"/>
          </a:p>
          <a:p>
            <a:pPr lvl="3"/>
            <a:r>
              <a:rPr lang="zh-TW" altLang="zh-TW" dirty="0"/>
              <a:t>第四層</a:t>
            </a:r>
            <a:r>
              <a:rPr lang="en-US" altLang="zh-TW" dirty="0"/>
              <a:t> forth line 4</a:t>
            </a:r>
            <a:endParaRPr lang="zh-TW" altLang="zh-TW" dirty="0"/>
          </a:p>
          <a:p>
            <a:pPr lvl="4"/>
            <a:r>
              <a:rPr lang="zh-TW" altLang="zh-TW" dirty="0"/>
              <a:t>第五層</a:t>
            </a:r>
            <a:r>
              <a:rPr lang="en-US" altLang="zh-TW" dirty="0"/>
              <a:t> fifth line 5</a:t>
            </a:r>
            <a:endParaRPr lang="zh-TW" altLang="zh-TW" dirty="0"/>
          </a:p>
        </p:txBody>
      </p:sp>
      <p:sp>
        <p:nvSpPr>
          <p:cNvPr id="7" name="日期版面配置區 6"/>
          <p:cNvSpPr>
            <a:spLocks noGrp="1"/>
          </p:cNvSpPr>
          <p:nvPr>
            <p:ph type="dt" sz="half" idx="10"/>
          </p:nvPr>
        </p:nvSpPr>
        <p:spPr/>
        <p:txBody>
          <a:bodyPr/>
          <a:lstStyle/>
          <a:p>
            <a:fld id="{56DB9180-4E5A-4D59-AB0A-FDB4E1931719}" type="datetime1">
              <a:rPr lang="zh-TW" altLang="en-US" smtClean="0"/>
              <a:t>2025/10/3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324277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群組 58"/>
          <p:cNvGrpSpPr/>
          <p:nvPr/>
        </p:nvGrpSpPr>
        <p:grpSpPr bwMode="hidden">
          <a:xfrm>
            <a:off x="-1" y="0"/>
            <a:ext cx="12192002" cy="6858000"/>
            <a:chOff x="-1" y="0"/>
            <a:chExt cx="12192002" cy="6858000"/>
          </a:xfrm>
        </p:grpSpPr>
        <p:cxnSp>
          <p:nvCxnSpPr>
            <p:cNvPr id="60" name="直線接點 59"/>
            <p:cNvCxnSpPr/>
            <p:nvPr/>
          </p:nvCxnSpPr>
          <p:spPr bwMode="hidden">
            <a:xfrm>
              <a:off x="610194"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bwMode="hidden">
            <a:xfrm>
              <a:off x="1829332"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bwMode="hidden">
            <a:xfrm>
              <a:off x="3048470"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bwMode="hidden">
            <a:xfrm>
              <a:off x="4267608"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bwMode="hidden">
            <a:xfrm>
              <a:off x="5486746"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bwMode="hidden">
            <a:xfrm>
              <a:off x="6705884"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bwMode="hidden">
            <a:xfrm>
              <a:off x="7925022"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bwMode="hidden">
            <a:xfrm>
              <a:off x="9144160"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bwMode="hidden">
            <a:xfrm>
              <a:off x="10363298"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bwMode="hidden">
            <a:xfrm>
              <a:off x="11582436" y="0"/>
              <a:ext cx="0"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bwMode="hidden">
            <a:xfrm>
              <a:off x="2819" y="386485"/>
              <a:ext cx="12188952" cy="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bwMode="hidden">
            <a:xfrm>
              <a:off x="2819" y="1611181"/>
              <a:ext cx="12188952" cy="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bwMode="hidden">
            <a:xfrm>
              <a:off x="2819" y="2835877"/>
              <a:ext cx="12188952" cy="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bwMode="hidden">
            <a:xfrm>
              <a:off x="2819" y="4060573"/>
              <a:ext cx="12188952" cy="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bwMode="hidden">
            <a:xfrm>
              <a:off x="2819" y="5285269"/>
              <a:ext cx="12188952" cy="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hidden">
            <a:xfrm>
              <a:off x="2819" y="6509965"/>
              <a:ext cx="12188952" cy="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nvGrpSpPr>
            <p:cNvPr id="76" name="群組 75"/>
            <p:cNvGrpSpPr/>
            <p:nvPr userDrawn="1"/>
          </p:nvGrpSpPr>
          <p:grpSpPr bwMode="hidden">
            <a:xfrm>
              <a:off x="-1" y="0"/>
              <a:ext cx="12192001" cy="6858000"/>
              <a:chOff x="-1" y="0"/>
              <a:chExt cx="12192001" cy="6858000"/>
            </a:xfrm>
          </p:grpSpPr>
          <p:cxnSp>
            <p:nvCxnSpPr>
              <p:cNvPr id="94" name="直線接點 93"/>
              <p:cNvCxnSpPr/>
              <p:nvPr/>
            </p:nvCxnSpPr>
            <p:spPr bwMode="hidden">
              <a:xfrm>
                <a:off x="225425"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hidden">
              <a:xfrm>
                <a:off x="1449154"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bwMode="hidden">
              <a:xfrm>
                <a:off x="2665982"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bwMode="hidden">
              <a:xfrm>
                <a:off x="3885119"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bwMode="hidden">
              <a:xfrm>
                <a:off x="5106502"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nvGrpSpPr>
              <p:cNvPr id="150" name="群組 149"/>
              <p:cNvGrpSpPr/>
              <p:nvPr/>
            </p:nvGrpSpPr>
            <p:grpSpPr bwMode="hidden">
              <a:xfrm>
                <a:off x="6327885" y="0"/>
                <a:ext cx="5864115" cy="5898673"/>
                <a:chOff x="6327885" y="0"/>
                <a:chExt cx="5864115" cy="5898673"/>
              </a:xfrm>
            </p:grpSpPr>
            <p:cxnSp>
              <p:nvCxnSpPr>
                <p:cNvPr id="156" name="直線接點 155"/>
                <p:cNvCxnSpPr/>
                <p:nvPr/>
              </p:nvCxnSpPr>
              <p:spPr bwMode="hidden">
                <a:xfrm>
                  <a:off x="6327885" y="0"/>
                  <a:ext cx="5864115" cy="5898673"/>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7" name="直線接點 156"/>
                <p:cNvCxnSpPr/>
                <p:nvPr/>
              </p:nvCxnSpPr>
              <p:spPr bwMode="hidden">
                <a:xfrm>
                  <a:off x="7549268" y="0"/>
                  <a:ext cx="4642732" cy="4672425"/>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bwMode="hidden">
                <a:xfrm>
                  <a:off x="8772997" y="0"/>
                  <a:ext cx="3419003" cy="3456749"/>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bwMode="hidden">
                <a:xfrm>
                  <a:off x="9982200" y="0"/>
                  <a:ext cx="2209800" cy="2226469"/>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bwMode="hidden">
                <a:xfrm>
                  <a:off x="11199019" y="0"/>
                  <a:ext cx="992981" cy="1002506"/>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cxnSp>
            <p:nvCxnSpPr>
              <p:cNvPr id="151" name="直線接點 150"/>
              <p:cNvCxnSpPr/>
              <p:nvPr/>
            </p:nvCxnSpPr>
            <p:spPr bwMode="hidden">
              <a:xfrm flipH="1" flipV="1">
                <a:off x="-1" y="1012053"/>
                <a:ext cx="5828811" cy="5845945"/>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bwMode="hidden">
              <a:xfrm flipH="1" flipV="1">
                <a:off x="-1" y="2227340"/>
                <a:ext cx="4614781" cy="4630658"/>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bwMode="hidden">
              <a:xfrm flipH="1" flipV="1">
                <a:off x="-1" y="3432149"/>
                <a:ext cx="3398419" cy="3425849"/>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bwMode="hidden">
              <a:xfrm flipH="1" flipV="1">
                <a:off x="-1" y="4651431"/>
                <a:ext cx="2196496" cy="2206567"/>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bwMode="hidden">
              <a:xfrm flipH="1" flipV="1">
                <a:off x="-1" y="5864453"/>
                <a:ext cx="987003" cy="993545"/>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grpSp>
          <p:nvGrpSpPr>
            <p:cNvPr id="77" name="群組 76"/>
            <p:cNvGrpSpPr/>
            <p:nvPr userDrawn="1"/>
          </p:nvGrpSpPr>
          <p:grpSpPr bwMode="hidden">
            <a:xfrm flipH="1">
              <a:off x="0" y="0"/>
              <a:ext cx="12192001" cy="6858000"/>
              <a:chOff x="-1" y="0"/>
              <a:chExt cx="12192001" cy="6858000"/>
            </a:xfrm>
          </p:grpSpPr>
          <p:cxnSp>
            <p:nvCxnSpPr>
              <p:cNvPr id="78" name="直線接點 77"/>
              <p:cNvCxnSpPr/>
              <p:nvPr/>
            </p:nvCxnSpPr>
            <p:spPr bwMode="hidden">
              <a:xfrm>
                <a:off x="225425"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bwMode="hidden">
              <a:xfrm>
                <a:off x="1449154"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bwMode="hidden">
              <a:xfrm>
                <a:off x="2665982"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bwMode="hidden">
              <a:xfrm>
                <a:off x="3885119"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bwMode="hidden">
              <a:xfrm>
                <a:off x="5106502" y="0"/>
                <a:ext cx="6815931" cy="6858000"/>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nvGrpSpPr>
              <p:cNvPr id="83" name="群組 82"/>
              <p:cNvGrpSpPr/>
              <p:nvPr/>
            </p:nvGrpSpPr>
            <p:grpSpPr bwMode="hidden">
              <a:xfrm>
                <a:off x="6327885" y="0"/>
                <a:ext cx="5864115" cy="5898673"/>
                <a:chOff x="6327885" y="0"/>
                <a:chExt cx="5864115" cy="5898673"/>
              </a:xfrm>
            </p:grpSpPr>
            <p:cxnSp>
              <p:nvCxnSpPr>
                <p:cNvPr id="89" name="直線接點 88"/>
                <p:cNvCxnSpPr/>
                <p:nvPr/>
              </p:nvCxnSpPr>
              <p:spPr bwMode="hidden">
                <a:xfrm>
                  <a:off x="6327885" y="0"/>
                  <a:ext cx="5864115" cy="5898673"/>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hidden">
                <a:xfrm>
                  <a:off x="7549268" y="0"/>
                  <a:ext cx="4642732" cy="4672425"/>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hidden">
                <a:xfrm>
                  <a:off x="8772997" y="0"/>
                  <a:ext cx="3419003" cy="3456749"/>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hidden">
                <a:xfrm>
                  <a:off x="9982200" y="0"/>
                  <a:ext cx="2209800" cy="2226469"/>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hidden">
                <a:xfrm>
                  <a:off x="11199019" y="0"/>
                  <a:ext cx="992981" cy="1002506"/>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cxnSp>
            <p:nvCxnSpPr>
              <p:cNvPr id="84" name="直線接點 83"/>
              <p:cNvCxnSpPr/>
              <p:nvPr/>
            </p:nvCxnSpPr>
            <p:spPr bwMode="hidden">
              <a:xfrm flipH="1" flipV="1">
                <a:off x="-1" y="1012053"/>
                <a:ext cx="5828811" cy="5845945"/>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bwMode="hidden">
              <a:xfrm flipH="1" flipV="1">
                <a:off x="-1" y="2227340"/>
                <a:ext cx="4614781" cy="4630658"/>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bwMode="hidden">
              <a:xfrm flipH="1" flipV="1">
                <a:off x="-1" y="3432149"/>
                <a:ext cx="3398419" cy="3425849"/>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bwMode="hidden">
              <a:xfrm flipH="1" flipV="1">
                <a:off x="-1" y="4651431"/>
                <a:ext cx="2196496" cy="2206567"/>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hidden">
              <a:xfrm flipH="1" flipV="1">
                <a:off x="-1" y="5864453"/>
                <a:ext cx="987003" cy="993545"/>
              </a:xfrm>
              <a:prstGeom prst="line">
                <a:avLst/>
              </a:prstGeom>
              <a:ln>
                <a:solidFill>
                  <a:srgbClr val="D2D2D2">
                    <a:alpha val="24706"/>
                  </a:srgb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114" y="0"/>
            <a:ext cx="12191772"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版面配置區 1"/>
          <p:cNvSpPr>
            <a:spLocks noGrp="1"/>
          </p:cNvSpPr>
          <p:nvPr>
            <p:ph type="title"/>
          </p:nvPr>
        </p:nvSpPr>
        <p:spPr>
          <a:xfrm>
            <a:off x="336000" y="200966"/>
            <a:ext cx="11520000" cy="900000"/>
          </a:xfrm>
          <a:prstGeom prst="rect">
            <a:avLst/>
          </a:prstGeom>
        </p:spPr>
        <p:txBody>
          <a:bodyPr vert="horz" lIns="91440" tIns="45720" rIns="91440" bIns="45720" rtlCol="0" anchor="ctr">
            <a:normAutofit/>
          </a:bodyPr>
          <a:lstStyle/>
          <a:p>
            <a:r>
              <a:rPr lang="zh-TW" dirty="0"/>
              <a:t>按一下以編輯母片標題樣式</a:t>
            </a:r>
            <a:r>
              <a:rPr lang="en-US" altLang="zh-TW" dirty="0"/>
              <a:t> TITLE</a:t>
            </a:r>
            <a:endParaRPr lang="zh-TW" dirty="0"/>
          </a:p>
        </p:txBody>
      </p:sp>
      <p:sp>
        <p:nvSpPr>
          <p:cNvPr id="3" name="文字版面配置區 2"/>
          <p:cNvSpPr>
            <a:spLocks noGrp="1"/>
          </p:cNvSpPr>
          <p:nvPr>
            <p:ph type="body" idx="1"/>
          </p:nvPr>
        </p:nvSpPr>
        <p:spPr>
          <a:xfrm>
            <a:off x="336000" y="1279483"/>
            <a:ext cx="11520000" cy="5040000"/>
          </a:xfrm>
          <a:prstGeom prst="rect">
            <a:avLst/>
          </a:prstGeom>
        </p:spPr>
        <p:txBody>
          <a:bodyPr vert="horz" lIns="91440" tIns="45720" rIns="91440" bIns="45720" rtlCol="0">
            <a:normAutofit/>
          </a:bodyPr>
          <a:lstStyle/>
          <a:p>
            <a:pPr lvl="0"/>
            <a:r>
              <a:rPr lang="zh-TW" dirty="0"/>
              <a:t>按一下以編輯母片文字樣式</a:t>
            </a:r>
            <a:r>
              <a:rPr lang="en-US" altLang="zh-TW" dirty="0"/>
              <a:t> context</a:t>
            </a:r>
            <a:endParaRPr lang="zh-TW" dirty="0"/>
          </a:p>
          <a:p>
            <a:pPr lvl="1"/>
            <a:r>
              <a:rPr lang="zh-TW" dirty="0"/>
              <a:t>第二層</a:t>
            </a:r>
            <a:r>
              <a:rPr lang="en-US" altLang="zh-TW" dirty="0"/>
              <a:t> second line 2</a:t>
            </a:r>
            <a:endParaRPr lang="zh-TW" dirty="0"/>
          </a:p>
          <a:p>
            <a:pPr lvl="2"/>
            <a:r>
              <a:rPr lang="zh-TW" dirty="0"/>
              <a:t>第三層</a:t>
            </a:r>
            <a:r>
              <a:rPr lang="en-US" altLang="zh-TW" dirty="0"/>
              <a:t> third line 3</a:t>
            </a:r>
            <a:endParaRPr lang="zh-TW" dirty="0"/>
          </a:p>
          <a:p>
            <a:pPr lvl="3"/>
            <a:r>
              <a:rPr lang="zh-TW" dirty="0"/>
              <a:t>第四層</a:t>
            </a:r>
            <a:r>
              <a:rPr lang="en-US" altLang="zh-TW" dirty="0"/>
              <a:t> forth line 4</a:t>
            </a:r>
            <a:endParaRPr lang="zh-TW" dirty="0"/>
          </a:p>
          <a:p>
            <a:pPr lvl="4"/>
            <a:r>
              <a:rPr lang="zh-TW" dirty="0"/>
              <a:t>第五層</a:t>
            </a:r>
            <a:r>
              <a:rPr lang="en-US" altLang="zh-TW" dirty="0"/>
              <a:t> fifth line 5</a:t>
            </a:r>
            <a:endParaRPr lang="zh-TW" dirty="0"/>
          </a:p>
        </p:txBody>
      </p:sp>
      <p:sp>
        <p:nvSpPr>
          <p:cNvPr id="4" name="日期版面配置區 3"/>
          <p:cNvSpPr>
            <a:spLocks noGrp="1"/>
          </p:cNvSpPr>
          <p:nvPr>
            <p:ph type="dt" sz="half" idx="2"/>
          </p:nvPr>
        </p:nvSpPr>
        <p:spPr>
          <a:xfrm>
            <a:off x="10752000" y="6498000"/>
            <a:ext cx="1440000" cy="360000"/>
          </a:xfrm>
          <a:prstGeom prst="rect">
            <a:avLst/>
          </a:prstGeom>
        </p:spPr>
        <p:txBody>
          <a:bodyPr vert="horz" lIns="91440" tIns="45720" rIns="91440" bIns="45720" rtlCol="0" anchor="ctr"/>
          <a:lstStyle>
            <a:lvl1pPr algn="r" latinLnBrk="0">
              <a:defRPr lang="zh-TW" sz="1200">
                <a:solidFill>
                  <a:schemeClr val="tx1">
                    <a:lumMod val="50000"/>
                    <a:lumOff val="50000"/>
                  </a:schemeClr>
                </a:solidFill>
                <a:latin typeface="Microsoft JhengHei UI" panose="020B0604030504040204" pitchFamily="34" charset="-120"/>
                <a:ea typeface="Microsoft JhengHei UI" panose="020B0604030504040204" pitchFamily="34" charset="-120"/>
              </a:defRPr>
            </a:lvl1pPr>
          </a:lstStyle>
          <a:p>
            <a:fld id="{A27120A8-1774-4E1D-9C56-A900A625769B}" type="datetime1">
              <a:rPr lang="zh-TW" altLang="en-US" smtClean="0"/>
              <a:t>2025/10/3</a:t>
            </a:fld>
            <a:endParaRPr lang="zh-TW" altLang="en-US"/>
          </a:p>
        </p:txBody>
      </p:sp>
      <p:sp>
        <p:nvSpPr>
          <p:cNvPr id="5" name="頁尾版面配置區 4"/>
          <p:cNvSpPr>
            <a:spLocks noGrp="1"/>
          </p:cNvSpPr>
          <p:nvPr>
            <p:ph type="ftr" sz="quarter" idx="3"/>
          </p:nvPr>
        </p:nvSpPr>
        <p:spPr>
          <a:xfrm>
            <a:off x="0" y="6498000"/>
            <a:ext cx="1800000" cy="360000"/>
          </a:xfrm>
          <a:prstGeom prst="rect">
            <a:avLst/>
          </a:prstGeom>
        </p:spPr>
        <p:txBody>
          <a:bodyPr vert="horz" lIns="91440" tIns="45720" rIns="91440" bIns="45720" rtlCol="0" anchor="ctr"/>
          <a:lstStyle>
            <a:lvl1pPr algn="l" latinLnBrk="0">
              <a:defRPr lang="zh-TW" sz="1200">
                <a:solidFill>
                  <a:schemeClr val="tx1">
                    <a:lumMod val="50000"/>
                    <a:lumOff val="50000"/>
                  </a:schemeClr>
                </a:solidFill>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5736000" y="6498000"/>
            <a:ext cx="720000" cy="360000"/>
          </a:xfrm>
          <a:prstGeom prst="rect">
            <a:avLst/>
          </a:prstGeom>
        </p:spPr>
        <p:txBody>
          <a:bodyPr vert="horz" lIns="91440" tIns="45720" rIns="91440" bIns="45720" rtlCol="0" anchor="ctr"/>
          <a:lstStyle>
            <a:lvl1pPr algn="ctr" latinLnBrk="0">
              <a:defRPr lang="zh-TW" sz="1500">
                <a:solidFill>
                  <a:schemeClr val="tx1">
                    <a:lumMod val="50000"/>
                    <a:lumOff val="50000"/>
                  </a:schemeClr>
                </a:solidFill>
                <a:latin typeface="+mj-lt"/>
                <a:ea typeface="Microsoft JhengHei UI" panose="020B0604030504040204" pitchFamily="34" charset="-120"/>
              </a:defRPr>
            </a:lvl1pPr>
          </a:lstStyle>
          <a:p>
            <a:fld id="{E8F8EE8B-5707-481F-A84A-FB2ECF5128B9}" type="slidenum">
              <a:rPr lang="zh-TW" altLang="en-US" smtClean="0"/>
              <a:t>‹#›</a:t>
            </a:fld>
            <a:endParaRPr lang="zh-TW" altLang="en-US"/>
          </a:p>
        </p:txBody>
      </p:sp>
    </p:spTree>
    <p:extLst>
      <p:ext uri="{BB962C8B-B14F-4D97-AF65-F5344CB8AC3E}">
        <p14:creationId xmlns:p14="http://schemas.microsoft.com/office/powerpoint/2010/main" val="25634535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91" r:id="rId6"/>
    <p:sldLayoutId id="2147483684" r:id="rId7"/>
    <p:sldLayoutId id="2147483692" r:id="rId8"/>
    <p:sldLayoutId id="2147483685" r:id="rId9"/>
    <p:sldLayoutId id="2147483686" r:id="rId10"/>
    <p:sldLayoutId id="2147483687" r:id="rId11"/>
    <p:sldLayoutId id="2147483688" r:id="rId12"/>
    <p:sldLayoutId id="2147483689" r:id="rId13"/>
    <p:sldLayoutId id="214748369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lang="zh-TW" sz="4400" b="1" kern="1200">
          <a:solidFill>
            <a:schemeClr val="accent1"/>
          </a:solidFill>
          <a:latin typeface="+mj-ea"/>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lang="zh-TW" sz="2500" kern="1200">
          <a:solidFill>
            <a:schemeClr val="tx1"/>
          </a:solidFill>
          <a:latin typeface="+mn-lt"/>
          <a:ea typeface="Microsoft JhengHei UI" panose="020B0604030504040204" pitchFamily="34" charset="-120"/>
          <a:cs typeface="+mn-cs"/>
        </a:defRPr>
      </a:lvl1pPr>
      <a:lvl2pPr marL="457200" indent="-182880" algn="l" defTabSz="914400" rtl="0" eaLnBrk="1" latinLnBrk="0" hangingPunct="1">
        <a:lnSpc>
          <a:spcPct val="90000"/>
        </a:lnSpc>
        <a:spcBef>
          <a:spcPts val="1200"/>
        </a:spcBef>
        <a:buClr>
          <a:schemeClr val="accent1"/>
        </a:buClr>
        <a:buSzPct val="100000"/>
        <a:buFont typeface="Calibri" panose="020F0502020204030204" pitchFamily="34" charset="0"/>
        <a:buChar char="─"/>
        <a:defRPr lang="zh-TW" sz="2300" u="none" kern="1200">
          <a:solidFill>
            <a:schemeClr val="tx1"/>
          </a:solidFill>
          <a:latin typeface="+mn-lt"/>
          <a:ea typeface="Microsoft JhengHei UI" panose="020B0604030504040204" pitchFamily="34" charset="-120"/>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lang="zh-TW" sz="2300" kern="1200">
          <a:solidFill>
            <a:schemeClr val="tx1"/>
          </a:solidFill>
          <a:latin typeface="+mn-lt"/>
          <a:ea typeface="Microsoft JhengHei UI" panose="020B0604030504040204" pitchFamily="34" charset="-120"/>
          <a:cs typeface="+mn-cs"/>
        </a:defRPr>
      </a:lvl3pPr>
      <a:lvl4pPr marL="914400" indent="-182880" algn="l" defTabSz="914400" rtl="0" eaLnBrk="1" latinLnBrk="0" hangingPunct="1">
        <a:lnSpc>
          <a:spcPct val="90000"/>
        </a:lnSpc>
        <a:spcBef>
          <a:spcPts val="800"/>
        </a:spcBef>
        <a:buClr>
          <a:schemeClr val="accent1"/>
        </a:buClr>
        <a:buSzPct val="100000"/>
        <a:buFont typeface="Arial" panose="020B0604020202020204" pitchFamily="34" charset="0"/>
        <a:buChar char="●"/>
        <a:defRPr lang="zh-TW" sz="2300" kern="1200">
          <a:solidFill>
            <a:schemeClr val="tx1"/>
          </a:solidFill>
          <a:latin typeface="+mn-lt"/>
          <a:ea typeface="Microsoft JhengHei UI" panose="020B0604030504040204" pitchFamily="34" charset="-120"/>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lang="zh-TW" sz="2300" kern="1200">
          <a:solidFill>
            <a:schemeClr val="tx1"/>
          </a:solidFill>
          <a:latin typeface="+mn-lt"/>
          <a:ea typeface="Microsoft JhengHei UI" panose="020B0604030504040204" pitchFamily="34" charset="-120"/>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lang="zh-TW"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lang="zh-TW"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lang="zh-TW"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lang="zh-TW" sz="14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3.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38.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2.xml"/><Relationship Id="rId5" Type="http://schemas.openxmlformats.org/officeDocument/2006/relationships/slideLayout" Target="../slideLayouts/slideLayout10.xml"/><Relationship Id="rId4" Type="http://schemas.openxmlformats.org/officeDocument/2006/relationships/tags" Target="../tags/tag39.xml"/></Relationships>
</file>

<file path=ppt/slides/_rels/slide1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3.xml"/><Relationship Id="rId5" Type="http://schemas.openxmlformats.org/officeDocument/2006/relationships/slideLayout" Target="../slideLayouts/slideLayout10.xml"/><Relationship Id="rId4" Type="http://schemas.openxmlformats.org/officeDocument/2006/relationships/tags" Target="../tags/tag4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3.tiff"/><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notesSlide" Target="../notesSlides/notesSlide2.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7.png"/><Relationship Id="rId5" Type="http://schemas.openxmlformats.org/officeDocument/2006/relationships/tags" Target="../tags/tag21.xml"/><Relationship Id="rId10" Type="http://schemas.openxmlformats.org/officeDocument/2006/relationships/image" Target="../media/image6.png"/><Relationship Id="rId4" Type="http://schemas.openxmlformats.org/officeDocument/2006/relationships/tags" Target="../tags/tag20.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video" Target="NULL" TargetMode="Externa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734C881-B239-4464-A55C-5A7F5D8F7241}"/>
              </a:ext>
            </a:extLst>
          </p:cNvPr>
          <p:cNvSpPr>
            <a:spLocks noGrp="1"/>
          </p:cNvSpPr>
          <p:nvPr>
            <p:ph type="ctrTitle"/>
          </p:nvPr>
        </p:nvSpPr>
        <p:spPr>
          <a:xfrm>
            <a:off x="62033" y="2078649"/>
            <a:ext cx="12067934" cy="2486049"/>
          </a:xfrm>
        </p:spPr>
        <p:txBody>
          <a:bodyPr>
            <a:noAutofit/>
          </a:bodyPr>
          <a:lstStyle/>
          <a:p>
            <a:pPr>
              <a:lnSpc>
                <a:spcPct val="80000"/>
              </a:lnSpc>
            </a:pPr>
            <a:r>
              <a:rPr lang="en-US" altLang="zh-TW" sz="5100" dirty="0">
                <a:latin typeface="Aptos Narrow" panose="020B0004020202020204" pitchFamily="34" charset="0"/>
              </a:rPr>
              <a:t>Visual-motor integration in children with unilateral cerebral palsy:</a:t>
            </a:r>
            <a:br>
              <a:rPr lang="en-US" altLang="zh-TW" sz="5100" dirty="0">
                <a:latin typeface="Aptos Narrow" panose="020B0004020202020204" pitchFamily="34" charset="0"/>
              </a:rPr>
            </a:br>
            <a:r>
              <a:rPr lang="en-US" altLang="zh-TW" sz="5100" dirty="0">
                <a:latin typeface="Aptos Narrow" panose="020B0004020202020204" pitchFamily="34" charset="0"/>
              </a:rPr>
              <a:t>Application of the computer-aided measure of visual-motor integration</a:t>
            </a:r>
            <a:endParaRPr lang="zh-TW" altLang="en-US" sz="5100" dirty="0">
              <a:latin typeface="Aptos Narrow" panose="020B0004020202020204" pitchFamily="34" charset="0"/>
            </a:endParaRPr>
          </a:p>
        </p:txBody>
      </p:sp>
      <p:sp>
        <p:nvSpPr>
          <p:cNvPr id="3" name="副標題 2">
            <a:extLst>
              <a:ext uri="{FF2B5EF4-FFF2-40B4-BE49-F238E27FC236}">
                <a16:creationId xmlns:a16="http://schemas.microsoft.com/office/drawing/2014/main" xmlns="" id="{93B2AC01-570F-4688-A17E-3E00869DCD80}"/>
              </a:ext>
            </a:extLst>
          </p:cNvPr>
          <p:cNvSpPr>
            <a:spLocks noGrp="1"/>
          </p:cNvSpPr>
          <p:nvPr>
            <p:ph type="subTitle" idx="1"/>
            <p:custDataLst>
              <p:tags r:id="rId2"/>
            </p:custDataLst>
          </p:nvPr>
        </p:nvSpPr>
        <p:spPr>
          <a:xfrm>
            <a:off x="650368" y="4697522"/>
            <a:ext cx="11520000" cy="432000"/>
          </a:xfrm>
        </p:spPr>
        <p:txBody>
          <a:bodyPr>
            <a:normAutofit fontScale="92500"/>
          </a:bodyPr>
          <a:lstStyle/>
          <a:p>
            <a:pPr>
              <a:lnSpc>
                <a:spcPct val="100000"/>
              </a:lnSpc>
            </a:pPr>
            <a:r>
              <a:rPr lang="en-US" altLang="zh-TW" sz="2400" u="sng" dirty="0">
                <a:latin typeface="Arial Narrow" panose="020B0606020202030204" pitchFamily="34" charset="0"/>
                <a:ea typeface="Calibri Light" panose="020F0302020204030204" pitchFamily="34" charset="0"/>
                <a:cs typeface="Calibri Light" panose="020F0302020204030204" pitchFamily="34" charset="0"/>
              </a:rPr>
              <a:t>Wen-Feng Huang (</a:t>
            </a:r>
            <a:r>
              <a:rPr lang="zh-TW" altLang="en-US" sz="2400" u="sng" dirty="0">
                <a:latin typeface="Arial Narrow" panose="020B0606020202030204" pitchFamily="34" charset="0"/>
                <a:ea typeface="Calibri Light" panose="020F0302020204030204" pitchFamily="34" charset="0"/>
                <a:cs typeface="Calibri Light" panose="020F0302020204030204" pitchFamily="34" charset="0"/>
              </a:rPr>
              <a:t>黃文豐</a:t>
            </a:r>
            <a:r>
              <a:rPr lang="en-US" altLang="zh-TW" sz="2400" u="sng" dirty="0">
                <a:latin typeface="Arial Narrow" panose="020B0606020202030204" pitchFamily="34" charset="0"/>
                <a:ea typeface="Calibri Light" panose="020F0302020204030204" pitchFamily="34" charset="0"/>
                <a:cs typeface="Calibri Light" panose="020F0302020204030204" pitchFamily="34" charset="0"/>
              </a:rPr>
              <a:t>)</a:t>
            </a:r>
            <a:r>
              <a:rPr lang="en-US" altLang="zh-TW" sz="2400" dirty="0">
                <a:latin typeface="Arial Narrow" panose="020B0606020202030204" pitchFamily="34" charset="0"/>
                <a:ea typeface="Calibri Light" panose="020F0302020204030204" pitchFamily="34" charset="0"/>
                <a:cs typeface="Calibri Light" panose="020F0302020204030204" pitchFamily="34" charset="0"/>
              </a:rPr>
              <a:t>, Ren-Yu Chen, Tien-Ni Wang, Po-Ya Chuang, Jeng-Yi Shieh, &amp; Hao-Ling Chen</a:t>
            </a:r>
            <a:r>
              <a:rPr lang="en-US" altLang="zh-TW" sz="2400" baseline="30000" dirty="0">
                <a:latin typeface="Arial Narrow" panose="020B0606020202030204" pitchFamily="34" charset="0"/>
                <a:ea typeface="Calibri Light" panose="020F0302020204030204" pitchFamily="34" charset="0"/>
                <a:cs typeface="Calibri Light" panose="020F0302020204030204" pitchFamily="34" charset="0"/>
              </a:rPr>
              <a:t>*</a:t>
            </a:r>
            <a:endParaRPr lang="zh-TW" altLang="en-US" sz="2400" baseline="30000" dirty="0">
              <a:latin typeface="Arial Narrow" panose="020B0606020202030204" pitchFamily="34" charset="0"/>
              <a:cs typeface="Calibri Light" panose="020F0302020204030204" pitchFamily="34" charset="0"/>
            </a:endParaRPr>
          </a:p>
        </p:txBody>
      </p:sp>
      <p:pic>
        <p:nvPicPr>
          <p:cNvPr id="5" name="圖片 4">
            <a:extLst>
              <a:ext uri="{FF2B5EF4-FFF2-40B4-BE49-F238E27FC236}">
                <a16:creationId xmlns:a16="http://schemas.microsoft.com/office/drawing/2014/main" xmlns="" id="{6C98D733-DBA5-41B8-A624-B3AA8AD13C2A}"/>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68513" y="208770"/>
            <a:ext cx="2048138" cy="623781"/>
          </a:xfrm>
          <a:prstGeom prst="rect">
            <a:avLst/>
          </a:prstGeom>
        </p:spPr>
      </p:pic>
      <p:pic>
        <p:nvPicPr>
          <p:cNvPr id="8" name="圖片 7">
            <a:extLst>
              <a:ext uri="{FF2B5EF4-FFF2-40B4-BE49-F238E27FC236}">
                <a16:creationId xmlns:a16="http://schemas.microsoft.com/office/drawing/2014/main" xmlns="" id="{107DD05A-0886-42A0-A31A-0C478420B60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96000" y="5058000"/>
            <a:ext cx="1800000" cy="1800000"/>
          </a:xfrm>
          <a:prstGeom prst="rect">
            <a:avLst/>
          </a:prstGeom>
        </p:spPr>
      </p:pic>
      <p:grpSp>
        <p:nvGrpSpPr>
          <p:cNvPr id="9" name="群組 8">
            <a:extLst>
              <a:ext uri="{FF2B5EF4-FFF2-40B4-BE49-F238E27FC236}">
                <a16:creationId xmlns:a16="http://schemas.microsoft.com/office/drawing/2014/main" xmlns="" id="{94858216-5219-4DFE-9408-78FE4F9AB3A9}"/>
              </a:ext>
            </a:extLst>
          </p:cNvPr>
          <p:cNvGrpSpPr/>
          <p:nvPr/>
        </p:nvGrpSpPr>
        <p:grpSpPr>
          <a:xfrm>
            <a:off x="329939" y="208770"/>
            <a:ext cx="2938574" cy="640859"/>
            <a:chOff x="6941268" y="939440"/>
            <a:chExt cx="3301462" cy="720000"/>
          </a:xfrm>
        </p:grpSpPr>
        <p:pic>
          <p:nvPicPr>
            <p:cNvPr id="10" name="圖片 9">
              <a:extLst>
                <a:ext uri="{FF2B5EF4-FFF2-40B4-BE49-F238E27FC236}">
                  <a16:creationId xmlns:a16="http://schemas.microsoft.com/office/drawing/2014/main" xmlns="" id="{B65CC771-1123-423B-B789-C00F9DDA0F67}"/>
                </a:ext>
              </a:extLst>
            </p:cNvPr>
            <p:cNvPicPr>
              <a:picLocks noChangeAspect="1"/>
            </p:cNvPicPr>
            <p:nvPr/>
          </p:nvPicPr>
          <p:blipFill>
            <a:blip r:embed="rId8"/>
            <a:stretch>
              <a:fillRect/>
            </a:stretch>
          </p:blipFill>
          <p:spPr>
            <a:xfrm>
              <a:off x="9312274" y="939440"/>
              <a:ext cx="720000" cy="720000"/>
            </a:xfrm>
            <a:prstGeom prst="rect">
              <a:avLst/>
            </a:prstGeom>
          </p:spPr>
        </p:pic>
        <p:grpSp>
          <p:nvGrpSpPr>
            <p:cNvPr id="11" name="群組 10">
              <a:extLst>
                <a:ext uri="{FF2B5EF4-FFF2-40B4-BE49-F238E27FC236}">
                  <a16:creationId xmlns:a16="http://schemas.microsoft.com/office/drawing/2014/main" xmlns="" id="{5F830EEF-32C2-4D5C-8A40-701588693C2A}"/>
                </a:ext>
              </a:extLst>
            </p:cNvPr>
            <p:cNvGrpSpPr/>
            <p:nvPr/>
          </p:nvGrpSpPr>
          <p:grpSpPr>
            <a:xfrm>
              <a:off x="6941268" y="939440"/>
              <a:ext cx="3301462" cy="720000"/>
              <a:chOff x="8199127" y="673237"/>
              <a:chExt cx="3301462" cy="720000"/>
            </a:xfrm>
          </p:grpSpPr>
          <p:pic>
            <p:nvPicPr>
              <p:cNvPr id="12" name="圖片 11">
                <a:extLst>
                  <a:ext uri="{FF2B5EF4-FFF2-40B4-BE49-F238E27FC236}">
                    <a16:creationId xmlns:a16="http://schemas.microsoft.com/office/drawing/2014/main" xmlns="" id="{17A03187-1D87-4812-BCD1-9248948CFA50}"/>
                  </a:ext>
                </a:extLst>
              </p:cNvPr>
              <p:cNvPicPr>
                <a:picLocks noChangeAspect="1"/>
              </p:cNvPicPr>
              <p:nvPr/>
            </p:nvPicPr>
            <p:blipFill>
              <a:blip r:embed="rId9"/>
              <a:stretch>
                <a:fillRect/>
              </a:stretch>
            </p:blipFill>
            <p:spPr>
              <a:xfrm>
                <a:off x="8199127" y="673237"/>
                <a:ext cx="3301462" cy="720000"/>
              </a:xfrm>
              <a:prstGeom prst="rect">
                <a:avLst/>
              </a:prstGeom>
            </p:spPr>
          </p:pic>
          <p:pic>
            <p:nvPicPr>
              <p:cNvPr id="13" name="圖片 12">
                <a:extLst>
                  <a:ext uri="{FF2B5EF4-FFF2-40B4-BE49-F238E27FC236}">
                    <a16:creationId xmlns:a16="http://schemas.microsoft.com/office/drawing/2014/main" xmlns="" id="{5C78A0EE-5DC4-4655-AFF8-F93062B47E05}"/>
                  </a:ext>
                </a:extLst>
              </p:cNvPr>
              <p:cNvPicPr>
                <a:picLocks noChangeAspect="1"/>
              </p:cNvPicPr>
              <p:nvPr/>
            </p:nvPicPr>
            <p:blipFill>
              <a:blip r:embed="rId10"/>
              <a:stretch>
                <a:fillRect/>
              </a:stretch>
            </p:blipFill>
            <p:spPr>
              <a:xfrm flipH="1">
                <a:off x="8199127" y="673237"/>
                <a:ext cx="720000" cy="720000"/>
              </a:xfrm>
              <a:prstGeom prst="rect">
                <a:avLst/>
              </a:prstGeom>
            </p:spPr>
          </p:pic>
        </p:grpSp>
      </p:grpSp>
      <p:sp>
        <p:nvSpPr>
          <p:cNvPr id="4" name="文字方塊 3">
            <a:extLst>
              <a:ext uri="{FF2B5EF4-FFF2-40B4-BE49-F238E27FC236}">
                <a16:creationId xmlns:a16="http://schemas.microsoft.com/office/drawing/2014/main" xmlns="" id="{281C8275-5C06-AAAC-B14A-FF235D53D077}"/>
              </a:ext>
            </a:extLst>
          </p:cNvPr>
          <p:cNvSpPr txBox="1"/>
          <p:nvPr>
            <p:custDataLst>
              <p:tags r:id="rId3"/>
            </p:custDataLst>
          </p:nvPr>
        </p:nvSpPr>
        <p:spPr>
          <a:xfrm flipH="1">
            <a:off x="3395049" y="988087"/>
            <a:ext cx="8684087" cy="830997"/>
          </a:xfrm>
          <a:prstGeom prst="rect">
            <a:avLst/>
          </a:prstGeom>
          <a:noFill/>
        </p:spPr>
        <p:txBody>
          <a:bodyPr wrap="square" rtlCol="0">
            <a:spAutoFit/>
          </a:bodyPr>
          <a:lstStyle/>
          <a:p>
            <a:pPr algn="r"/>
            <a:r>
              <a:rPr lang="en-US" altLang="zh-TW" sz="2400" dirty="0">
                <a:latin typeface="Aptos Narrow" panose="020B0004020202020204" pitchFamily="34" charset="0"/>
              </a:rPr>
              <a:t>【</a:t>
            </a:r>
            <a:r>
              <a:rPr lang="en-US" altLang="zh-TW" sz="2400" dirty="0" err="1">
                <a:latin typeface="Aptos Narrow" panose="020B0004020202020204" pitchFamily="34" charset="0"/>
              </a:rPr>
              <a:t>SCI】</a:t>
            </a:r>
            <a:r>
              <a:rPr lang="en-US" altLang="zh-TW" sz="2400" i="1" dirty="0" err="1">
                <a:latin typeface="Aptos Narrow" panose="020B0004020202020204" pitchFamily="34" charset="0"/>
              </a:rPr>
              <a:t>Journal</a:t>
            </a:r>
            <a:r>
              <a:rPr lang="en-US" altLang="zh-TW" sz="2400" i="1" dirty="0">
                <a:latin typeface="Aptos Narrow" panose="020B0004020202020204" pitchFamily="34" charset="0"/>
              </a:rPr>
              <a:t> of </a:t>
            </a:r>
            <a:r>
              <a:rPr lang="en-US" altLang="zh-TW" sz="2400" i="1" dirty="0" err="1">
                <a:latin typeface="Aptos Narrow" panose="020B0004020202020204" pitchFamily="34" charset="0"/>
              </a:rPr>
              <a:t>NeuroEngineering</a:t>
            </a:r>
            <a:r>
              <a:rPr lang="en-US" altLang="zh-TW" sz="2400" i="1" dirty="0">
                <a:latin typeface="Aptos Narrow" panose="020B0004020202020204" pitchFamily="34" charset="0"/>
              </a:rPr>
              <a:t> and Rehabilitation</a:t>
            </a:r>
            <a:r>
              <a:rPr lang="en-US" altLang="zh-TW" sz="2400" dirty="0">
                <a:latin typeface="Aptos Narrow" panose="020B0004020202020204" pitchFamily="34" charset="0"/>
              </a:rPr>
              <a:t> 21, 37 (2024)</a:t>
            </a:r>
            <a:br>
              <a:rPr lang="en-US" altLang="zh-TW" sz="2400" dirty="0">
                <a:latin typeface="Aptos Narrow" panose="020B0004020202020204" pitchFamily="34" charset="0"/>
              </a:rPr>
            </a:br>
            <a:r>
              <a:rPr lang="en-US" altLang="zh-TW" sz="2400" b="0" i="0" dirty="0">
                <a:solidFill>
                  <a:srgbClr val="333333"/>
                </a:solidFill>
                <a:effectLst/>
                <a:latin typeface="Aptos Narrow" panose="020B0004020202020204" pitchFamily="34" charset="0"/>
              </a:rPr>
              <a:t>https://doi.org/10.1186/s12984-024-01335-8</a:t>
            </a:r>
            <a:endParaRPr lang="zh-TW" altLang="en-US" sz="2400" dirty="0">
              <a:latin typeface="Aptos Narrow" panose="020B0004020202020204" pitchFamily="34" charset="0"/>
            </a:endParaRPr>
          </a:p>
        </p:txBody>
      </p:sp>
    </p:spTree>
    <p:custDataLst>
      <p:tags r:id="rId1"/>
    </p:custDataLst>
    <p:extLst>
      <p:ext uri="{BB962C8B-B14F-4D97-AF65-F5344CB8AC3E}">
        <p14:creationId xmlns:p14="http://schemas.microsoft.com/office/powerpoint/2010/main" val="147793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xmlns="" id="{A97E47D4-FB08-47C2-80D1-D764A4A3FDE4}"/>
              </a:ext>
            </a:extLst>
          </p:cNvPr>
          <p:cNvSpPr>
            <a:spLocks noGrp="1"/>
          </p:cNvSpPr>
          <p:nvPr>
            <p:ph type="title"/>
          </p:nvPr>
        </p:nvSpPr>
        <p:spPr/>
        <p:txBody>
          <a:bodyPr/>
          <a:lstStyle/>
          <a:p>
            <a:r>
              <a:rPr lang="en-US" altLang="zh-TW" dirty="0"/>
              <a:t>Data Collection &amp; Analysis</a:t>
            </a:r>
            <a:endParaRPr lang="zh-TW" altLang="en-US" dirty="0"/>
          </a:p>
        </p:txBody>
      </p:sp>
      <p:sp>
        <p:nvSpPr>
          <p:cNvPr id="8" name="內容版面配置區 7">
            <a:extLst>
              <a:ext uri="{FF2B5EF4-FFF2-40B4-BE49-F238E27FC236}">
                <a16:creationId xmlns:a16="http://schemas.microsoft.com/office/drawing/2014/main" xmlns="" id="{24C48FF6-06DF-46C5-848D-C31A73ACD58C}"/>
              </a:ext>
            </a:extLst>
          </p:cNvPr>
          <p:cNvSpPr>
            <a:spLocks noGrp="1"/>
          </p:cNvSpPr>
          <p:nvPr>
            <p:ph idx="1"/>
          </p:nvPr>
        </p:nvSpPr>
        <p:spPr/>
        <p:txBody>
          <a:bodyPr>
            <a:normAutofit lnSpcReduction="10000"/>
          </a:bodyPr>
          <a:lstStyle/>
          <a:p>
            <a:r>
              <a:rPr lang="en-US" altLang="zh-TW" dirty="0"/>
              <a:t>Participants</a:t>
            </a:r>
          </a:p>
          <a:p>
            <a:pPr lvl="1"/>
            <a:r>
              <a:rPr lang="en-US" altLang="zh-TW" dirty="0"/>
              <a:t>28 children with UCP and 28 age/ gender-matched typically-developing children</a:t>
            </a:r>
          </a:p>
          <a:p>
            <a:r>
              <a:rPr lang="en-US" altLang="zh-TW" dirty="0"/>
              <a:t>Administration</a:t>
            </a:r>
          </a:p>
          <a:p>
            <a:pPr lvl="1"/>
            <a:r>
              <a:rPr lang="en-US" altLang="zh-TW" dirty="0"/>
              <a:t>Written informed consent, Silent laboratory, Self-paced, As accurately as possible</a:t>
            </a:r>
          </a:p>
          <a:p>
            <a:pPr lvl="1"/>
            <a:r>
              <a:rPr lang="en-US" altLang="zh-TW" dirty="0"/>
              <a:t>Beery-VMI was scored by certified occupational therapist</a:t>
            </a:r>
          </a:p>
          <a:p>
            <a:pPr lvl="1"/>
            <a:r>
              <a:rPr lang="en-US" altLang="zh-TW" dirty="0"/>
              <a:t>CAM-VMI was scored by computer</a:t>
            </a:r>
          </a:p>
          <a:p>
            <a:r>
              <a:rPr lang="en-US" altLang="zh-TW" dirty="0"/>
              <a:t>Statistics</a:t>
            </a:r>
          </a:p>
          <a:p>
            <a:pPr lvl="1"/>
            <a:r>
              <a:rPr lang="en-US" altLang="zh-TW" dirty="0"/>
              <a:t>Independent </a:t>
            </a:r>
            <a:r>
              <a:rPr lang="en-US" altLang="zh-TW" i="1" dirty="0"/>
              <a:t>t</a:t>
            </a:r>
            <a:r>
              <a:rPr lang="en-US" altLang="zh-TW" dirty="0"/>
              <a:t> test</a:t>
            </a:r>
          </a:p>
          <a:p>
            <a:pPr lvl="2"/>
            <a:r>
              <a:rPr lang="en-US" altLang="zh-TW" dirty="0"/>
              <a:t>Group differences in the Beery-VMI, </a:t>
            </a:r>
            <a:r>
              <a:rPr lang="en-US" altLang="zh-TW" i="1" dirty="0"/>
              <a:t>Error</a:t>
            </a:r>
            <a:r>
              <a:rPr lang="en-US" altLang="zh-TW" dirty="0"/>
              <a:t> of CAM-VMI, </a:t>
            </a:r>
            <a:r>
              <a:rPr lang="en-US" altLang="zh-TW" i="1" dirty="0"/>
              <a:t>Effort</a:t>
            </a:r>
            <a:r>
              <a:rPr lang="en-US" altLang="zh-TW" dirty="0"/>
              <a:t> of CAM-VMI</a:t>
            </a:r>
          </a:p>
          <a:p>
            <a:pPr lvl="1"/>
            <a:r>
              <a:rPr lang="en-US" altLang="zh-TW" dirty="0"/>
              <a:t>Stepwise linear regression</a:t>
            </a:r>
          </a:p>
          <a:p>
            <a:pPr lvl="2"/>
            <a:r>
              <a:rPr lang="en-US" altLang="zh-TW" dirty="0"/>
              <a:t>Predictors of the CAM-VMI aspects/ items on VMI performance</a:t>
            </a:r>
          </a:p>
          <a:p>
            <a:pPr lvl="1"/>
            <a:endParaRPr lang="zh-TW" altLang="en-US" dirty="0"/>
          </a:p>
        </p:txBody>
      </p:sp>
      <p:sp>
        <p:nvSpPr>
          <p:cNvPr id="5" name="日期版面配置區 4">
            <a:extLst>
              <a:ext uri="{FF2B5EF4-FFF2-40B4-BE49-F238E27FC236}">
                <a16:creationId xmlns:a16="http://schemas.microsoft.com/office/drawing/2014/main" xmlns="" id="{394DD68E-FE81-4713-919C-DB6091E207AF}"/>
              </a:ext>
            </a:extLst>
          </p:cNvPr>
          <p:cNvSpPr>
            <a:spLocks noGrp="1"/>
          </p:cNvSpPr>
          <p:nvPr>
            <p:ph type="dt" sz="half" idx="10"/>
          </p:nvPr>
        </p:nvSpPr>
        <p:spPr/>
        <p:txBody>
          <a:bodyPr/>
          <a:lstStyle/>
          <a:p>
            <a:fld id="{FA92AECA-5094-4098-BBCC-69C36C541599}" type="datetime1">
              <a:rPr lang="zh-TW" altLang="en-US" smtClean="0"/>
              <a:t>2025/10/3</a:t>
            </a:fld>
            <a:endParaRPr lang="zh-TW" altLang="en-US"/>
          </a:p>
        </p:txBody>
      </p:sp>
      <p:sp>
        <p:nvSpPr>
          <p:cNvPr id="6" name="投影片編號版面配置區 5">
            <a:extLst>
              <a:ext uri="{FF2B5EF4-FFF2-40B4-BE49-F238E27FC236}">
                <a16:creationId xmlns:a16="http://schemas.microsoft.com/office/drawing/2014/main" xmlns="" id="{50CBE811-62E3-41ED-9EDF-610C83774B4A}"/>
              </a:ext>
            </a:extLst>
          </p:cNvPr>
          <p:cNvSpPr>
            <a:spLocks noGrp="1"/>
          </p:cNvSpPr>
          <p:nvPr>
            <p:ph type="sldNum" sz="quarter" idx="12"/>
          </p:nvPr>
        </p:nvSpPr>
        <p:spPr/>
        <p:txBody>
          <a:bodyPr/>
          <a:lstStyle/>
          <a:p>
            <a:fld id="{E8F8EE8B-5707-481F-A84A-FB2ECF5128B9}" type="slidenum">
              <a:rPr lang="zh-TW" altLang="en-US" smtClean="0"/>
              <a:t>10</a:t>
            </a:fld>
            <a:endParaRPr lang="zh-TW" altLang="en-US"/>
          </a:p>
        </p:txBody>
      </p:sp>
      <p:grpSp>
        <p:nvGrpSpPr>
          <p:cNvPr id="9" name="Google Shape;197;p16">
            <a:extLst>
              <a:ext uri="{FF2B5EF4-FFF2-40B4-BE49-F238E27FC236}">
                <a16:creationId xmlns:a16="http://schemas.microsoft.com/office/drawing/2014/main" xmlns="" id="{16DA7E5F-404B-4209-838C-2A8470CC9527}"/>
              </a:ext>
            </a:extLst>
          </p:cNvPr>
          <p:cNvGrpSpPr/>
          <p:nvPr/>
        </p:nvGrpSpPr>
        <p:grpSpPr>
          <a:xfrm>
            <a:off x="10351863" y="81867"/>
            <a:ext cx="1840137" cy="360000"/>
            <a:chOff x="470894" y="82976"/>
            <a:chExt cx="3186869" cy="584775"/>
          </a:xfrm>
        </p:grpSpPr>
        <p:sp>
          <p:nvSpPr>
            <p:cNvPr id="10" name="Google Shape;198;p16">
              <a:extLst>
                <a:ext uri="{FF2B5EF4-FFF2-40B4-BE49-F238E27FC236}">
                  <a16:creationId xmlns:a16="http://schemas.microsoft.com/office/drawing/2014/main" xmlns="" id="{EC59946A-15A2-4FCB-B89D-5181EB5EE7D9}"/>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11" name="Google Shape;199;p16">
              <a:extLst>
                <a:ext uri="{FF2B5EF4-FFF2-40B4-BE49-F238E27FC236}">
                  <a16:creationId xmlns:a16="http://schemas.microsoft.com/office/drawing/2014/main" xmlns="" id="{38D79E3B-A265-4C4E-94CF-618076BD6005}"/>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1252946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a16="http://schemas.microsoft.com/office/drawing/2014/main" xmlns="" id="{5F02CA4E-64D3-46C8-8B62-8C71B7ECE676}"/>
              </a:ext>
            </a:extLst>
          </p:cNvPr>
          <p:cNvGraphicFramePr>
            <a:graphicFrameLocks noGrp="1"/>
          </p:cNvGraphicFramePr>
          <p:nvPr>
            <p:extLst>
              <p:ext uri="{D42A27DB-BD31-4B8C-83A1-F6EECF244321}">
                <p14:modId xmlns:p14="http://schemas.microsoft.com/office/powerpoint/2010/main" val="190057327"/>
              </p:ext>
            </p:extLst>
          </p:nvPr>
        </p:nvGraphicFramePr>
        <p:xfrm>
          <a:off x="335999" y="1598989"/>
          <a:ext cx="11520002" cy="3240000"/>
        </p:xfrm>
        <a:graphic>
          <a:graphicData uri="http://schemas.openxmlformats.org/drawingml/2006/table">
            <a:tbl>
              <a:tblPr firstRow="1" firstCol="1" bandRow="1">
                <a:tableStyleId>{5C22544A-7EE6-4342-B048-85BDC9FD1C3A}</a:tableStyleId>
              </a:tblPr>
              <a:tblGrid>
                <a:gridCol w="1709875">
                  <a:extLst>
                    <a:ext uri="{9D8B030D-6E8A-4147-A177-3AD203B41FA5}">
                      <a16:colId xmlns:a16="http://schemas.microsoft.com/office/drawing/2014/main" xmlns="" val="3418964202"/>
                    </a:ext>
                  </a:extLst>
                </a:gridCol>
                <a:gridCol w="860287">
                  <a:extLst>
                    <a:ext uri="{9D8B030D-6E8A-4147-A177-3AD203B41FA5}">
                      <a16:colId xmlns:a16="http://schemas.microsoft.com/office/drawing/2014/main" xmlns="" val="2537794985"/>
                    </a:ext>
                  </a:extLst>
                </a:gridCol>
                <a:gridCol w="2759024">
                  <a:extLst>
                    <a:ext uri="{9D8B030D-6E8A-4147-A177-3AD203B41FA5}">
                      <a16:colId xmlns:a16="http://schemas.microsoft.com/office/drawing/2014/main" xmlns="" val="408704538"/>
                    </a:ext>
                  </a:extLst>
                </a:gridCol>
                <a:gridCol w="2759024">
                  <a:extLst>
                    <a:ext uri="{9D8B030D-6E8A-4147-A177-3AD203B41FA5}">
                      <a16:colId xmlns:a16="http://schemas.microsoft.com/office/drawing/2014/main" xmlns="" val="4275108160"/>
                    </a:ext>
                  </a:extLst>
                </a:gridCol>
                <a:gridCol w="1715896">
                  <a:extLst>
                    <a:ext uri="{9D8B030D-6E8A-4147-A177-3AD203B41FA5}">
                      <a16:colId xmlns:a16="http://schemas.microsoft.com/office/drawing/2014/main" xmlns="" val="2091092287"/>
                    </a:ext>
                  </a:extLst>
                </a:gridCol>
                <a:gridCol w="1715896">
                  <a:extLst>
                    <a:ext uri="{9D8B030D-6E8A-4147-A177-3AD203B41FA5}">
                      <a16:colId xmlns:a16="http://schemas.microsoft.com/office/drawing/2014/main" xmlns="" val="3131477240"/>
                    </a:ext>
                  </a:extLst>
                </a:gridCol>
              </a:tblGrid>
              <a:tr h="650385">
                <a:tc gridSpan="2">
                  <a:txBody>
                    <a:bodyPr/>
                    <a:lstStyle/>
                    <a:p>
                      <a:pPr algn="l" fontAlgn="t">
                        <a:lnSpc>
                          <a:spcPct val="100000"/>
                        </a:lnSpc>
                      </a:pPr>
                      <a:endParaRPr lang="en-US" sz="2500" b="0" kern="100" dirty="0">
                        <a:solidFill>
                          <a:schemeClr val="bg1">
                            <a:lumMod val="85000"/>
                          </a:schemeClr>
                        </a:solidFill>
                        <a:effectLst/>
                        <a:latin typeface="Arial Narrow" panose="020B0606020202030204" pitchFamily="34" charset="0"/>
                        <a:cs typeface="Arial" panose="020B0604020202020204" pitchFamily="34" charset="0"/>
                      </a:endParaRPr>
                    </a:p>
                  </a:txBody>
                  <a:tcPr marL="68580" marR="68580" marT="0" marB="0">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algn="ctr">
                        <a:lnSpc>
                          <a:spcPct val="100000"/>
                        </a:lnSpc>
                      </a:pPr>
                      <a:r>
                        <a:rPr lang="en-US" sz="2500" b="0" kern="100" dirty="0">
                          <a:solidFill>
                            <a:schemeClr val="bg1">
                              <a:lumMod val="85000"/>
                            </a:schemeClr>
                          </a:solidFill>
                          <a:effectLst/>
                          <a:latin typeface="Arial Narrow" panose="020B0606020202030204" pitchFamily="34" charset="0"/>
                          <a:cs typeface="Arial" panose="020B0604020202020204" pitchFamily="34" charset="0"/>
                        </a:rPr>
                        <a:t>UCP</a:t>
                      </a:r>
                      <a:endParaRPr lang="zh-TW" sz="25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500" b="0" kern="100" dirty="0">
                          <a:solidFill>
                            <a:schemeClr val="bg1">
                              <a:lumMod val="85000"/>
                            </a:schemeClr>
                          </a:solidFill>
                          <a:effectLst/>
                          <a:latin typeface="Arial Narrow" panose="020B0606020202030204" pitchFamily="34" charset="0"/>
                          <a:cs typeface="Arial" panose="020B0604020202020204" pitchFamily="34" charset="0"/>
                        </a:rPr>
                        <a:t>Typically-developing</a:t>
                      </a:r>
                      <a:endParaRPr lang="zh-TW" sz="25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500" b="0" i="1" kern="100" dirty="0">
                          <a:solidFill>
                            <a:schemeClr val="bg1">
                              <a:lumMod val="85000"/>
                            </a:schemeClr>
                          </a:solidFill>
                          <a:effectLst/>
                          <a:latin typeface="Arial Narrow" panose="020B0606020202030204" pitchFamily="34" charset="0"/>
                          <a:cs typeface="Arial" panose="020B0604020202020204" pitchFamily="34" charset="0"/>
                        </a:rPr>
                        <a:t>t</a:t>
                      </a:r>
                      <a:endParaRPr lang="zh-TW" sz="2500" b="0" i="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TW" sz="2500" b="0" i="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rPr>
                        <a:t>Cohen’s </a:t>
                      </a:r>
                      <a:r>
                        <a:rPr lang="en-US" altLang="zh-TW" sz="2500" b="0" i="1"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rPr>
                        <a:t>d</a:t>
                      </a:r>
                      <a:endParaRPr lang="zh-TW" sz="2500" b="0" i="1"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6357917"/>
                  </a:ext>
                </a:extLst>
              </a:tr>
              <a:tr h="651734">
                <a:tc gridSpan="2">
                  <a:txBody>
                    <a:bodyPr/>
                    <a:lstStyle/>
                    <a:p>
                      <a:pPr algn="r" fontAlgn="t">
                        <a:lnSpc>
                          <a:spcPct val="100000"/>
                        </a:lnSpc>
                      </a:pPr>
                      <a:r>
                        <a:rPr lang="en-US" sz="2500" b="0" kern="100" dirty="0">
                          <a:solidFill>
                            <a:schemeClr val="tx1"/>
                          </a:solidFill>
                          <a:effectLst/>
                          <a:latin typeface="Arial Narrow" panose="020B0606020202030204" pitchFamily="34" charset="0"/>
                          <a:cs typeface="Arial" panose="020B0604020202020204" pitchFamily="34" charset="0"/>
                        </a:rPr>
                        <a:t>Beery-VMI</a:t>
                      </a: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15.11</a:t>
                      </a:r>
                      <a:r>
                        <a:rPr lang="en-US" altLang="zh-TW" sz="2400" b="0" kern="1200" dirty="0">
                          <a:solidFill>
                            <a:schemeClr val="tx1"/>
                          </a:solidFill>
                          <a:effectLst/>
                          <a:latin typeface="Arial Narrow" panose="020B0606020202030204" pitchFamily="34" charset="0"/>
                          <a:ea typeface="+mn-ea"/>
                          <a:cs typeface="Arial" panose="020B0604020202020204" pitchFamily="34" charset="0"/>
                        </a:rPr>
                        <a:t>±</a:t>
                      </a:r>
                      <a:r>
                        <a:rPr lang="en-US" sz="2400" b="0" kern="100" dirty="0">
                          <a:solidFill>
                            <a:schemeClr val="tx1"/>
                          </a:solidFill>
                          <a:effectLst/>
                          <a:latin typeface="Arial Narrow" panose="020B0606020202030204" pitchFamily="34" charset="0"/>
                          <a:cs typeface="Arial" panose="020B0604020202020204" pitchFamily="34" charset="0"/>
                        </a:rPr>
                        <a:t>2.15</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20.04</a:t>
                      </a:r>
                      <a:r>
                        <a:rPr lang="en-US" altLang="zh-TW" sz="2400" b="0" kern="1200" dirty="0">
                          <a:solidFill>
                            <a:schemeClr val="tx1"/>
                          </a:solidFill>
                          <a:effectLst/>
                          <a:latin typeface="Arial Narrow" panose="020B0606020202030204" pitchFamily="34" charset="0"/>
                          <a:ea typeface="+mn-ea"/>
                          <a:cs typeface="Arial" panose="020B0604020202020204" pitchFamily="34" charset="0"/>
                        </a:rPr>
                        <a:t>±</a:t>
                      </a:r>
                      <a:r>
                        <a:rPr lang="en-US" sz="2400" b="0" kern="100" dirty="0">
                          <a:solidFill>
                            <a:schemeClr val="tx1"/>
                          </a:solidFill>
                          <a:effectLst/>
                          <a:latin typeface="Arial Narrow" panose="020B0606020202030204" pitchFamily="34" charset="0"/>
                          <a:cs typeface="Arial" panose="020B0604020202020204" pitchFamily="34" charset="0"/>
                        </a:rPr>
                        <a:t>3.53</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-6.31**</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zh-TW" altLang="en-US"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 </a:t>
                      </a:r>
                      <a:r>
                        <a:rPr lang="en-US" alt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1.69</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9231106"/>
                  </a:ext>
                </a:extLst>
              </a:tr>
              <a:tr h="651734">
                <a:tc rowSpan="2">
                  <a:txBody>
                    <a:bodyPr/>
                    <a:lstStyle/>
                    <a:p>
                      <a:pPr algn="r">
                        <a:lnSpc>
                          <a:spcPct val="100000"/>
                        </a:lnSpc>
                      </a:pPr>
                      <a:r>
                        <a:rPr lang="en-US" altLang="zh-TW" sz="2500" b="0" dirty="0">
                          <a:solidFill>
                            <a:schemeClr val="bg1">
                              <a:lumMod val="85000"/>
                            </a:schemeClr>
                          </a:solidFill>
                          <a:latin typeface="Arial Narrow" panose="020B0606020202030204" pitchFamily="34" charset="0"/>
                          <a:cs typeface="Arial" panose="020B0604020202020204" pitchFamily="34" charset="0"/>
                        </a:rPr>
                        <a:t>CAM-VMI</a:t>
                      </a:r>
                      <a:endParaRPr lang="zh-TW" altLang="en-US" sz="2500" b="0" dirty="0">
                        <a:solidFill>
                          <a:schemeClr val="bg1">
                            <a:lumMod val="85000"/>
                          </a:schemeClr>
                        </a:solidFill>
                        <a:latin typeface="Arial Narrow" panose="020B0606020202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lnSpc>
                          <a:spcPct val="100000"/>
                        </a:lnSpc>
                      </a:pPr>
                      <a:r>
                        <a:rPr lang="en-US" sz="2500" b="0" i="1" kern="100" dirty="0">
                          <a:solidFill>
                            <a:schemeClr val="bg1">
                              <a:lumMod val="85000"/>
                            </a:schemeClr>
                          </a:solidFill>
                          <a:effectLst/>
                          <a:latin typeface="Arial Narrow" panose="020B0606020202030204" pitchFamily="34" charset="0"/>
                          <a:cs typeface="Arial" panose="020B0604020202020204" pitchFamily="34" charset="0"/>
                        </a:rPr>
                        <a:t>Error</a:t>
                      </a:r>
                      <a:endParaRPr lang="zh-TW" sz="2500" b="0" i="1"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bg1">
                              <a:lumMod val="85000"/>
                            </a:schemeClr>
                          </a:solidFill>
                          <a:effectLst/>
                          <a:latin typeface="Arial Narrow" panose="020B0606020202030204" pitchFamily="34" charset="0"/>
                          <a:cs typeface="Arial" panose="020B0604020202020204" pitchFamily="34" charset="0"/>
                        </a:rPr>
                        <a:t>17.09</a:t>
                      </a:r>
                      <a:r>
                        <a:rPr lang="en-US" altLang="zh-TW" sz="2400" b="0" kern="1200" dirty="0">
                          <a:solidFill>
                            <a:schemeClr val="bg1">
                              <a:lumMod val="85000"/>
                            </a:schemeClr>
                          </a:solidFill>
                          <a:effectLst/>
                          <a:latin typeface="Arial Narrow" panose="020B0606020202030204" pitchFamily="34" charset="0"/>
                          <a:ea typeface="+mn-ea"/>
                          <a:cs typeface="Arial" panose="020B0604020202020204" pitchFamily="34" charset="0"/>
                        </a:rPr>
                        <a:t>±</a:t>
                      </a:r>
                      <a:r>
                        <a:rPr lang="en-US" sz="2400" b="0" kern="100" dirty="0">
                          <a:solidFill>
                            <a:schemeClr val="bg1">
                              <a:lumMod val="85000"/>
                            </a:schemeClr>
                          </a:solidFill>
                          <a:effectLst/>
                          <a:latin typeface="Arial Narrow" panose="020B0606020202030204" pitchFamily="34" charset="0"/>
                          <a:cs typeface="Arial" panose="020B0604020202020204" pitchFamily="34" charset="0"/>
                        </a:rPr>
                        <a:t>4.42</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bg1">
                              <a:lumMod val="85000"/>
                            </a:schemeClr>
                          </a:solidFill>
                          <a:effectLst/>
                          <a:latin typeface="Arial Narrow" panose="020B0606020202030204" pitchFamily="34" charset="0"/>
                          <a:cs typeface="Arial" panose="020B0604020202020204" pitchFamily="34" charset="0"/>
                        </a:rPr>
                        <a:t>13.29</a:t>
                      </a:r>
                      <a:r>
                        <a:rPr lang="en-US" altLang="zh-TW" sz="2400" b="0" kern="1200" dirty="0">
                          <a:solidFill>
                            <a:schemeClr val="bg1">
                              <a:lumMod val="85000"/>
                            </a:schemeClr>
                          </a:solidFill>
                          <a:effectLst/>
                          <a:latin typeface="Arial Narrow" panose="020B0606020202030204" pitchFamily="34" charset="0"/>
                          <a:ea typeface="+mn-ea"/>
                          <a:cs typeface="Arial" panose="020B0604020202020204" pitchFamily="34" charset="0"/>
                        </a:rPr>
                        <a:t>±</a:t>
                      </a:r>
                      <a:r>
                        <a:rPr lang="en-US" sz="2400" b="0" kern="100" dirty="0">
                          <a:solidFill>
                            <a:schemeClr val="bg1">
                              <a:lumMod val="85000"/>
                            </a:schemeClr>
                          </a:solidFill>
                          <a:effectLst/>
                          <a:latin typeface="Arial Narrow" panose="020B0606020202030204" pitchFamily="34" charset="0"/>
                          <a:cs typeface="Arial" panose="020B0604020202020204" pitchFamily="34" charset="0"/>
                        </a:rPr>
                        <a:t>4.39</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bg1">
                              <a:lumMod val="85000"/>
                            </a:schemeClr>
                          </a:solidFill>
                          <a:effectLst/>
                          <a:latin typeface="Arial Narrow" panose="020B0606020202030204" pitchFamily="34" charset="0"/>
                          <a:cs typeface="Arial" panose="020B0604020202020204" pitchFamily="34" charset="0"/>
                        </a:rPr>
                        <a:t>3.22*</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rPr>
                        <a:t>0.86</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3163988"/>
                  </a:ext>
                </a:extLst>
              </a:tr>
              <a:tr h="651734">
                <a:tc vMerge="1">
                  <a:txBody>
                    <a:bodyPr/>
                    <a:lstStyle/>
                    <a:p>
                      <a:endParaRPr lang="zh-TW" altLang="en-US" dirty="0"/>
                    </a:p>
                  </a:txBody>
                  <a:tcPr marL="68580" marR="68580" marT="0" marB="0" anchor="ctr">
                    <a:noFill/>
                  </a:tcPr>
                </a:tc>
                <a:tc>
                  <a:txBody>
                    <a:bodyPr/>
                    <a:lstStyle/>
                    <a:p>
                      <a:pPr algn="r" fontAlgn="t">
                        <a:lnSpc>
                          <a:spcPct val="100000"/>
                        </a:lnSpc>
                      </a:pPr>
                      <a:r>
                        <a:rPr lang="en-US" sz="2500" b="0" i="1" kern="100" dirty="0">
                          <a:solidFill>
                            <a:schemeClr val="bg1">
                              <a:lumMod val="85000"/>
                            </a:schemeClr>
                          </a:solidFill>
                          <a:effectLst/>
                          <a:latin typeface="Arial Narrow" panose="020B0606020202030204" pitchFamily="34" charset="0"/>
                          <a:cs typeface="Arial" panose="020B0604020202020204" pitchFamily="34" charset="0"/>
                        </a:rPr>
                        <a:t>Effort</a:t>
                      </a:r>
                      <a:endParaRPr lang="zh-TW" sz="2500" b="0" i="1"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bg1">
                              <a:lumMod val="85000"/>
                            </a:schemeClr>
                          </a:solidFill>
                          <a:effectLst/>
                          <a:latin typeface="Arial Narrow" panose="020B0606020202030204" pitchFamily="34" charset="0"/>
                          <a:cs typeface="Arial" panose="020B0604020202020204" pitchFamily="34" charset="0"/>
                        </a:rPr>
                        <a:t>112.73</a:t>
                      </a:r>
                      <a:r>
                        <a:rPr lang="en-US" altLang="zh-TW" sz="2400" b="0" kern="1200" dirty="0">
                          <a:solidFill>
                            <a:schemeClr val="bg1">
                              <a:lumMod val="85000"/>
                            </a:schemeClr>
                          </a:solidFill>
                          <a:effectLst/>
                          <a:latin typeface="Arial Narrow" panose="020B0606020202030204" pitchFamily="34" charset="0"/>
                          <a:ea typeface="+mn-ea"/>
                          <a:cs typeface="Arial" panose="020B0604020202020204" pitchFamily="34" charset="0"/>
                        </a:rPr>
                        <a:t>±</a:t>
                      </a:r>
                      <a:r>
                        <a:rPr lang="en-US" sz="2400" b="0" kern="100" dirty="0">
                          <a:solidFill>
                            <a:schemeClr val="bg1">
                              <a:lumMod val="85000"/>
                            </a:schemeClr>
                          </a:solidFill>
                          <a:effectLst/>
                          <a:latin typeface="Arial Narrow" panose="020B0606020202030204" pitchFamily="34" charset="0"/>
                          <a:cs typeface="Arial" panose="020B0604020202020204" pitchFamily="34" charset="0"/>
                        </a:rPr>
                        <a:t>37.03</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bg1">
                              <a:lumMod val="85000"/>
                            </a:schemeClr>
                          </a:solidFill>
                          <a:effectLst/>
                          <a:latin typeface="Arial Narrow" panose="020B0606020202030204" pitchFamily="34" charset="0"/>
                          <a:cs typeface="Arial" panose="020B0604020202020204" pitchFamily="34" charset="0"/>
                        </a:rPr>
                        <a:t>87.62</a:t>
                      </a:r>
                      <a:r>
                        <a:rPr lang="en-US" altLang="zh-TW" sz="2400" b="0" kern="1200" dirty="0">
                          <a:solidFill>
                            <a:schemeClr val="bg1">
                              <a:lumMod val="85000"/>
                            </a:schemeClr>
                          </a:solidFill>
                          <a:effectLst/>
                          <a:latin typeface="Arial Narrow" panose="020B0606020202030204" pitchFamily="34" charset="0"/>
                          <a:ea typeface="+mn-ea"/>
                          <a:cs typeface="Arial" panose="020B0604020202020204" pitchFamily="34" charset="0"/>
                        </a:rPr>
                        <a:t>±</a:t>
                      </a:r>
                      <a:r>
                        <a:rPr lang="en-US" sz="2400" b="0" kern="100" dirty="0">
                          <a:solidFill>
                            <a:schemeClr val="bg1">
                              <a:lumMod val="85000"/>
                            </a:schemeClr>
                          </a:solidFill>
                          <a:effectLst/>
                          <a:latin typeface="Arial Narrow" panose="020B0606020202030204" pitchFamily="34" charset="0"/>
                          <a:cs typeface="Arial" panose="020B0604020202020204" pitchFamily="34" charset="0"/>
                        </a:rPr>
                        <a:t>19.96</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bg1">
                              <a:lumMod val="85000"/>
                            </a:schemeClr>
                          </a:solidFill>
                          <a:effectLst/>
                          <a:latin typeface="Arial Narrow" panose="020B0606020202030204" pitchFamily="34" charset="0"/>
                          <a:cs typeface="Arial" panose="020B0604020202020204" pitchFamily="34" charset="0"/>
                        </a:rPr>
                        <a:t>3.16*</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rPr>
                        <a:t>0.84</a:t>
                      </a:r>
                      <a:endParaRPr lang="zh-TW" sz="24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3160360"/>
                  </a:ext>
                </a:extLst>
              </a:tr>
              <a:tr h="634413">
                <a:tc gridSpan="5">
                  <a:txBody>
                    <a:bodyPr/>
                    <a:lstStyle/>
                    <a:p>
                      <a:pPr algn="l" fontAlgn="t">
                        <a:lnSpc>
                          <a:spcPct val="100000"/>
                        </a:lnSpc>
                      </a:pPr>
                      <a:r>
                        <a:rPr lang="en-US" altLang="zh-TW" sz="2500" b="0" kern="100" dirty="0">
                          <a:solidFill>
                            <a:schemeClr val="bg1">
                              <a:lumMod val="85000"/>
                            </a:schemeClr>
                          </a:solidFill>
                          <a:effectLst/>
                          <a:latin typeface="Arial Narrow" panose="020B0606020202030204" pitchFamily="34" charset="0"/>
                          <a:cs typeface="Arial" panose="020B0604020202020204" pitchFamily="34" charset="0"/>
                        </a:rPr>
                        <a:t>* </a:t>
                      </a:r>
                      <a:r>
                        <a:rPr lang="en-US" altLang="zh-TW" sz="2500" b="0" i="1" kern="100" dirty="0">
                          <a:solidFill>
                            <a:schemeClr val="bg1">
                              <a:lumMod val="85000"/>
                            </a:schemeClr>
                          </a:solidFill>
                          <a:effectLst/>
                          <a:latin typeface="Arial Narrow" panose="020B0606020202030204" pitchFamily="34" charset="0"/>
                          <a:cs typeface="Arial" panose="020B0604020202020204" pitchFamily="34" charset="0"/>
                        </a:rPr>
                        <a:t>p</a:t>
                      </a:r>
                      <a:r>
                        <a:rPr lang="en-US" altLang="zh-TW" sz="2500" b="0" kern="100" dirty="0">
                          <a:solidFill>
                            <a:schemeClr val="bg1">
                              <a:lumMod val="85000"/>
                            </a:schemeClr>
                          </a:solidFill>
                          <a:effectLst/>
                          <a:latin typeface="Arial Narrow" panose="020B0606020202030204" pitchFamily="34" charset="0"/>
                          <a:cs typeface="Arial" panose="020B0604020202020204" pitchFamily="34" charset="0"/>
                        </a:rPr>
                        <a:t> &lt; .01, ** </a:t>
                      </a:r>
                      <a:r>
                        <a:rPr lang="en-US" altLang="zh-TW" sz="2500" b="0" i="1" kern="100" dirty="0">
                          <a:solidFill>
                            <a:schemeClr val="bg1">
                              <a:lumMod val="85000"/>
                            </a:schemeClr>
                          </a:solidFill>
                          <a:effectLst/>
                          <a:latin typeface="Arial Narrow" panose="020B0606020202030204" pitchFamily="34" charset="0"/>
                          <a:cs typeface="Arial" panose="020B0604020202020204" pitchFamily="34" charset="0"/>
                        </a:rPr>
                        <a:t>p</a:t>
                      </a:r>
                      <a:r>
                        <a:rPr lang="en-US" altLang="zh-TW" sz="2500" b="0" kern="100" dirty="0">
                          <a:solidFill>
                            <a:schemeClr val="bg1">
                              <a:lumMod val="85000"/>
                            </a:schemeClr>
                          </a:solidFill>
                          <a:effectLst/>
                          <a:latin typeface="Arial Narrow" panose="020B0606020202030204" pitchFamily="34" charset="0"/>
                          <a:cs typeface="Arial" panose="020B0604020202020204" pitchFamily="34" charset="0"/>
                        </a:rPr>
                        <a:t> &lt; .001</a:t>
                      </a:r>
                      <a:endParaRPr lang="zh-TW" altLang="zh-TW" sz="2500" b="0" kern="100" dirty="0">
                        <a:solidFill>
                          <a:schemeClr val="bg1">
                            <a:lumMod val="85000"/>
                          </a:schemeClr>
                        </a:solidFill>
                        <a:effectLst/>
                        <a:latin typeface="Arial Narrow" panose="020B0606020202030204" pitchFamily="34" charset="0"/>
                        <a:cs typeface="Arial" panose="020B060402020202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t">
                        <a:lnSpc>
                          <a:spcPct val="100000"/>
                        </a:lnSpc>
                      </a:pPr>
                      <a:endParaRPr lang="zh-TW" sz="2500" b="0" kern="100" dirty="0">
                        <a:solidFill>
                          <a:schemeClr val="bg1">
                            <a:lumMod val="85000"/>
                          </a:schemeClr>
                        </a:solidFill>
                        <a:effectLst/>
                        <a:latin typeface="Arial Narrow" panose="020B0606020202030204" pitchFamily="34" charset="0"/>
                        <a:cs typeface="Arial" panose="020B060402020202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59227673"/>
                  </a:ext>
                </a:extLst>
              </a:tr>
            </a:tbl>
          </a:graphicData>
        </a:graphic>
      </p:graphicFrame>
      <p:sp>
        <p:nvSpPr>
          <p:cNvPr id="2" name="標題 1">
            <a:extLst>
              <a:ext uri="{FF2B5EF4-FFF2-40B4-BE49-F238E27FC236}">
                <a16:creationId xmlns:a16="http://schemas.microsoft.com/office/drawing/2014/main" xmlns="" id="{6020CBCC-DD97-4E77-B75D-3401B20F53F7}"/>
              </a:ext>
            </a:extLst>
          </p:cNvPr>
          <p:cNvSpPr>
            <a:spLocks noGrp="1"/>
          </p:cNvSpPr>
          <p:nvPr>
            <p:ph type="title"/>
          </p:nvPr>
        </p:nvSpPr>
        <p:spPr/>
        <p:txBody>
          <a:bodyPr>
            <a:normAutofit/>
          </a:bodyPr>
          <a:lstStyle/>
          <a:p>
            <a:r>
              <a:rPr lang="en-US" altLang="zh-TW" dirty="0"/>
              <a:t>Group Differences in VMI Performance</a:t>
            </a:r>
            <a:endParaRPr lang="zh-TW" altLang="en-US" dirty="0"/>
          </a:p>
        </p:txBody>
      </p:sp>
      <p:sp>
        <p:nvSpPr>
          <p:cNvPr id="4" name="日期版面配置區 3">
            <a:extLst>
              <a:ext uri="{FF2B5EF4-FFF2-40B4-BE49-F238E27FC236}">
                <a16:creationId xmlns:a16="http://schemas.microsoft.com/office/drawing/2014/main" xmlns="" id="{93F7E971-5CC8-4F00-9D73-422F08C37D43}"/>
              </a:ext>
            </a:extLst>
          </p:cNvPr>
          <p:cNvSpPr>
            <a:spLocks noGrp="1"/>
          </p:cNvSpPr>
          <p:nvPr>
            <p:ph type="dt" sz="half" idx="10"/>
          </p:nvPr>
        </p:nvSpPr>
        <p:spPr/>
        <p:txBody>
          <a:bodyPr/>
          <a:lstStyle/>
          <a:p>
            <a:fld id="{C7E32558-88BF-45A7-9A03-234E0F501A3B}"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61229122-D68D-4A71-B932-638F5A7A6E29}"/>
              </a:ext>
            </a:extLst>
          </p:cNvPr>
          <p:cNvSpPr>
            <a:spLocks noGrp="1"/>
          </p:cNvSpPr>
          <p:nvPr>
            <p:ph type="sldNum" sz="quarter" idx="12"/>
          </p:nvPr>
        </p:nvSpPr>
        <p:spPr/>
        <p:txBody>
          <a:bodyPr/>
          <a:lstStyle/>
          <a:p>
            <a:fld id="{E8F8EE8B-5707-481F-A84A-FB2ECF5128B9}" type="slidenum">
              <a:rPr lang="zh-TW" altLang="en-US" smtClean="0"/>
              <a:t>11</a:t>
            </a:fld>
            <a:endParaRPr lang="zh-TW" altLang="en-US"/>
          </a:p>
        </p:txBody>
      </p:sp>
      <p:pic>
        <p:nvPicPr>
          <p:cNvPr id="13" name="內容版面配置區 11">
            <a:extLst>
              <a:ext uri="{FF2B5EF4-FFF2-40B4-BE49-F238E27FC236}">
                <a16:creationId xmlns:a16="http://schemas.microsoft.com/office/drawing/2014/main" xmlns="" id="{29CB4976-ADA9-47B4-93E3-BC988ECB7E08}"/>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88902" y="2251849"/>
            <a:ext cx="647098" cy="647098"/>
          </a:xfrm>
          <a:prstGeom prst="rect">
            <a:avLst/>
          </a:prstGeom>
        </p:spPr>
      </p:pic>
      <p:sp>
        <p:nvSpPr>
          <p:cNvPr id="14" name="文字方塊 13">
            <a:extLst>
              <a:ext uri="{FF2B5EF4-FFF2-40B4-BE49-F238E27FC236}">
                <a16:creationId xmlns:a16="http://schemas.microsoft.com/office/drawing/2014/main" xmlns="" id="{B45736B7-33FE-4C2A-8216-EF3210C7BB22}"/>
              </a:ext>
            </a:extLst>
          </p:cNvPr>
          <p:cNvSpPr txBox="1"/>
          <p:nvPr>
            <p:custDataLst>
              <p:tags r:id="rId3"/>
            </p:custDataLst>
          </p:nvPr>
        </p:nvSpPr>
        <p:spPr>
          <a:xfrm>
            <a:off x="336000" y="4797346"/>
            <a:ext cx="11520000" cy="830997"/>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 Impaired VMI in UCP was revealed through Beery-VMI</a:t>
            </a:r>
          </a:p>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However, the reduced quality of the copied products could not be reflected</a:t>
            </a:r>
          </a:p>
        </p:txBody>
      </p:sp>
      <p:grpSp>
        <p:nvGrpSpPr>
          <p:cNvPr id="15" name="Google Shape;197;p16">
            <a:extLst>
              <a:ext uri="{FF2B5EF4-FFF2-40B4-BE49-F238E27FC236}">
                <a16:creationId xmlns:a16="http://schemas.microsoft.com/office/drawing/2014/main" xmlns="" id="{97C9BB24-F5B2-4411-A436-B014429A164D}"/>
              </a:ext>
            </a:extLst>
          </p:cNvPr>
          <p:cNvGrpSpPr/>
          <p:nvPr/>
        </p:nvGrpSpPr>
        <p:grpSpPr>
          <a:xfrm>
            <a:off x="10351863" y="81867"/>
            <a:ext cx="1840137" cy="360000"/>
            <a:chOff x="470894" y="82976"/>
            <a:chExt cx="3186869" cy="584775"/>
          </a:xfrm>
        </p:grpSpPr>
        <p:sp>
          <p:nvSpPr>
            <p:cNvPr id="16" name="Google Shape;198;p16">
              <a:extLst>
                <a:ext uri="{FF2B5EF4-FFF2-40B4-BE49-F238E27FC236}">
                  <a16:creationId xmlns:a16="http://schemas.microsoft.com/office/drawing/2014/main" xmlns="" id="{AF9A8322-1712-41AF-98CD-79A9697236C3}"/>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Discussion</a:t>
              </a:r>
              <a:endParaRPr sz="1200" dirty="0">
                <a:solidFill>
                  <a:schemeClr val="tx1">
                    <a:lumMod val="50000"/>
                    <a:lumOff val="50000"/>
                  </a:schemeClr>
                </a:solidFill>
                <a:latin typeface="Bahnschrift Condensed" panose="020B0502040204020203" pitchFamily="34" charset="0"/>
              </a:endParaRPr>
            </a:p>
          </p:txBody>
        </p:sp>
        <p:sp>
          <p:nvSpPr>
            <p:cNvPr id="17" name="Google Shape;199;p16">
              <a:extLst>
                <a:ext uri="{FF2B5EF4-FFF2-40B4-BE49-F238E27FC236}">
                  <a16:creationId xmlns:a16="http://schemas.microsoft.com/office/drawing/2014/main" xmlns="" id="{ABF5E878-7CEC-4151-9292-891EFA4A98A3}"/>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04</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3006826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20CBCC-DD97-4E77-B75D-3401B20F53F7}"/>
              </a:ext>
            </a:extLst>
          </p:cNvPr>
          <p:cNvSpPr>
            <a:spLocks noGrp="1"/>
          </p:cNvSpPr>
          <p:nvPr>
            <p:ph type="title"/>
          </p:nvPr>
        </p:nvSpPr>
        <p:spPr/>
        <p:txBody>
          <a:bodyPr>
            <a:normAutofit/>
          </a:bodyPr>
          <a:lstStyle/>
          <a:p>
            <a:r>
              <a:rPr lang="en-US" altLang="zh-TW" dirty="0"/>
              <a:t>Group Differences in VMI Performance</a:t>
            </a:r>
            <a:endParaRPr lang="zh-TW" altLang="en-US" dirty="0"/>
          </a:p>
        </p:txBody>
      </p:sp>
      <p:sp>
        <p:nvSpPr>
          <p:cNvPr id="4" name="日期版面配置區 3">
            <a:extLst>
              <a:ext uri="{FF2B5EF4-FFF2-40B4-BE49-F238E27FC236}">
                <a16:creationId xmlns:a16="http://schemas.microsoft.com/office/drawing/2014/main" xmlns="" id="{93F7E971-5CC8-4F00-9D73-422F08C37D43}"/>
              </a:ext>
            </a:extLst>
          </p:cNvPr>
          <p:cNvSpPr>
            <a:spLocks noGrp="1"/>
          </p:cNvSpPr>
          <p:nvPr>
            <p:ph type="dt" sz="half" idx="10"/>
          </p:nvPr>
        </p:nvSpPr>
        <p:spPr/>
        <p:txBody>
          <a:bodyPr/>
          <a:lstStyle/>
          <a:p>
            <a:fld id="{3FC22F16-20AC-4DB3-9627-36CBB9052F50}"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61229122-D68D-4A71-B932-638F5A7A6E29}"/>
              </a:ext>
            </a:extLst>
          </p:cNvPr>
          <p:cNvSpPr>
            <a:spLocks noGrp="1"/>
          </p:cNvSpPr>
          <p:nvPr>
            <p:ph type="sldNum" sz="quarter" idx="12"/>
          </p:nvPr>
        </p:nvSpPr>
        <p:spPr/>
        <p:txBody>
          <a:bodyPr/>
          <a:lstStyle/>
          <a:p>
            <a:fld id="{E8F8EE8B-5707-481F-A84A-FB2ECF5128B9}" type="slidenum">
              <a:rPr lang="zh-TW" altLang="en-US" smtClean="0"/>
              <a:t>12</a:t>
            </a:fld>
            <a:endParaRPr lang="zh-TW" altLang="en-US"/>
          </a:p>
        </p:txBody>
      </p:sp>
      <p:graphicFrame>
        <p:nvGraphicFramePr>
          <p:cNvPr id="9" name="表格 8">
            <a:extLst>
              <a:ext uri="{FF2B5EF4-FFF2-40B4-BE49-F238E27FC236}">
                <a16:creationId xmlns:a16="http://schemas.microsoft.com/office/drawing/2014/main" xmlns="" id="{5F02CA4E-64D3-46C8-8B62-8C71B7ECE676}"/>
              </a:ext>
            </a:extLst>
          </p:cNvPr>
          <p:cNvGraphicFramePr>
            <a:graphicFrameLocks noGrp="1"/>
          </p:cNvGraphicFramePr>
          <p:nvPr>
            <p:extLst>
              <p:ext uri="{D42A27DB-BD31-4B8C-83A1-F6EECF244321}">
                <p14:modId xmlns:p14="http://schemas.microsoft.com/office/powerpoint/2010/main" val="2425191342"/>
              </p:ext>
            </p:extLst>
          </p:nvPr>
        </p:nvGraphicFramePr>
        <p:xfrm>
          <a:off x="335999" y="1598989"/>
          <a:ext cx="11520002" cy="3240000"/>
        </p:xfrm>
        <a:graphic>
          <a:graphicData uri="http://schemas.openxmlformats.org/drawingml/2006/table">
            <a:tbl>
              <a:tblPr firstRow="1" firstCol="1" bandRow="1">
                <a:tableStyleId>{5C22544A-7EE6-4342-B048-85BDC9FD1C3A}</a:tableStyleId>
              </a:tblPr>
              <a:tblGrid>
                <a:gridCol w="1709875">
                  <a:extLst>
                    <a:ext uri="{9D8B030D-6E8A-4147-A177-3AD203B41FA5}">
                      <a16:colId xmlns:a16="http://schemas.microsoft.com/office/drawing/2014/main" xmlns="" val="3418964202"/>
                    </a:ext>
                  </a:extLst>
                </a:gridCol>
                <a:gridCol w="860287">
                  <a:extLst>
                    <a:ext uri="{9D8B030D-6E8A-4147-A177-3AD203B41FA5}">
                      <a16:colId xmlns:a16="http://schemas.microsoft.com/office/drawing/2014/main" xmlns="" val="2537794985"/>
                    </a:ext>
                  </a:extLst>
                </a:gridCol>
                <a:gridCol w="2759024">
                  <a:extLst>
                    <a:ext uri="{9D8B030D-6E8A-4147-A177-3AD203B41FA5}">
                      <a16:colId xmlns:a16="http://schemas.microsoft.com/office/drawing/2014/main" xmlns="" val="408704538"/>
                    </a:ext>
                  </a:extLst>
                </a:gridCol>
                <a:gridCol w="2759024">
                  <a:extLst>
                    <a:ext uri="{9D8B030D-6E8A-4147-A177-3AD203B41FA5}">
                      <a16:colId xmlns:a16="http://schemas.microsoft.com/office/drawing/2014/main" xmlns="" val="4275108160"/>
                    </a:ext>
                  </a:extLst>
                </a:gridCol>
                <a:gridCol w="1715896">
                  <a:extLst>
                    <a:ext uri="{9D8B030D-6E8A-4147-A177-3AD203B41FA5}">
                      <a16:colId xmlns:a16="http://schemas.microsoft.com/office/drawing/2014/main" xmlns="" val="2091092287"/>
                    </a:ext>
                  </a:extLst>
                </a:gridCol>
                <a:gridCol w="1715896">
                  <a:extLst>
                    <a:ext uri="{9D8B030D-6E8A-4147-A177-3AD203B41FA5}">
                      <a16:colId xmlns:a16="http://schemas.microsoft.com/office/drawing/2014/main" xmlns="" val="3131477240"/>
                    </a:ext>
                  </a:extLst>
                </a:gridCol>
              </a:tblGrid>
              <a:tr h="650385">
                <a:tc gridSpan="2">
                  <a:txBody>
                    <a:bodyPr/>
                    <a:lstStyle/>
                    <a:p>
                      <a:pPr algn="l" fontAlgn="t">
                        <a:lnSpc>
                          <a:spcPct val="100000"/>
                        </a:lnSpc>
                      </a:pPr>
                      <a:endParaRPr lang="en-US" sz="2500" b="0" kern="100" dirty="0">
                        <a:solidFill>
                          <a:schemeClr val="bg1">
                            <a:lumMod val="85000"/>
                          </a:schemeClr>
                        </a:solidFill>
                        <a:effectLst/>
                        <a:latin typeface="Arial Narrow" panose="020B0606020202030204" pitchFamily="34" charset="0"/>
                        <a:cs typeface="Arial" panose="020B0604020202020204" pitchFamily="34" charset="0"/>
                      </a:endParaRPr>
                    </a:p>
                  </a:txBody>
                  <a:tcPr marL="68580" marR="68580" marT="0" marB="0">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algn="ctr">
                        <a:lnSpc>
                          <a:spcPct val="100000"/>
                        </a:lnSpc>
                      </a:pPr>
                      <a:r>
                        <a:rPr lang="en-US" sz="2500" b="0" kern="100" dirty="0">
                          <a:solidFill>
                            <a:schemeClr val="bg1">
                              <a:lumMod val="85000"/>
                            </a:schemeClr>
                          </a:solidFill>
                          <a:effectLst/>
                          <a:latin typeface="Arial Narrow" panose="020B0606020202030204" pitchFamily="34" charset="0"/>
                          <a:cs typeface="Arial" panose="020B0604020202020204" pitchFamily="34" charset="0"/>
                        </a:rPr>
                        <a:t>UCP</a:t>
                      </a:r>
                      <a:endParaRPr lang="zh-TW" sz="25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500" b="0" kern="100" dirty="0">
                          <a:solidFill>
                            <a:schemeClr val="bg1">
                              <a:lumMod val="85000"/>
                            </a:schemeClr>
                          </a:solidFill>
                          <a:effectLst/>
                          <a:latin typeface="Arial Narrow" panose="020B0606020202030204" pitchFamily="34" charset="0"/>
                          <a:cs typeface="Arial" panose="020B0604020202020204" pitchFamily="34" charset="0"/>
                        </a:rPr>
                        <a:t>Typically-developing</a:t>
                      </a:r>
                      <a:endParaRPr lang="zh-TW" sz="2500" b="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500" b="0" i="1" kern="100" dirty="0">
                          <a:solidFill>
                            <a:schemeClr val="bg1">
                              <a:lumMod val="85000"/>
                            </a:schemeClr>
                          </a:solidFill>
                          <a:effectLst/>
                          <a:latin typeface="Arial Narrow" panose="020B0606020202030204" pitchFamily="34" charset="0"/>
                          <a:cs typeface="Arial" panose="020B0604020202020204" pitchFamily="34" charset="0"/>
                        </a:rPr>
                        <a:t>t</a:t>
                      </a:r>
                      <a:r>
                        <a:rPr lang="en-US" sz="2500" b="0" i="1" kern="100" baseline="-25000" dirty="0">
                          <a:solidFill>
                            <a:schemeClr val="bg1">
                              <a:lumMod val="85000"/>
                            </a:schemeClr>
                          </a:solidFill>
                          <a:effectLst/>
                          <a:latin typeface="Arial Narrow" panose="020B0606020202030204" pitchFamily="34" charset="0"/>
                          <a:cs typeface="Arial" panose="020B0604020202020204" pitchFamily="34" charset="0"/>
                        </a:rPr>
                        <a:t>(54)</a:t>
                      </a:r>
                      <a:endParaRPr lang="zh-TW" sz="2500" b="0" i="0" kern="100" baseline="-250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TW" sz="2500" b="0" i="0"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rPr>
                        <a:t>Cohen’s </a:t>
                      </a:r>
                      <a:r>
                        <a:rPr lang="en-US" altLang="zh-TW" sz="2500" b="0" i="1"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rPr>
                        <a:t>d</a:t>
                      </a:r>
                      <a:endParaRPr lang="zh-TW" sz="2500" b="0" i="1" kern="100" dirty="0">
                        <a:solidFill>
                          <a:schemeClr val="bg1">
                            <a:lumMod val="85000"/>
                          </a:schemeClr>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46357917"/>
                  </a:ext>
                </a:extLst>
              </a:tr>
              <a:tr h="651734">
                <a:tc gridSpan="2">
                  <a:txBody>
                    <a:bodyPr/>
                    <a:lstStyle/>
                    <a:p>
                      <a:pPr algn="r" fontAlgn="t">
                        <a:lnSpc>
                          <a:spcPct val="100000"/>
                        </a:lnSpc>
                      </a:pPr>
                      <a:r>
                        <a:rPr lang="en-US" sz="2500" b="0" kern="100" dirty="0">
                          <a:solidFill>
                            <a:srgbClr val="D9D9D9"/>
                          </a:solidFill>
                          <a:effectLst/>
                          <a:latin typeface="Arial Narrow" panose="020B0606020202030204" pitchFamily="34" charset="0"/>
                          <a:cs typeface="Arial" panose="020B0604020202020204" pitchFamily="34" charset="0"/>
                        </a:rPr>
                        <a:t>Beery-VMI</a:t>
                      </a:r>
                      <a:endParaRPr lang="zh-TW" sz="25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algn="ctr">
                        <a:lnSpc>
                          <a:spcPct val="100000"/>
                        </a:lnSpc>
                      </a:pPr>
                      <a:r>
                        <a:rPr lang="en-US" sz="2400" b="0" kern="100" dirty="0">
                          <a:solidFill>
                            <a:srgbClr val="D9D9D9"/>
                          </a:solidFill>
                          <a:effectLst/>
                          <a:latin typeface="Arial Narrow" panose="020B0606020202030204" pitchFamily="34" charset="0"/>
                          <a:cs typeface="Arial" panose="020B0604020202020204" pitchFamily="34" charset="0"/>
                        </a:rPr>
                        <a:t>15.11</a:t>
                      </a:r>
                      <a:r>
                        <a:rPr lang="en-US" altLang="zh-TW" sz="2400" b="0" kern="1200" dirty="0">
                          <a:solidFill>
                            <a:srgbClr val="D9D9D9"/>
                          </a:solidFill>
                          <a:effectLst/>
                          <a:latin typeface="Arial Narrow" panose="020B0606020202030204" pitchFamily="34" charset="0"/>
                          <a:ea typeface="+mn-ea"/>
                          <a:cs typeface="Arial" panose="020B0604020202020204" pitchFamily="34" charset="0"/>
                        </a:rPr>
                        <a:t>±</a:t>
                      </a:r>
                      <a:r>
                        <a:rPr lang="en-US" sz="2400" b="0" kern="100" dirty="0">
                          <a:solidFill>
                            <a:srgbClr val="D9D9D9"/>
                          </a:solidFill>
                          <a:effectLst/>
                          <a:latin typeface="Arial Narrow" panose="020B0606020202030204" pitchFamily="34" charset="0"/>
                          <a:cs typeface="Arial" panose="020B0604020202020204" pitchFamily="34" charset="0"/>
                        </a:rPr>
                        <a:t>2.15</a:t>
                      </a:r>
                      <a:endParaRPr lang="zh-TW" sz="24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rgbClr val="D9D9D9"/>
                          </a:solidFill>
                          <a:effectLst/>
                          <a:latin typeface="Arial Narrow" panose="020B0606020202030204" pitchFamily="34" charset="0"/>
                          <a:cs typeface="Arial" panose="020B0604020202020204" pitchFamily="34" charset="0"/>
                        </a:rPr>
                        <a:t>20.04</a:t>
                      </a:r>
                      <a:r>
                        <a:rPr lang="en-US" altLang="zh-TW" sz="2400" b="0" kern="1200" dirty="0">
                          <a:solidFill>
                            <a:srgbClr val="D9D9D9"/>
                          </a:solidFill>
                          <a:effectLst/>
                          <a:latin typeface="Arial Narrow" panose="020B0606020202030204" pitchFamily="34" charset="0"/>
                          <a:ea typeface="+mn-ea"/>
                          <a:cs typeface="Arial" panose="020B0604020202020204" pitchFamily="34" charset="0"/>
                        </a:rPr>
                        <a:t>±</a:t>
                      </a:r>
                      <a:r>
                        <a:rPr lang="en-US" sz="2400" b="0" kern="100" dirty="0">
                          <a:solidFill>
                            <a:srgbClr val="D9D9D9"/>
                          </a:solidFill>
                          <a:effectLst/>
                          <a:latin typeface="Arial Narrow" panose="020B0606020202030204" pitchFamily="34" charset="0"/>
                          <a:cs typeface="Arial" panose="020B0604020202020204" pitchFamily="34" charset="0"/>
                        </a:rPr>
                        <a:t>3.53</a:t>
                      </a:r>
                      <a:endParaRPr lang="zh-TW" sz="24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rgbClr val="D9D9D9"/>
                          </a:solidFill>
                          <a:effectLst/>
                          <a:latin typeface="Arial Narrow" panose="020B0606020202030204" pitchFamily="34" charset="0"/>
                          <a:cs typeface="Arial" panose="020B0604020202020204" pitchFamily="34" charset="0"/>
                        </a:rPr>
                        <a:t>-6.31**</a:t>
                      </a:r>
                      <a:endParaRPr lang="zh-TW" sz="24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zh-TW" altLang="en-US" sz="24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rPr>
                        <a:t>− </a:t>
                      </a:r>
                      <a:r>
                        <a:rPr lang="en-US" altLang="zh-TW" sz="24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rPr>
                        <a:t>1.69</a:t>
                      </a:r>
                      <a:endParaRPr lang="zh-TW" sz="2400" b="0" kern="100" dirty="0">
                        <a:solidFill>
                          <a:srgbClr val="D9D9D9"/>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9231106"/>
                  </a:ext>
                </a:extLst>
              </a:tr>
              <a:tr h="651734">
                <a:tc rowSpan="2">
                  <a:txBody>
                    <a:bodyPr/>
                    <a:lstStyle/>
                    <a:p>
                      <a:pPr algn="r">
                        <a:lnSpc>
                          <a:spcPct val="100000"/>
                        </a:lnSpc>
                      </a:pPr>
                      <a:r>
                        <a:rPr lang="en-US" altLang="zh-TW" sz="2500" b="0" dirty="0">
                          <a:solidFill>
                            <a:schemeClr val="tx1"/>
                          </a:solidFill>
                          <a:latin typeface="Arial Narrow" panose="020B0606020202030204" pitchFamily="34" charset="0"/>
                          <a:cs typeface="Arial" panose="020B0604020202020204" pitchFamily="34" charset="0"/>
                        </a:rPr>
                        <a:t>CAM-VMI</a:t>
                      </a:r>
                      <a:endParaRPr lang="zh-TW" altLang="en-US" sz="2500" b="0" dirty="0">
                        <a:solidFill>
                          <a:schemeClr val="tx1"/>
                        </a:solidFill>
                        <a:latin typeface="Arial Narrow" panose="020B0606020202030204" pitchFamily="34" charset="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lnSpc>
                          <a:spcPct val="100000"/>
                        </a:lnSpc>
                      </a:pPr>
                      <a:r>
                        <a:rPr lang="en-US" sz="2500" b="0" i="1" kern="100" dirty="0">
                          <a:solidFill>
                            <a:schemeClr val="tx1"/>
                          </a:solidFill>
                          <a:effectLst/>
                          <a:latin typeface="Arial Narrow" panose="020B0606020202030204" pitchFamily="34" charset="0"/>
                          <a:cs typeface="Arial" panose="020B0604020202020204" pitchFamily="34" charset="0"/>
                        </a:rPr>
                        <a:t>Error</a:t>
                      </a:r>
                      <a:endParaRPr lang="zh-TW" sz="2500" b="0" i="1"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17.09</a:t>
                      </a:r>
                      <a:r>
                        <a:rPr lang="en-US" altLang="zh-TW" sz="2400" b="0" kern="1200" dirty="0">
                          <a:solidFill>
                            <a:schemeClr val="tx1"/>
                          </a:solidFill>
                          <a:effectLst/>
                          <a:latin typeface="Arial Narrow" panose="020B0606020202030204" pitchFamily="34" charset="0"/>
                          <a:ea typeface="+mn-ea"/>
                          <a:cs typeface="Arial" panose="020B0604020202020204" pitchFamily="34" charset="0"/>
                        </a:rPr>
                        <a:t>±</a:t>
                      </a:r>
                      <a:r>
                        <a:rPr lang="en-US" sz="2400" b="0" kern="100" dirty="0">
                          <a:solidFill>
                            <a:schemeClr val="tx1"/>
                          </a:solidFill>
                          <a:effectLst/>
                          <a:latin typeface="Arial Narrow" panose="020B0606020202030204" pitchFamily="34" charset="0"/>
                          <a:cs typeface="Arial" panose="020B0604020202020204" pitchFamily="34" charset="0"/>
                        </a:rPr>
                        <a:t>4.42</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13.29</a:t>
                      </a:r>
                      <a:r>
                        <a:rPr lang="en-US" altLang="zh-TW" sz="2400" b="0" kern="1200" dirty="0">
                          <a:solidFill>
                            <a:schemeClr val="tx1"/>
                          </a:solidFill>
                          <a:effectLst/>
                          <a:latin typeface="Arial Narrow" panose="020B0606020202030204" pitchFamily="34" charset="0"/>
                          <a:ea typeface="+mn-ea"/>
                          <a:cs typeface="Arial" panose="020B0604020202020204" pitchFamily="34" charset="0"/>
                        </a:rPr>
                        <a:t>±</a:t>
                      </a:r>
                      <a:r>
                        <a:rPr lang="en-US" sz="2400" b="0" kern="100" dirty="0">
                          <a:solidFill>
                            <a:schemeClr val="tx1"/>
                          </a:solidFill>
                          <a:effectLst/>
                          <a:latin typeface="Arial Narrow" panose="020B0606020202030204" pitchFamily="34" charset="0"/>
                          <a:cs typeface="Arial" panose="020B0604020202020204" pitchFamily="34" charset="0"/>
                        </a:rPr>
                        <a:t>4.39</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3.22*</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0.86</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3163988"/>
                  </a:ext>
                </a:extLst>
              </a:tr>
              <a:tr h="651734">
                <a:tc vMerge="1">
                  <a:txBody>
                    <a:bodyPr/>
                    <a:lstStyle/>
                    <a:p>
                      <a:endParaRPr lang="zh-TW" altLang="en-US" dirty="0"/>
                    </a:p>
                  </a:txBody>
                  <a:tcPr marL="68580" marR="68580" marT="0" marB="0" anchor="ctr">
                    <a:noFill/>
                  </a:tcPr>
                </a:tc>
                <a:tc>
                  <a:txBody>
                    <a:bodyPr/>
                    <a:lstStyle/>
                    <a:p>
                      <a:pPr algn="r" fontAlgn="t">
                        <a:lnSpc>
                          <a:spcPct val="100000"/>
                        </a:lnSpc>
                      </a:pPr>
                      <a:r>
                        <a:rPr lang="en-US" sz="2500" b="0" i="1" kern="100" dirty="0">
                          <a:solidFill>
                            <a:schemeClr val="tx1"/>
                          </a:solidFill>
                          <a:effectLst/>
                          <a:latin typeface="Arial Narrow" panose="020B0606020202030204" pitchFamily="34" charset="0"/>
                          <a:cs typeface="Arial" panose="020B0604020202020204" pitchFamily="34" charset="0"/>
                        </a:rPr>
                        <a:t>Effort</a:t>
                      </a:r>
                      <a:endParaRPr lang="zh-TW" sz="2500" b="0" i="1"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112.73</a:t>
                      </a:r>
                      <a:r>
                        <a:rPr lang="en-US" altLang="zh-TW" sz="2400" b="0" kern="1200" dirty="0">
                          <a:solidFill>
                            <a:schemeClr val="tx1"/>
                          </a:solidFill>
                          <a:effectLst/>
                          <a:latin typeface="Arial Narrow" panose="020B0606020202030204" pitchFamily="34" charset="0"/>
                          <a:ea typeface="+mn-ea"/>
                          <a:cs typeface="Arial" panose="020B0604020202020204" pitchFamily="34" charset="0"/>
                        </a:rPr>
                        <a:t>±</a:t>
                      </a:r>
                      <a:r>
                        <a:rPr lang="en-US" sz="2400" b="0" kern="100" dirty="0">
                          <a:solidFill>
                            <a:schemeClr val="tx1"/>
                          </a:solidFill>
                          <a:effectLst/>
                          <a:latin typeface="Arial Narrow" panose="020B0606020202030204" pitchFamily="34" charset="0"/>
                          <a:cs typeface="Arial" panose="020B0604020202020204" pitchFamily="34" charset="0"/>
                        </a:rPr>
                        <a:t>37.03</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87.62</a:t>
                      </a:r>
                      <a:r>
                        <a:rPr lang="en-US" altLang="zh-TW" sz="2400" b="0" kern="1200" dirty="0">
                          <a:solidFill>
                            <a:schemeClr val="tx1"/>
                          </a:solidFill>
                          <a:effectLst/>
                          <a:latin typeface="Arial Narrow" panose="020B0606020202030204" pitchFamily="34" charset="0"/>
                          <a:ea typeface="+mn-ea"/>
                          <a:cs typeface="Arial" panose="020B0604020202020204" pitchFamily="34" charset="0"/>
                        </a:rPr>
                        <a:t>±</a:t>
                      </a:r>
                      <a:r>
                        <a:rPr lang="en-US" sz="2400" b="0" kern="100" dirty="0">
                          <a:solidFill>
                            <a:schemeClr val="tx1"/>
                          </a:solidFill>
                          <a:effectLst/>
                          <a:latin typeface="Arial Narrow" panose="020B0606020202030204" pitchFamily="34" charset="0"/>
                          <a:cs typeface="Arial" panose="020B0604020202020204" pitchFamily="34" charset="0"/>
                        </a:rPr>
                        <a:t>19.96</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2400" b="0" kern="100" dirty="0">
                          <a:solidFill>
                            <a:schemeClr val="tx1"/>
                          </a:solidFill>
                          <a:effectLst/>
                          <a:latin typeface="Arial Narrow" panose="020B0606020202030204" pitchFamily="34" charset="0"/>
                          <a:cs typeface="Arial" panose="020B0604020202020204" pitchFamily="34" charset="0"/>
                        </a:rPr>
                        <a:t>3.16*</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alt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0.84</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3160360"/>
                  </a:ext>
                </a:extLst>
              </a:tr>
              <a:tr h="634413">
                <a:tc gridSpan="5">
                  <a:txBody>
                    <a:bodyPr/>
                    <a:lstStyle/>
                    <a:p>
                      <a:pPr algn="l" fontAlgn="t">
                        <a:lnSpc>
                          <a:spcPct val="100000"/>
                        </a:lnSpc>
                      </a:pPr>
                      <a:r>
                        <a:rPr lang="en-US" sz="2500" b="0" kern="100" dirty="0">
                          <a:solidFill>
                            <a:schemeClr val="bg1">
                              <a:lumMod val="85000"/>
                            </a:schemeClr>
                          </a:solidFill>
                          <a:effectLst/>
                          <a:latin typeface="Arial Narrow" panose="020B0606020202030204" pitchFamily="34" charset="0"/>
                          <a:cs typeface="Arial" panose="020B0604020202020204" pitchFamily="34" charset="0"/>
                        </a:rPr>
                        <a:t>* </a:t>
                      </a:r>
                      <a:r>
                        <a:rPr lang="en-US" sz="2500" b="0" i="1" kern="100" dirty="0">
                          <a:solidFill>
                            <a:schemeClr val="bg1">
                              <a:lumMod val="85000"/>
                            </a:schemeClr>
                          </a:solidFill>
                          <a:effectLst/>
                          <a:latin typeface="Arial Narrow" panose="020B0606020202030204" pitchFamily="34" charset="0"/>
                          <a:cs typeface="Arial" panose="020B0604020202020204" pitchFamily="34" charset="0"/>
                        </a:rPr>
                        <a:t>p</a:t>
                      </a:r>
                      <a:r>
                        <a:rPr lang="en-US" sz="2500" b="0" kern="100" dirty="0">
                          <a:solidFill>
                            <a:schemeClr val="bg1">
                              <a:lumMod val="85000"/>
                            </a:schemeClr>
                          </a:solidFill>
                          <a:effectLst/>
                          <a:latin typeface="Arial Narrow" panose="020B0606020202030204" pitchFamily="34" charset="0"/>
                          <a:cs typeface="Arial" panose="020B0604020202020204" pitchFamily="34" charset="0"/>
                        </a:rPr>
                        <a:t> &lt; .01, ** </a:t>
                      </a:r>
                      <a:r>
                        <a:rPr lang="en-US" sz="2500" b="0" i="1" kern="100" dirty="0">
                          <a:solidFill>
                            <a:schemeClr val="bg1">
                              <a:lumMod val="85000"/>
                            </a:schemeClr>
                          </a:solidFill>
                          <a:effectLst/>
                          <a:latin typeface="Arial Narrow" panose="020B0606020202030204" pitchFamily="34" charset="0"/>
                          <a:cs typeface="Arial" panose="020B0604020202020204" pitchFamily="34" charset="0"/>
                        </a:rPr>
                        <a:t>p</a:t>
                      </a:r>
                      <a:r>
                        <a:rPr lang="en-US" sz="2500" b="0" kern="100" dirty="0">
                          <a:solidFill>
                            <a:schemeClr val="bg1">
                              <a:lumMod val="85000"/>
                            </a:schemeClr>
                          </a:solidFill>
                          <a:effectLst/>
                          <a:latin typeface="Arial Narrow" panose="020B0606020202030204" pitchFamily="34" charset="0"/>
                          <a:cs typeface="Arial" panose="020B0604020202020204" pitchFamily="34" charset="0"/>
                        </a:rPr>
                        <a:t> &lt; .001</a:t>
                      </a:r>
                      <a:endParaRPr lang="zh-TW" sz="2500" b="0" kern="100" dirty="0">
                        <a:solidFill>
                          <a:schemeClr val="bg1">
                            <a:lumMod val="85000"/>
                          </a:schemeClr>
                        </a:solidFill>
                        <a:effectLst/>
                        <a:latin typeface="Arial Narrow" panose="020B0606020202030204" pitchFamily="34" charset="0"/>
                        <a:cs typeface="Arial" panose="020B060402020202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t">
                        <a:lnSpc>
                          <a:spcPct val="100000"/>
                        </a:lnSpc>
                      </a:pPr>
                      <a:endParaRPr lang="zh-TW" sz="2500" b="0" kern="100" dirty="0">
                        <a:solidFill>
                          <a:schemeClr val="bg1">
                            <a:lumMod val="85000"/>
                          </a:schemeClr>
                        </a:solidFill>
                        <a:effectLst/>
                        <a:latin typeface="Arial Narrow" panose="020B0606020202030204" pitchFamily="34" charset="0"/>
                        <a:cs typeface="Arial" panose="020B060402020202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59227673"/>
                  </a:ext>
                </a:extLst>
              </a:tr>
            </a:tbl>
          </a:graphicData>
        </a:graphic>
      </p:graphicFrame>
      <p:pic>
        <p:nvPicPr>
          <p:cNvPr id="10" name="內容版面配置區 11">
            <a:extLst>
              <a:ext uri="{FF2B5EF4-FFF2-40B4-BE49-F238E27FC236}">
                <a16:creationId xmlns:a16="http://schemas.microsoft.com/office/drawing/2014/main" xmlns="" id="{91A67566-9F1B-43F0-B54D-EE59B6F142E2}"/>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088902" y="2902747"/>
            <a:ext cx="647098" cy="647098"/>
          </a:xfrm>
          <a:prstGeom prst="rect">
            <a:avLst/>
          </a:prstGeom>
        </p:spPr>
      </p:pic>
      <p:pic>
        <p:nvPicPr>
          <p:cNvPr id="11" name="內容版面配置區 11">
            <a:extLst>
              <a:ext uri="{FF2B5EF4-FFF2-40B4-BE49-F238E27FC236}">
                <a16:creationId xmlns:a16="http://schemas.microsoft.com/office/drawing/2014/main" xmlns="" id="{DC92A98B-62DA-4291-94B8-4CB6A65139D8}"/>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088902" y="3553645"/>
            <a:ext cx="647098" cy="647098"/>
          </a:xfrm>
          <a:prstGeom prst="rect">
            <a:avLst/>
          </a:prstGeom>
        </p:spPr>
      </p:pic>
      <p:sp>
        <p:nvSpPr>
          <p:cNvPr id="14" name="文字方塊 13">
            <a:extLst>
              <a:ext uri="{FF2B5EF4-FFF2-40B4-BE49-F238E27FC236}">
                <a16:creationId xmlns:a16="http://schemas.microsoft.com/office/drawing/2014/main" xmlns="" id="{E5CFFBD8-EB99-44B9-B89A-544336895586}"/>
              </a:ext>
            </a:extLst>
          </p:cNvPr>
          <p:cNvSpPr txBox="1"/>
          <p:nvPr>
            <p:custDataLst>
              <p:tags r:id="rId4"/>
            </p:custDataLst>
          </p:nvPr>
        </p:nvSpPr>
        <p:spPr>
          <a:xfrm>
            <a:off x="336000" y="4797346"/>
            <a:ext cx="11520000" cy="1569660"/>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Using the CAM-VMI, </a:t>
            </a:r>
            <a:b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b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UCP showed </a:t>
            </a:r>
            <a:b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b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poorer constructional accuracy (</a:t>
            </a:r>
            <a:r>
              <a:rPr lang="en-US" altLang="zh-TW" sz="2400" b="1" i="1" dirty="0">
                <a:solidFill>
                  <a:schemeClr val="accent5">
                    <a:lumMod val="75000"/>
                  </a:schemeClr>
                </a:solidFill>
                <a:latin typeface="Times New Roman" panose="02020603050405020304" pitchFamily="18" charset="0"/>
                <a:cs typeface="Times New Roman" panose="02020603050405020304" pitchFamily="18" charset="0"/>
              </a:rPr>
              <a:t>Error</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 and </a:t>
            </a:r>
            <a:b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b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required more adjustment (</a:t>
            </a:r>
            <a:r>
              <a:rPr lang="en-US" altLang="zh-TW" sz="2400" b="1" i="1" dirty="0">
                <a:solidFill>
                  <a:schemeClr val="accent5">
                    <a:lumMod val="75000"/>
                  </a:schemeClr>
                </a:solidFill>
                <a:latin typeface="Times New Roman" panose="02020603050405020304" pitchFamily="18" charset="0"/>
                <a:cs typeface="Times New Roman" panose="02020603050405020304" pitchFamily="18" charset="0"/>
              </a:rPr>
              <a:t>Effort</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a:t>
            </a:r>
          </a:p>
        </p:txBody>
      </p:sp>
      <p:grpSp>
        <p:nvGrpSpPr>
          <p:cNvPr id="16" name="Google Shape;197;p16">
            <a:extLst>
              <a:ext uri="{FF2B5EF4-FFF2-40B4-BE49-F238E27FC236}">
                <a16:creationId xmlns:a16="http://schemas.microsoft.com/office/drawing/2014/main" xmlns="" id="{4F2D19D1-1CE3-4678-ADCC-D44574BE0F7A}"/>
              </a:ext>
            </a:extLst>
          </p:cNvPr>
          <p:cNvGrpSpPr/>
          <p:nvPr/>
        </p:nvGrpSpPr>
        <p:grpSpPr>
          <a:xfrm>
            <a:off x="10351863" y="81867"/>
            <a:ext cx="1840137" cy="360000"/>
            <a:chOff x="470894" y="82976"/>
            <a:chExt cx="3186869" cy="584775"/>
          </a:xfrm>
        </p:grpSpPr>
        <p:sp>
          <p:nvSpPr>
            <p:cNvPr id="17" name="Google Shape;198;p16">
              <a:extLst>
                <a:ext uri="{FF2B5EF4-FFF2-40B4-BE49-F238E27FC236}">
                  <a16:creationId xmlns:a16="http://schemas.microsoft.com/office/drawing/2014/main" xmlns="" id="{544BF77D-B3AE-439A-9761-CB02C28D6A66}"/>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Discussion</a:t>
              </a:r>
              <a:endParaRPr sz="1200" dirty="0">
                <a:solidFill>
                  <a:schemeClr val="tx1">
                    <a:lumMod val="50000"/>
                    <a:lumOff val="50000"/>
                  </a:schemeClr>
                </a:solidFill>
                <a:latin typeface="Bahnschrift Condensed" panose="020B0502040204020203" pitchFamily="34" charset="0"/>
              </a:endParaRPr>
            </a:p>
          </p:txBody>
        </p:sp>
        <p:sp>
          <p:nvSpPr>
            <p:cNvPr id="18" name="Google Shape;199;p16">
              <a:extLst>
                <a:ext uri="{FF2B5EF4-FFF2-40B4-BE49-F238E27FC236}">
                  <a16:creationId xmlns:a16="http://schemas.microsoft.com/office/drawing/2014/main" xmlns="" id="{8D0FED5A-D60E-42BA-8232-F387DF288501}"/>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04</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693886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xmlns="" id="{3CF35348-91E2-47F3-881E-A8CA1F963C8E}"/>
              </a:ext>
            </a:extLst>
          </p:cNvPr>
          <p:cNvGraphicFramePr>
            <a:graphicFrameLocks noGrp="1"/>
          </p:cNvGraphicFramePr>
          <p:nvPr>
            <p:extLst>
              <p:ext uri="{D42A27DB-BD31-4B8C-83A1-F6EECF244321}">
                <p14:modId xmlns:p14="http://schemas.microsoft.com/office/powerpoint/2010/main" val="3282375386"/>
              </p:ext>
            </p:extLst>
          </p:nvPr>
        </p:nvGraphicFramePr>
        <p:xfrm>
          <a:off x="372000" y="1598989"/>
          <a:ext cx="11448000" cy="2583864"/>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xmlns="" val="3334100200"/>
                    </a:ext>
                  </a:extLst>
                </a:gridCol>
                <a:gridCol w="1080000">
                  <a:extLst>
                    <a:ext uri="{9D8B030D-6E8A-4147-A177-3AD203B41FA5}">
                      <a16:colId xmlns:a16="http://schemas.microsoft.com/office/drawing/2014/main" xmlns="" val="3231601809"/>
                    </a:ext>
                  </a:extLst>
                </a:gridCol>
                <a:gridCol w="1080000">
                  <a:extLst>
                    <a:ext uri="{9D8B030D-6E8A-4147-A177-3AD203B41FA5}">
                      <a16:colId xmlns:a16="http://schemas.microsoft.com/office/drawing/2014/main" xmlns="" val="1604390036"/>
                    </a:ext>
                  </a:extLst>
                </a:gridCol>
                <a:gridCol w="1080000">
                  <a:extLst>
                    <a:ext uri="{9D8B030D-6E8A-4147-A177-3AD203B41FA5}">
                      <a16:colId xmlns:a16="http://schemas.microsoft.com/office/drawing/2014/main" xmlns="" val="1501545980"/>
                    </a:ext>
                  </a:extLst>
                </a:gridCol>
                <a:gridCol w="1080000">
                  <a:extLst>
                    <a:ext uri="{9D8B030D-6E8A-4147-A177-3AD203B41FA5}">
                      <a16:colId xmlns:a16="http://schemas.microsoft.com/office/drawing/2014/main" xmlns="" val="4262390348"/>
                    </a:ext>
                  </a:extLst>
                </a:gridCol>
                <a:gridCol w="1080000">
                  <a:extLst>
                    <a:ext uri="{9D8B030D-6E8A-4147-A177-3AD203B41FA5}">
                      <a16:colId xmlns:a16="http://schemas.microsoft.com/office/drawing/2014/main" xmlns="" val="3308514491"/>
                    </a:ext>
                  </a:extLst>
                </a:gridCol>
                <a:gridCol w="1080000">
                  <a:extLst>
                    <a:ext uri="{9D8B030D-6E8A-4147-A177-3AD203B41FA5}">
                      <a16:colId xmlns:a16="http://schemas.microsoft.com/office/drawing/2014/main" xmlns="" val="1558914911"/>
                    </a:ext>
                  </a:extLst>
                </a:gridCol>
                <a:gridCol w="1080000">
                  <a:extLst>
                    <a:ext uri="{9D8B030D-6E8A-4147-A177-3AD203B41FA5}">
                      <a16:colId xmlns:a16="http://schemas.microsoft.com/office/drawing/2014/main" xmlns="" val="3240482902"/>
                    </a:ext>
                  </a:extLst>
                </a:gridCol>
                <a:gridCol w="1080000">
                  <a:extLst>
                    <a:ext uri="{9D8B030D-6E8A-4147-A177-3AD203B41FA5}">
                      <a16:colId xmlns:a16="http://schemas.microsoft.com/office/drawing/2014/main" xmlns="" val="2272228367"/>
                    </a:ext>
                  </a:extLst>
                </a:gridCol>
                <a:gridCol w="864000">
                  <a:extLst>
                    <a:ext uri="{9D8B030D-6E8A-4147-A177-3AD203B41FA5}">
                      <a16:colId xmlns:a16="http://schemas.microsoft.com/office/drawing/2014/main" xmlns="" val="3065396314"/>
                    </a:ext>
                  </a:extLst>
                </a:gridCol>
                <a:gridCol w="864000">
                  <a:extLst>
                    <a:ext uri="{9D8B030D-6E8A-4147-A177-3AD203B41FA5}">
                      <a16:colId xmlns:a16="http://schemas.microsoft.com/office/drawing/2014/main" xmlns="" val="692166346"/>
                    </a:ext>
                  </a:extLst>
                </a:gridCol>
              </a:tblGrid>
              <a:tr h="1080000">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endParaRPr lang="zh-TW" sz="25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altLang="zh-TW" sz="2500" b="0" i="1"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F</a:t>
                      </a:r>
                      <a:r>
                        <a:rPr lang="en-US" altLang="zh-TW" sz="2500" b="0" i="1" kern="100" baseline="-250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(1, 26)</a:t>
                      </a:r>
                      <a:endParaRPr lang="zh-TW" sz="2500" b="0" i="1" kern="100" baseline="-250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altLang="zh-TW" sz="2500" b="0" i="1"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R</a:t>
                      </a:r>
                      <a:r>
                        <a:rPr lang="en-US" altLang="zh-TW" sz="2500" b="0" i="1" kern="100" baseline="300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rPr>
                        <a:t>2</a:t>
                      </a:r>
                      <a:endParaRPr lang="zh-TW" sz="2500" b="0" i="1" kern="100" baseline="300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38995396"/>
                  </a:ext>
                </a:extLst>
              </a:tr>
              <a:tr h="516523">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0.57**</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12.3**</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fontAlgn="t">
                        <a:lnSpc>
                          <a:spcPct val="100000"/>
                        </a:lnSpc>
                        <a:spcBef>
                          <a:spcPts val="0"/>
                        </a:spcBef>
                        <a:spcAft>
                          <a:spcPts val="0"/>
                        </a:spcAft>
                      </a:pPr>
                      <a:r>
                        <a:rPr lang="en-US" sz="2400" b="0" kern="100" dirty="0">
                          <a:solidFill>
                            <a:schemeClr val="tx1"/>
                          </a:solidFill>
                          <a:effectLst/>
                          <a:latin typeface="Arial Narrow" panose="020B0606020202030204" pitchFamily="34" charset="0"/>
                          <a:cs typeface="Arial" panose="020B0604020202020204" pitchFamily="34" charset="0"/>
                        </a:rPr>
                        <a:t>.32</a:t>
                      </a:r>
                      <a:endParaRPr lang="zh-TW" sz="2400" b="0" kern="100" dirty="0">
                        <a:solidFill>
                          <a:schemeClr val="tx1"/>
                        </a:solidFill>
                        <a:effectLst/>
                        <a:latin typeface="Arial Narrow" panose="020B0606020202030204" pitchFamily="34" charset="0"/>
                        <a:ea typeface="新細明體" panose="02020500000000000000" pitchFamily="18"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87147538"/>
                  </a:ext>
                </a:extLst>
              </a:tr>
              <a:tr h="987341">
                <a:tc gridSpan="11">
                  <a:txBody>
                    <a:bodyPr/>
                    <a:lstStyle/>
                    <a:p>
                      <a:pPr marL="0" marR="0" lvl="0" indent="0" algn="l" defTabSz="914400" rtl="0" eaLnBrk="0" fontAlgn="t" latinLnBrk="0" hangingPunct="1">
                        <a:lnSpc>
                          <a:spcPct val="100000"/>
                        </a:lnSpc>
                        <a:spcBef>
                          <a:spcPts val="0"/>
                        </a:spcBef>
                        <a:spcAft>
                          <a:spcPts val="0"/>
                        </a:spcAft>
                        <a:buClrTx/>
                        <a:buSzTx/>
                        <a:buFontTx/>
                        <a:buNone/>
                        <a:tabLst/>
                        <a:defRPr/>
                      </a:pPr>
                      <a:r>
                        <a:rPr lang="en-US" altLang="zh-TW" sz="2500" b="0" dirty="0">
                          <a:solidFill>
                            <a:schemeClr val="tx1"/>
                          </a:solidFill>
                          <a:latin typeface="Arial Narrow" panose="020B0606020202030204" pitchFamily="34" charset="0"/>
                          <a:cs typeface="Arial" panose="020B0604020202020204" pitchFamily="34" charset="0"/>
                        </a:rPr>
                        <a:t>** </a:t>
                      </a:r>
                      <a:r>
                        <a:rPr lang="en-US" altLang="zh-TW" sz="2500" b="0" i="1" dirty="0">
                          <a:solidFill>
                            <a:schemeClr val="tx1"/>
                          </a:solidFill>
                          <a:latin typeface="Arial Narrow" panose="020B0606020202030204" pitchFamily="34" charset="0"/>
                          <a:cs typeface="Arial" panose="020B0604020202020204" pitchFamily="34" charset="0"/>
                        </a:rPr>
                        <a:t>p</a:t>
                      </a:r>
                      <a:r>
                        <a:rPr lang="en-US" altLang="zh-TW" sz="2500" b="0" dirty="0">
                          <a:solidFill>
                            <a:schemeClr val="tx1"/>
                          </a:solidFill>
                          <a:latin typeface="Arial Narrow" panose="020B0606020202030204" pitchFamily="34" charset="0"/>
                          <a:cs typeface="Arial" panose="020B0604020202020204" pitchFamily="34" charset="0"/>
                        </a:rPr>
                        <a:t> &lt; .005.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42783680"/>
                  </a:ext>
                </a:extLst>
              </a:tr>
            </a:tbl>
          </a:graphicData>
        </a:graphic>
      </p:graphicFrame>
      <p:sp>
        <p:nvSpPr>
          <p:cNvPr id="2" name="標題 1">
            <a:extLst>
              <a:ext uri="{FF2B5EF4-FFF2-40B4-BE49-F238E27FC236}">
                <a16:creationId xmlns:a16="http://schemas.microsoft.com/office/drawing/2014/main" xmlns="" id="{D3D6B984-ABF6-4EB7-AA96-7672DF1FEEB6}"/>
              </a:ext>
            </a:extLst>
          </p:cNvPr>
          <p:cNvSpPr>
            <a:spLocks noGrp="1"/>
          </p:cNvSpPr>
          <p:nvPr>
            <p:ph type="title"/>
          </p:nvPr>
        </p:nvSpPr>
        <p:spPr/>
        <p:txBody>
          <a:bodyPr>
            <a:normAutofit fontScale="90000"/>
          </a:bodyPr>
          <a:lstStyle/>
          <a:p>
            <a:r>
              <a:rPr lang="en-US" altLang="zh-TW" dirty="0"/>
              <a:t>Shapes predictive of the Beery-VMI for UCP</a:t>
            </a:r>
            <a:endParaRPr lang="zh-TW" altLang="en-US" dirty="0"/>
          </a:p>
        </p:txBody>
      </p:sp>
      <p:sp>
        <p:nvSpPr>
          <p:cNvPr id="3" name="日期版面配置區 2">
            <a:extLst>
              <a:ext uri="{FF2B5EF4-FFF2-40B4-BE49-F238E27FC236}">
                <a16:creationId xmlns:a16="http://schemas.microsoft.com/office/drawing/2014/main" xmlns="" id="{054F7994-E294-4D98-B6B6-E5C817D30FF2}"/>
              </a:ext>
            </a:extLst>
          </p:cNvPr>
          <p:cNvSpPr>
            <a:spLocks noGrp="1"/>
          </p:cNvSpPr>
          <p:nvPr>
            <p:ph type="dt" sz="half" idx="10"/>
          </p:nvPr>
        </p:nvSpPr>
        <p:spPr/>
        <p:txBody>
          <a:bodyPr/>
          <a:lstStyle/>
          <a:p>
            <a:fld id="{42471A51-EDF3-48BF-9AFC-C6573A03FD7F}" type="datetime1">
              <a:rPr lang="zh-TW" altLang="en-US" smtClean="0"/>
              <a:t>2025/10/3</a:t>
            </a:fld>
            <a:endParaRPr lang="zh-TW" altLang="en-US"/>
          </a:p>
        </p:txBody>
      </p:sp>
      <p:sp>
        <p:nvSpPr>
          <p:cNvPr id="4" name="投影片編號版面配置區 3">
            <a:extLst>
              <a:ext uri="{FF2B5EF4-FFF2-40B4-BE49-F238E27FC236}">
                <a16:creationId xmlns:a16="http://schemas.microsoft.com/office/drawing/2014/main" xmlns="" id="{369DF586-FAC8-40E9-92B3-1E91C3809A64}"/>
              </a:ext>
            </a:extLst>
          </p:cNvPr>
          <p:cNvSpPr>
            <a:spLocks noGrp="1"/>
          </p:cNvSpPr>
          <p:nvPr>
            <p:ph type="sldNum" sz="quarter" idx="12"/>
          </p:nvPr>
        </p:nvSpPr>
        <p:spPr/>
        <p:txBody>
          <a:bodyPr/>
          <a:lstStyle/>
          <a:p>
            <a:fld id="{E8F8EE8B-5707-481F-A84A-FB2ECF5128B9}" type="slidenum">
              <a:rPr lang="zh-TW" altLang="en-US" smtClean="0"/>
              <a:t>13</a:t>
            </a:fld>
            <a:endParaRPr lang="zh-TW" altLang="en-US"/>
          </a:p>
        </p:txBody>
      </p:sp>
      <p:grpSp>
        <p:nvGrpSpPr>
          <p:cNvPr id="8" name="群組 7">
            <a:extLst>
              <a:ext uri="{FF2B5EF4-FFF2-40B4-BE49-F238E27FC236}">
                <a16:creationId xmlns:a16="http://schemas.microsoft.com/office/drawing/2014/main" xmlns="" id="{B8269684-33D3-4ADF-878E-9C1FB2C1C1B5}"/>
              </a:ext>
            </a:extLst>
          </p:cNvPr>
          <p:cNvGrpSpPr/>
          <p:nvPr>
            <p:custDataLst>
              <p:tags r:id="rId2"/>
            </p:custDataLst>
          </p:nvPr>
        </p:nvGrpSpPr>
        <p:grpSpPr>
          <a:xfrm>
            <a:off x="507690" y="1734680"/>
            <a:ext cx="808619" cy="808619"/>
            <a:chOff x="1079601" y="31842812"/>
            <a:chExt cx="1728000" cy="1728000"/>
          </a:xfrm>
        </p:grpSpPr>
        <p:sp>
          <p:nvSpPr>
            <p:cNvPr id="37" name="矩形 36">
              <a:extLst>
                <a:ext uri="{FF2B5EF4-FFF2-40B4-BE49-F238E27FC236}">
                  <a16:creationId xmlns:a16="http://schemas.microsoft.com/office/drawing/2014/main" xmlns="" id="{B8EE1357-0B26-4B80-A73F-895A2FE6168F}"/>
                </a:ext>
              </a:extLst>
            </p:cNvPr>
            <p:cNvSpPr/>
            <p:nvPr/>
          </p:nvSpPr>
          <p:spPr bwMode="auto">
            <a:xfrm>
              <a:off x="1079601"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38" name="直線接點 37">
              <a:extLst>
                <a:ext uri="{FF2B5EF4-FFF2-40B4-BE49-F238E27FC236}">
                  <a16:creationId xmlns:a16="http://schemas.microsoft.com/office/drawing/2014/main" xmlns="" id="{76ACA567-F8A0-4897-8BA9-83949C7EBBA9}"/>
                </a:ext>
              </a:extLst>
            </p:cNvPr>
            <p:cNvCxnSpPr/>
            <p:nvPr/>
          </p:nvCxnSpPr>
          <p:spPr bwMode="auto">
            <a:xfrm flipH="1">
              <a:off x="1943601" y="32022814"/>
              <a:ext cx="0" cy="1368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grpSp>
      <p:grpSp>
        <p:nvGrpSpPr>
          <p:cNvPr id="9" name="群組 8">
            <a:extLst>
              <a:ext uri="{FF2B5EF4-FFF2-40B4-BE49-F238E27FC236}">
                <a16:creationId xmlns:a16="http://schemas.microsoft.com/office/drawing/2014/main" xmlns="" id="{7813189F-652E-43AE-895F-5581EBB1D1DC}"/>
              </a:ext>
            </a:extLst>
          </p:cNvPr>
          <p:cNvGrpSpPr/>
          <p:nvPr/>
        </p:nvGrpSpPr>
        <p:grpSpPr>
          <a:xfrm>
            <a:off x="1587690" y="1734680"/>
            <a:ext cx="808619" cy="808619"/>
            <a:chOff x="3669944" y="31842812"/>
            <a:chExt cx="1728000" cy="1728000"/>
          </a:xfrm>
        </p:grpSpPr>
        <p:sp>
          <p:nvSpPr>
            <p:cNvPr id="35" name="矩形 34">
              <a:extLst>
                <a:ext uri="{FF2B5EF4-FFF2-40B4-BE49-F238E27FC236}">
                  <a16:creationId xmlns:a16="http://schemas.microsoft.com/office/drawing/2014/main" xmlns="" id="{0E37B51C-14AF-4540-BD7D-F0F2720B584C}"/>
                </a:ext>
              </a:extLst>
            </p:cNvPr>
            <p:cNvSpPr/>
            <p:nvPr/>
          </p:nvSpPr>
          <p:spPr bwMode="auto">
            <a:xfrm>
              <a:off x="3669944"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cxnSp>
          <p:nvCxnSpPr>
            <p:cNvPr id="36" name="直線接點 35">
              <a:extLst>
                <a:ext uri="{FF2B5EF4-FFF2-40B4-BE49-F238E27FC236}">
                  <a16:creationId xmlns:a16="http://schemas.microsoft.com/office/drawing/2014/main" xmlns="" id="{BCAD0CB6-7522-41E3-9689-DB0EF6C66B91}"/>
                </a:ext>
              </a:extLst>
            </p:cNvPr>
            <p:cNvCxnSpPr>
              <a:cxnSpLocks/>
            </p:cNvCxnSpPr>
            <p:nvPr/>
          </p:nvCxnSpPr>
          <p:spPr bwMode="auto">
            <a:xfrm rot="5400000" flipH="1">
              <a:off x="4533944" y="32022814"/>
              <a:ext cx="0" cy="1368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grpSp>
      <p:grpSp>
        <p:nvGrpSpPr>
          <p:cNvPr id="10" name="群組 9">
            <a:extLst>
              <a:ext uri="{FF2B5EF4-FFF2-40B4-BE49-F238E27FC236}">
                <a16:creationId xmlns:a16="http://schemas.microsoft.com/office/drawing/2014/main" xmlns="" id="{086AD83F-6B45-4EFC-A74B-16194ED6919D}"/>
              </a:ext>
            </a:extLst>
          </p:cNvPr>
          <p:cNvGrpSpPr/>
          <p:nvPr/>
        </p:nvGrpSpPr>
        <p:grpSpPr>
          <a:xfrm>
            <a:off x="2667690" y="1734680"/>
            <a:ext cx="808619" cy="808619"/>
            <a:chOff x="6260287" y="31842812"/>
            <a:chExt cx="1728000" cy="1728000"/>
          </a:xfrm>
        </p:grpSpPr>
        <p:sp>
          <p:nvSpPr>
            <p:cNvPr id="33" name="矩形 32">
              <a:extLst>
                <a:ext uri="{FF2B5EF4-FFF2-40B4-BE49-F238E27FC236}">
                  <a16:creationId xmlns:a16="http://schemas.microsoft.com/office/drawing/2014/main" xmlns="" id="{4B0B6996-7D53-42A3-9351-CC0170631156}"/>
                </a:ext>
              </a:extLst>
            </p:cNvPr>
            <p:cNvSpPr/>
            <p:nvPr/>
          </p:nvSpPr>
          <p:spPr bwMode="auto">
            <a:xfrm>
              <a:off x="6260287"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4" name="橢圓 33">
              <a:extLst>
                <a:ext uri="{FF2B5EF4-FFF2-40B4-BE49-F238E27FC236}">
                  <a16:creationId xmlns:a16="http://schemas.microsoft.com/office/drawing/2014/main" xmlns="" id="{93AD415F-BE77-492E-93DD-22C065E053F4}"/>
                </a:ext>
              </a:extLst>
            </p:cNvPr>
            <p:cNvSpPr/>
            <p:nvPr/>
          </p:nvSpPr>
          <p:spPr bwMode="auto">
            <a:xfrm>
              <a:off x="6440287" y="32022808"/>
              <a:ext cx="1368000" cy="1368000"/>
            </a:xfrm>
            <a:prstGeom prst="ellipse">
              <a:avLst/>
            </a:prstGeom>
            <a:noFill/>
            <a:ln w="76200" cap="flat" cmpd="sng" algn="ctr">
              <a:solidFill>
                <a:srgbClr val="BFBF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grpSp>
      <p:grpSp>
        <p:nvGrpSpPr>
          <p:cNvPr id="11" name="群組 10">
            <a:extLst>
              <a:ext uri="{FF2B5EF4-FFF2-40B4-BE49-F238E27FC236}">
                <a16:creationId xmlns:a16="http://schemas.microsoft.com/office/drawing/2014/main" xmlns="" id="{DA087849-3E24-4AFB-9F6A-A26B9168DC3F}"/>
              </a:ext>
            </a:extLst>
          </p:cNvPr>
          <p:cNvGrpSpPr/>
          <p:nvPr/>
        </p:nvGrpSpPr>
        <p:grpSpPr>
          <a:xfrm>
            <a:off x="3747690" y="1734680"/>
            <a:ext cx="808619" cy="808619"/>
            <a:chOff x="8850630" y="31842812"/>
            <a:chExt cx="1728000" cy="1728000"/>
          </a:xfrm>
        </p:grpSpPr>
        <p:sp>
          <p:nvSpPr>
            <p:cNvPr id="29" name="矩形 28">
              <a:extLst>
                <a:ext uri="{FF2B5EF4-FFF2-40B4-BE49-F238E27FC236}">
                  <a16:creationId xmlns:a16="http://schemas.microsoft.com/office/drawing/2014/main" xmlns="" id="{E376D3E1-EA02-4795-977E-4AA74B0EF03B}"/>
                </a:ext>
              </a:extLst>
            </p:cNvPr>
            <p:cNvSpPr/>
            <p:nvPr/>
          </p:nvSpPr>
          <p:spPr bwMode="auto">
            <a:xfrm>
              <a:off x="8850630"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grpSp>
          <p:nvGrpSpPr>
            <p:cNvPr id="30" name="群組 29">
              <a:extLst>
                <a:ext uri="{FF2B5EF4-FFF2-40B4-BE49-F238E27FC236}">
                  <a16:creationId xmlns:a16="http://schemas.microsoft.com/office/drawing/2014/main" xmlns="" id="{129A317E-A84F-4C98-B6CA-04EBB7391F58}"/>
                </a:ext>
              </a:extLst>
            </p:cNvPr>
            <p:cNvGrpSpPr/>
            <p:nvPr/>
          </p:nvGrpSpPr>
          <p:grpSpPr>
            <a:xfrm>
              <a:off x="9030630" y="32022814"/>
              <a:ext cx="1368000" cy="1368000"/>
              <a:chOff x="8910081" y="32428172"/>
              <a:chExt cx="1368000" cy="1368000"/>
            </a:xfrm>
          </p:grpSpPr>
          <p:cxnSp>
            <p:nvCxnSpPr>
              <p:cNvPr id="31" name="直線接點 30">
                <a:extLst>
                  <a:ext uri="{FF2B5EF4-FFF2-40B4-BE49-F238E27FC236}">
                    <a16:creationId xmlns:a16="http://schemas.microsoft.com/office/drawing/2014/main" xmlns="" id="{CCC609C1-0B1C-47B9-9CC0-0C167E45451A}"/>
                  </a:ext>
                </a:extLst>
              </p:cNvPr>
              <p:cNvCxnSpPr>
                <a:cxnSpLocks/>
              </p:cNvCxnSpPr>
              <p:nvPr/>
            </p:nvCxnSpPr>
            <p:spPr bwMode="auto">
              <a:xfrm rot="5400000" flipH="1">
                <a:off x="9594081" y="32428166"/>
                <a:ext cx="0" cy="1368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cxnSp>
            <p:nvCxnSpPr>
              <p:cNvPr id="32" name="直線接點 31">
                <a:extLst>
                  <a:ext uri="{FF2B5EF4-FFF2-40B4-BE49-F238E27FC236}">
                    <a16:creationId xmlns:a16="http://schemas.microsoft.com/office/drawing/2014/main" xmlns="" id="{2681D42C-4BC6-41C1-B42E-D6330A8BA4A6}"/>
                  </a:ext>
                </a:extLst>
              </p:cNvPr>
              <p:cNvCxnSpPr/>
              <p:nvPr/>
            </p:nvCxnSpPr>
            <p:spPr bwMode="auto">
              <a:xfrm flipH="1">
                <a:off x="9594081" y="32428172"/>
                <a:ext cx="0" cy="1368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grpSp>
      </p:grpSp>
      <p:grpSp>
        <p:nvGrpSpPr>
          <p:cNvPr id="12" name="群組 11">
            <a:extLst>
              <a:ext uri="{FF2B5EF4-FFF2-40B4-BE49-F238E27FC236}">
                <a16:creationId xmlns:a16="http://schemas.microsoft.com/office/drawing/2014/main" xmlns="" id="{236FB3C9-D3D8-4056-A43F-79729FBB0544}"/>
              </a:ext>
            </a:extLst>
          </p:cNvPr>
          <p:cNvGrpSpPr/>
          <p:nvPr/>
        </p:nvGrpSpPr>
        <p:grpSpPr>
          <a:xfrm>
            <a:off x="4827690" y="1734680"/>
            <a:ext cx="808619" cy="808619"/>
            <a:chOff x="11440973" y="31842812"/>
            <a:chExt cx="1728000" cy="1728000"/>
          </a:xfrm>
        </p:grpSpPr>
        <p:sp>
          <p:nvSpPr>
            <p:cNvPr id="27" name="矩形 26">
              <a:extLst>
                <a:ext uri="{FF2B5EF4-FFF2-40B4-BE49-F238E27FC236}">
                  <a16:creationId xmlns:a16="http://schemas.microsoft.com/office/drawing/2014/main" xmlns="" id="{1ADF58E6-E9E1-4E45-A759-037D1BCD1367}"/>
                </a:ext>
              </a:extLst>
            </p:cNvPr>
            <p:cNvSpPr/>
            <p:nvPr/>
          </p:nvSpPr>
          <p:spPr bwMode="auto">
            <a:xfrm>
              <a:off x="11440973"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cxnSp>
          <p:nvCxnSpPr>
            <p:cNvPr id="28" name="直線接點 27">
              <a:extLst>
                <a:ext uri="{FF2B5EF4-FFF2-40B4-BE49-F238E27FC236}">
                  <a16:creationId xmlns:a16="http://schemas.microsoft.com/office/drawing/2014/main" xmlns="" id="{4C86254A-9AFF-4384-BDBA-4DB8ED1BDCCE}"/>
                </a:ext>
              </a:extLst>
            </p:cNvPr>
            <p:cNvCxnSpPr>
              <a:cxnSpLocks/>
            </p:cNvCxnSpPr>
            <p:nvPr/>
          </p:nvCxnSpPr>
          <p:spPr bwMode="auto">
            <a:xfrm flipH="1">
              <a:off x="11656973" y="32058812"/>
              <a:ext cx="1296000" cy="1296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grpSp>
      <p:grpSp>
        <p:nvGrpSpPr>
          <p:cNvPr id="13" name="群組 12">
            <a:extLst>
              <a:ext uri="{FF2B5EF4-FFF2-40B4-BE49-F238E27FC236}">
                <a16:creationId xmlns:a16="http://schemas.microsoft.com/office/drawing/2014/main" xmlns="" id="{38DDBD35-AA95-49B6-A486-476AA203BAB6}"/>
              </a:ext>
            </a:extLst>
          </p:cNvPr>
          <p:cNvGrpSpPr/>
          <p:nvPr/>
        </p:nvGrpSpPr>
        <p:grpSpPr>
          <a:xfrm>
            <a:off x="6987690" y="1734680"/>
            <a:ext cx="808619" cy="808619"/>
            <a:chOff x="16621659" y="31842812"/>
            <a:chExt cx="1728000" cy="1728000"/>
          </a:xfrm>
        </p:grpSpPr>
        <p:sp>
          <p:nvSpPr>
            <p:cNvPr id="25" name="矩形 24">
              <a:extLst>
                <a:ext uri="{FF2B5EF4-FFF2-40B4-BE49-F238E27FC236}">
                  <a16:creationId xmlns:a16="http://schemas.microsoft.com/office/drawing/2014/main" xmlns="" id="{35680F0A-7EBB-4777-B8F9-80417170F5AF}"/>
                </a:ext>
              </a:extLst>
            </p:cNvPr>
            <p:cNvSpPr/>
            <p:nvPr/>
          </p:nvSpPr>
          <p:spPr bwMode="auto">
            <a:xfrm>
              <a:off x="16621659"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cxnSp>
          <p:nvCxnSpPr>
            <p:cNvPr id="26" name="直線接點 25">
              <a:extLst>
                <a:ext uri="{FF2B5EF4-FFF2-40B4-BE49-F238E27FC236}">
                  <a16:creationId xmlns:a16="http://schemas.microsoft.com/office/drawing/2014/main" xmlns="" id="{5B47A2DD-12BC-48CA-941F-77768E14E5C0}"/>
                </a:ext>
              </a:extLst>
            </p:cNvPr>
            <p:cNvCxnSpPr>
              <a:cxnSpLocks/>
            </p:cNvCxnSpPr>
            <p:nvPr/>
          </p:nvCxnSpPr>
          <p:spPr bwMode="auto">
            <a:xfrm rot="16200000" flipH="1">
              <a:off x="16837658" y="32058812"/>
              <a:ext cx="1296000" cy="1296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grpSp>
      <p:grpSp>
        <p:nvGrpSpPr>
          <p:cNvPr id="14" name="群組 13">
            <a:extLst>
              <a:ext uri="{FF2B5EF4-FFF2-40B4-BE49-F238E27FC236}">
                <a16:creationId xmlns:a16="http://schemas.microsoft.com/office/drawing/2014/main" xmlns="" id="{0BDDDBFC-6DD1-43A5-AF0F-9D52297DE58B}"/>
              </a:ext>
            </a:extLst>
          </p:cNvPr>
          <p:cNvGrpSpPr/>
          <p:nvPr/>
        </p:nvGrpSpPr>
        <p:grpSpPr>
          <a:xfrm>
            <a:off x="8067690" y="1734680"/>
            <a:ext cx="808619" cy="808619"/>
            <a:chOff x="19212002" y="31842812"/>
            <a:chExt cx="1728000" cy="1728000"/>
          </a:xfrm>
        </p:grpSpPr>
        <p:sp>
          <p:nvSpPr>
            <p:cNvPr id="21" name="矩形 20">
              <a:extLst>
                <a:ext uri="{FF2B5EF4-FFF2-40B4-BE49-F238E27FC236}">
                  <a16:creationId xmlns:a16="http://schemas.microsoft.com/office/drawing/2014/main" xmlns="" id="{B9734171-07B1-4678-BCB8-7688574BA01B}"/>
                </a:ext>
              </a:extLst>
            </p:cNvPr>
            <p:cNvSpPr/>
            <p:nvPr/>
          </p:nvSpPr>
          <p:spPr bwMode="auto">
            <a:xfrm>
              <a:off x="19212002"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grpSp>
          <p:nvGrpSpPr>
            <p:cNvPr id="22" name="群組 21">
              <a:extLst>
                <a:ext uri="{FF2B5EF4-FFF2-40B4-BE49-F238E27FC236}">
                  <a16:creationId xmlns:a16="http://schemas.microsoft.com/office/drawing/2014/main" xmlns="" id="{CA6E97A7-F143-48C3-A90E-17A83D7772E3}"/>
                </a:ext>
              </a:extLst>
            </p:cNvPr>
            <p:cNvGrpSpPr/>
            <p:nvPr/>
          </p:nvGrpSpPr>
          <p:grpSpPr>
            <a:xfrm>
              <a:off x="19428003" y="32058812"/>
              <a:ext cx="1296001" cy="1296002"/>
              <a:chOff x="18669080" y="32186880"/>
              <a:chExt cx="1296001" cy="1296002"/>
            </a:xfrm>
          </p:grpSpPr>
          <p:cxnSp>
            <p:nvCxnSpPr>
              <p:cNvPr id="23" name="直線接點 22">
                <a:extLst>
                  <a:ext uri="{FF2B5EF4-FFF2-40B4-BE49-F238E27FC236}">
                    <a16:creationId xmlns:a16="http://schemas.microsoft.com/office/drawing/2014/main" xmlns="" id="{BD737667-4333-4950-BBE8-7B4B132EAD34}"/>
                  </a:ext>
                </a:extLst>
              </p:cNvPr>
              <p:cNvCxnSpPr>
                <a:cxnSpLocks/>
              </p:cNvCxnSpPr>
              <p:nvPr/>
            </p:nvCxnSpPr>
            <p:spPr bwMode="auto">
              <a:xfrm rot="16200000" flipH="1">
                <a:off x="18669081" y="32186882"/>
                <a:ext cx="1296000" cy="1296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cxnSp>
            <p:nvCxnSpPr>
              <p:cNvPr id="24" name="直線接點 23">
                <a:extLst>
                  <a:ext uri="{FF2B5EF4-FFF2-40B4-BE49-F238E27FC236}">
                    <a16:creationId xmlns:a16="http://schemas.microsoft.com/office/drawing/2014/main" xmlns="" id="{F229688E-A859-41B4-B82F-B2E80C299AF4}"/>
                  </a:ext>
                </a:extLst>
              </p:cNvPr>
              <p:cNvCxnSpPr>
                <a:cxnSpLocks/>
              </p:cNvCxnSpPr>
              <p:nvPr/>
            </p:nvCxnSpPr>
            <p:spPr bwMode="auto">
              <a:xfrm flipH="1">
                <a:off x="18669080" y="32186880"/>
                <a:ext cx="1296000" cy="1296000"/>
              </a:xfrm>
              <a:prstGeom prst="line">
                <a:avLst/>
              </a:prstGeom>
              <a:solidFill>
                <a:schemeClr val="accent1"/>
              </a:solidFill>
              <a:ln w="76200" cap="flat" cmpd="sng" algn="ctr">
                <a:solidFill>
                  <a:srgbClr val="BFBFBF"/>
                </a:solidFill>
                <a:prstDash val="solid"/>
                <a:round/>
                <a:headEnd type="none" w="med" len="med"/>
                <a:tailEnd type="none" w="med" len="med"/>
              </a:ln>
              <a:effectLst/>
            </p:spPr>
          </p:cxnSp>
        </p:grpSp>
      </p:grpSp>
      <p:grpSp>
        <p:nvGrpSpPr>
          <p:cNvPr id="15" name="群組 14">
            <a:extLst>
              <a:ext uri="{FF2B5EF4-FFF2-40B4-BE49-F238E27FC236}">
                <a16:creationId xmlns:a16="http://schemas.microsoft.com/office/drawing/2014/main" xmlns="" id="{5F8525A8-38FE-43E7-8CDE-3994D13E3B4B}"/>
              </a:ext>
            </a:extLst>
          </p:cNvPr>
          <p:cNvGrpSpPr/>
          <p:nvPr/>
        </p:nvGrpSpPr>
        <p:grpSpPr>
          <a:xfrm>
            <a:off x="5907690" y="1734680"/>
            <a:ext cx="808619" cy="808619"/>
            <a:chOff x="14031316" y="31842812"/>
            <a:chExt cx="1728000" cy="1728000"/>
          </a:xfrm>
        </p:grpSpPr>
        <p:sp>
          <p:nvSpPr>
            <p:cNvPr id="19" name="矩形 18">
              <a:extLst>
                <a:ext uri="{FF2B5EF4-FFF2-40B4-BE49-F238E27FC236}">
                  <a16:creationId xmlns:a16="http://schemas.microsoft.com/office/drawing/2014/main" xmlns="" id="{8C5FAC23-CC55-4216-8506-E0845D686D43}"/>
                </a:ext>
              </a:extLst>
            </p:cNvPr>
            <p:cNvSpPr/>
            <p:nvPr/>
          </p:nvSpPr>
          <p:spPr bwMode="auto">
            <a:xfrm>
              <a:off x="14031316"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sp>
          <p:nvSpPr>
            <p:cNvPr id="20" name="矩形 19">
              <a:extLst>
                <a:ext uri="{FF2B5EF4-FFF2-40B4-BE49-F238E27FC236}">
                  <a16:creationId xmlns:a16="http://schemas.microsoft.com/office/drawing/2014/main" xmlns="" id="{311C977D-0F95-46B7-9EE6-EA85C547EB9E}"/>
                </a:ext>
              </a:extLst>
            </p:cNvPr>
            <p:cNvSpPr/>
            <p:nvPr/>
          </p:nvSpPr>
          <p:spPr bwMode="auto">
            <a:xfrm>
              <a:off x="14247316" y="32058812"/>
              <a:ext cx="1296000" cy="1296000"/>
            </a:xfrm>
            <a:prstGeom prst="rect">
              <a:avLst/>
            </a:prstGeom>
            <a:noFill/>
            <a:ln w="76200" cap="flat" cmpd="sng" algn="ctr">
              <a:solidFill>
                <a:srgbClr val="BFBF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grpSp>
      <p:grpSp>
        <p:nvGrpSpPr>
          <p:cNvPr id="16" name="群組 15">
            <a:extLst>
              <a:ext uri="{FF2B5EF4-FFF2-40B4-BE49-F238E27FC236}">
                <a16:creationId xmlns:a16="http://schemas.microsoft.com/office/drawing/2014/main" xmlns="" id="{427778B7-79A5-4C79-BEB4-BE72BBD2566D}"/>
              </a:ext>
            </a:extLst>
          </p:cNvPr>
          <p:cNvGrpSpPr/>
          <p:nvPr/>
        </p:nvGrpSpPr>
        <p:grpSpPr>
          <a:xfrm>
            <a:off x="9147690" y="1734680"/>
            <a:ext cx="808619" cy="808619"/>
            <a:chOff x="21802344" y="31842812"/>
            <a:chExt cx="1728000" cy="1728000"/>
          </a:xfrm>
        </p:grpSpPr>
        <p:sp>
          <p:nvSpPr>
            <p:cNvPr id="17" name="矩形 16">
              <a:extLst>
                <a:ext uri="{FF2B5EF4-FFF2-40B4-BE49-F238E27FC236}">
                  <a16:creationId xmlns:a16="http://schemas.microsoft.com/office/drawing/2014/main" xmlns="" id="{992548EB-9C00-4591-B1FB-A2F2A65D19DB}"/>
                </a:ext>
              </a:extLst>
            </p:cNvPr>
            <p:cNvSpPr/>
            <p:nvPr/>
          </p:nvSpPr>
          <p:spPr bwMode="auto">
            <a:xfrm>
              <a:off x="21802344" y="31842812"/>
              <a:ext cx="1728000" cy="1728000"/>
            </a:xfrm>
            <a:prstGeom prst="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1" lang="zh-TW" altLang="en-US" sz="3800" b="0" i="0" u="none" strike="noStrike" cap="none" normalizeH="0" baseline="0">
                <a:ln>
                  <a:noFill/>
                </a:ln>
                <a:solidFill>
                  <a:schemeClr val="tx1"/>
                </a:solidFill>
                <a:effectLst/>
                <a:latin typeface="Times New Roman" pitchFamily="18" charset="0"/>
                <a:ea typeface="新細明體" pitchFamily="18" charset="-120"/>
              </a:endParaRPr>
            </a:p>
          </p:txBody>
        </p:sp>
        <p:sp>
          <p:nvSpPr>
            <p:cNvPr id="18" name="手繪多邊形: 圖案 17">
              <a:extLst>
                <a:ext uri="{FF2B5EF4-FFF2-40B4-BE49-F238E27FC236}">
                  <a16:creationId xmlns:a16="http://schemas.microsoft.com/office/drawing/2014/main" xmlns="" id="{EBF0E4C9-7EBA-4DE0-9804-560115ADEAFC}"/>
                </a:ext>
              </a:extLst>
            </p:cNvPr>
            <p:cNvSpPr>
              <a:spLocks noChangeAspect="1"/>
            </p:cNvSpPr>
            <p:nvPr>
              <p:custDataLst>
                <p:tags r:id="rId4"/>
              </p:custDataLst>
            </p:nvPr>
          </p:nvSpPr>
          <p:spPr bwMode="auto">
            <a:xfrm>
              <a:off x="21982342" y="32114452"/>
              <a:ext cx="1368000" cy="1184722"/>
            </a:xfrm>
            <a:custGeom>
              <a:avLst/>
              <a:gdLst>
                <a:gd name="connsiteX0" fmla="*/ 0 w 1524000"/>
                <a:gd name="connsiteY0" fmla="*/ 1319822 h 1319822"/>
                <a:gd name="connsiteX1" fmla="*/ 1524000 w 1524000"/>
                <a:gd name="connsiteY1" fmla="*/ 1319822 h 1319822"/>
                <a:gd name="connsiteX2" fmla="*/ 762000 w 1524000"/>
                <a:gd name="connsiteY2" fmla="*/ 0 h 1319822"/>
                <a:gd name="connsiteX3" fmla="*/ 0 w 1524000"/>
                <a:gd name="connsiteY3" fmla="*/ 1319822 h 1319822"/>
                <a:gd name="connsiteX4" fmla="*/ 0 w 1524000"/>
                <a:gd name="connsiteY4" fmla="*/ 1319822 h 1319822"/>
                <a:gd name="connsiteX0" fmla="*/ 0 w 1524000"/>
                <a:gd name="connsiteY0" fmla="*/ 1319822 h 1319822"/>
                <a:gd name="connsiteX1" fmla="*/ 1524000 w 1524000"/>
                <a:gd name="connsiteY1" fmla="*/ 1319822 h 1319822"/>
                <a:gd name="connsiteX2" fmla="*/ 762000 w 1524000"/>
                <a:gd name="connsiteY2" fmla="*/ 0 h 1319822"/>
                <a:gd name="connsiteX3" fmla="*/ 0 w 1524000"/>
                <a:gd name="connsiteY3" fmla="*/ 1319822 h 1319822"/>
              </a:gdLst>
              <a:ahLst/>
              <a:cxnLst>
                <a:cxn ang="0">
                  <a:pos x="connsiteX0" y="connsiteY0"/>
                </a:cxn>
                <a:cxn ang="0">
                  <a:pos x="connsiteX1" y="connsiteY1"/>
                </a:cxn>
                <a:cxn ang="0">
                  <a:pos x="connsiteX2" y="connsiteY2"/>
                </a:cxn>
                <a:cxn ang="0">
                  <a:pos x="connsiteX3" y="connsiteY3"/>
                </a:cxn>
              </a:cxnLst>
              <a:rect l="l" t="t" r="r" b="b"/>
              <a:pathLst>
                <a:path w="1524000" h="1319822">
                  <a:moveTo>
                    <a:pt x="0" y="1319822"/>
                  </a:moveTo>
                  <a:lnTo>
                    <a:pt x="1524000" y="1319822"/>
                  </a:lnTo>
                  <a:lnTo>
                    <a:pt x="762000" y="0"/>
                  </a:lnTo>
                  <a:lnTo>
                    <a:pt x="0" y="1319822"/>
                  </a:lnTo>
                  <a:close/>
                </a:path>
              </a:pathLst>
            </a:custGeom>
            <a:noFill/>
            <a:ln w="76200" cap="flat" cmpd="sng" algn="ctr">
              <a:solidFill>
                <a:srgbClr val="BFBFB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ctr" anchorCtr="0" compatLnSpc="1">
              <a:prstTxWarp prst="textNoShape">
                <a:avLst/>
              </a:prstTxWarp>
              <a:noAutofit/>
            </a:bodyPr>
            <a:lstStyle/>
            <a:p>
              <a:pPr algn="ctr"/>
              <a:endParaRPr lang="zh-TW" altLang="en-US">
                <a:solidFill>
                  <a:srgbClr val="000000"/>
                </a:solidFill>
              </a:endParaRPr>
            </a:p>
          </p:txBody>
        </p:sp>
      </p:grpSp>
      <p:sp>
        <p:nvSpPr>
          <p:cNvPr id="43" name="文字方塊 42">
            <a:extLst>
              <a:ext uri="{FF2B5EF4-FFF2-40B4-BE49-F238E27FC236}">
                <a16:creationId xmlns:a16="http://schemas.microsoft.com/office/drawing/2014/main" xmlns="" id="{1B271452-F152-4AB5-92F8-C6F402726DF2}"/>
              </a:ext>
            </a:extLst>
          </p:cNvPr>
          <p:cNvSpPr txBox="1"/>
          <p:nvPr>
            <p:custDataLst>
              <p:tags r:id="rId3"/>
            </p:custDataLst>
          </p:nvPr>
        </p:nvSpPr>
        <p:spPr>
          <a:xfrm>
            <a:off x="336000" y="4797346"/>
            <a:ext cx="11520000" cy="830997"/>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Poor constructional accuracy (</a:t>
            </a:r>
            <a:r>
              <a:rPr lang="en-US" altLang="zh-TW" sz="2400" b="1" i="1" dirty="0">
                <a:solidFill>
                  <a:schemeClr val="accent5">
                    <a:lumMod val="75000"/>
                  </a:schemeClr>
                </a:solidFill>
                <a:latin typeface="Times New Roman" panose="02020603050405020304" pitchFamily="18" charset="0"/>
                <a:cs typeface="Times New Roman" panose="02020603050405020304" pitchFamily="18" charset="0"/>
              </a:rPr>
              <a:t>Error</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 was a significant VMI problem for UCP;</a:t>
            </a:r>
            <a:b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br>
            <a:r>
              <a:rPr lang="en-US" altLang="zh-TW" sz="2400" b="1" i="1" dirty="0">
                <a:solidFill>
                  <a:schemeClr val="accent5">
                    <a:lumMod val="75000"/>
                  </a:schemeClr>
                </a:solidFill>
                <a:latin typeface="Times New Roman" panose="02020603050405020304" pitchFamily="18" charset="0"/>
                <a:cs typeface="Times New Roman" panose="02020603050405020304" pitchFamily="18" charset="0"/>
              </a:rPr>
              <a:t>Square</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 was the only predictor of UCP's VMI, with the coefficient of 0.57</a:t>
            </a:r>
          </a:p>
        </p:txBody>
      </p:sp>
      <p:grpSp>
        <p:nvGrpSpPr>
          <p:cNvPr id="47" name="Google Shape;197;p16">
            <a:extLst>
              <a:ext uri="{FF2B5EF4-FFF2-40B4-BE49-F238E27FC236}">
                <a16:creationId xmlns:a16="http://schemas.microsoft.com/office/drawing/2014/main" xmlns="" id="{F3711912-54B8-4BE0-9B4D-1F3FAD4FC7D6}"/>
              </a:ext>
            </a:extLst>
          </p:cNvPr>
          <p:cNvGrpSpPr/>
          <p:nvPr/>
        </p:nvGrpSpPr>
        <p:grpSpPr>
          <a:xfrm>
            <a:off x="10351863" y="81867"/>
            <a:ext cx="1840137" cy="360000"/>
            <a:chOff x="470894" y="82976"/>
            <a:chExt cx="3186869" cy="584775"/>
          </a:xfrm>
        </p:grpSpPr>
        <p:sp>
          <p:nvSpPr>
            <p:cNvPr id="48" name="Google Shape;198;p16">
              <a:extLst>
                <a:ext uri="{FF2B5EF4-FFF2-40B4-BE49-F238E27FC236}">
                  <a16:creationId xmlns:a16="http://schemas.microsoft.com/office/drawing/2014/main" xmlns="" id="{6F2AEBA5-DBFF-4E28-9373-58EEB6BBA649}"/>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Discussion</a:t>
              </a:r>
              <a:endParaRPr sz="1200" dirty="0">
                <a:solidFill>
                  <a:schemeClr val="tx1">
                    <a:lumMod val="50000"/>
                    <a:lumOff val="50000"/>
                  </a:schemeClr>
                </a:solidFill>
                <a:latin typeface="Bahnschrift Condensed" panose="020B0502040204020203" pitchFamily="34" charset="0"/>
              </a:endParaRPr>
            </a:p>
          </p:txBody>
        </p:sp>
        <p:sp>
          <p:nvSpPr>
            <p:cNvPr id="49" name="Google Shape;199;p16">
              <a:extLst>
                <a:ext uri="{FF2B5EF4-FFF2-40B4-BE49-F238E27FC236}">
                  <a16:creationId xmlns:a16="http://schemas.microsoft.com/office/drawing/2014/main" xmlns="" id="{1DD15DB4-816A-45C5-AB4C-80F0D2531522}"/>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04</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398223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E4142B01-C540-4369-A3BA-3329CA1590DB}"/>
              </a:ext>
            </a:extLst>
          </p:cNvPr>
          <p:cNvSpPr>
            <a:spLocks noGrp="1"/>
          </p:cNvSpPr>
          <p:nvPr>
            <p:ph type="title"/>
          </p:nvPr>
        </p:nvSpPr>
        <p:spPr>
          <a:xfrm>
            <a:off x="336000" y="200966"/>
            <a:ext cx="11520000" cy="900000"/>
          </a:xfrm>
        </p:spPr>
        <p:txBody>
          <a:bodyPr>
            <a:normAutofit/>
          </a:bodyPr>
          <a:lstStyle/>
          <a:p>
            <a:r>
              <a:rPr lang="en-US" altLang="zh-TW" dirty="0"/>
              <a:t>Application of CAM-VMI for UCP</a:t>
            </a:r>
            <a:endParaRPr lang="zh-TW" altLang="en-US" dirty="0"/>
          </a:p>
        </p:txBody>
      </p:sp>
      <p:sp>
        <p:nvSpPr>
          <p:cNvPr id="6" name="內容版面配置區 5">
            <a:extLst>
              <a:ext uri="{FF2B5EF4-FFF2-40B4-BE49-F238E27FC236}">
                <a16:creationId xmlns:a16="http://schemas.microsoft.com/office/drawing/2014/main" xmlns="" id="{2C8B40B7-ED18-48F9-BA8A-F13DC6CA60A2}"/>
              </a:ext>
            </a:extLst>
          </p:cNvPr>
          <p:cNvSpPr>
            <a:spLocks noGrp="1"/>
          </p:cNvSpPr>
          <p:nvPr>
            <p:ph idx="1"/>
          </p:nvPr>
        </p:nvSpPr>
        <p:spPr>
          <a:xfrm>
            <a:off x="336000" y="1279483"/>
            <a:ext cx="11520000" cy="5040000"/>
          </a:xfrm>
        </p:spPr>
        <p:txBody>
          <a:bodyPr/>
          <a:lstStyle/>
          <a:p>
            <a:r>
              <a:rPr lang="en-US" altLang="zh-TW" dirty="0"/>
              <a:t>The first study provided evidence of </a:t>
            </a:r>
            <a:r>
              <a:rPr lang="en-US" altLang="zh-TW" u="sng" dirty="0"/>
              <a:t>impaired VMI</a:t>
            </a:r>
            <a:r>
              <a:rPr lang="en-US" altLang="zh-TW" dirty="0"/>
              <a:t> performance in school-age UCP </a:t>
            </a:r>
          </a:p>
          <a:p>
            <a:r>
              <a:rPr lang="en-US" altLang="zh-TW" dirty="0"/>
              <a:t>Impaired VMI included </a:t>
            </a:r>
            <a:r>
              <a:rPr lang="en-US" altLang="zh-TW" u="sng" dirty="0"/>
              <a:t>poor constructional accuracy</a:t>
            </a:r>
            <a:r>
              <a:rPr lang="en-US" altLang="zh-TW" dirty="0"/>
              <a:t> and </a:t>
            </a:r>
            <a:r>
              <a:rPr lang="en-US" altLang="zh-TW" u="sng" dirty="0"/>
              <a:t>inappropriate alignment</a:t>
            </a:r>
          </a:p>
          <a:p>
            <a:r>
              <a:rPr lang="en-US" altLang="zh-TW" dirty="0"/>
              <a:t>CAM-VMI could be a </a:t>
            </a:r>
            <a:r>
              <a:rPr lang="en-US" altLang="zh-TW" u="sng" dirty="0"/>
              <a:t>supplement to Beery-VMI</a:t>
            </a:r>
            <a:r>
              <a:rPr lang="en-US" altLang="zh-TW" dirty="0"/>
              <a:t>, that was too crude an approach for </a:t>
            </a:r>
            <a:r>
              <a:rPr lang="en-US" altLang="zh-TW" u="sng" dirty="0"/>
              <a:t>sensitive determination of VMI</a:t>
            </a:r>
          </a:p>
          <a:p>
            <a:r>
              <a:rPr lang="en-US" altLang="zh-TW" dirty="0"/>
              <a:t>The </a:t>
            </a:r>
            <a:r>
              <a:rPr lang="en-US" altLang="zh-TW" i="1" u="sng" dirty="0"/>
              <a:t>Error</a:t>
            </a:r>
            <a:r>
              <a:rPr lang="en-US" altLang="zh-TW" u="sng" dirty="0"/>
              <a:t> of </a:t>
            </a:r>
            <a:r>
              <a:rPr lang="en-US" altLang="zh-TW" i="1" u="sng" dirty="0"/>
              <a:t>Square</a:t>
            </a:r>
            <a:r>
              <a:rPr lang="en-US" altLang="zh-TW" u="sng" dirty="0"/>
              <a:t>-copying</a:t>
            </a:r>
            <a:r>
              <a:rPr lang="en-US" altLang="zh-TW" dirty="0"/>
              <a:t> could is an important predictor</a:t>
            </a:r>
          </a:p>
        </p:txBody>
      </p:sp>
      <p:sp>
        <p:nvSpPr>
          <p:cNvPr id="3" name="日期版面配置區 2">
            <a:extLst>
              <a:ext uri="{FF2B5EF4-FFF2-40B4-BE49-F238E27FC236}">
                <a16:creationId xmlns:a16="http://schemas.microsoft.com/office/drawing/2014/main" xmlns="" id="{FAFD50BC-F909-4B17-85FA-2C1B0FAE77D2}"/>
              </a:ext>
            </a:extLst>
          </p:cNvPr>
          <p:cNvSpPr>
            <a:spLocks noGrp="1"/>
          </p:cNvSpPr>
          <p:nvPr>
            <p:ph type="dt" sz="half" idx="10"/>
          </p:nvPr>
        </p:nvSpPr>
        <p:spPr>
          <a:xfrm>
            <a:off x="10752000" y="6498000"/>
            <a:ext cx="1440000" cy="360000"/>
          </a:xfrm>
        </p:spPr>
        <p:txBody>
          <a:bodyPr/>
          <a:lstStyle/>
          <a:p>
            <a:fld id="{50578E0B-3968-4BF7-9BBF-D360C258AC89}" type="datetime1">
              <a:rPr lang="zh-TW" altLang="en-US" smtClean="0"/>
              <a:t>2025/10/3</a:t>
            </a:fld>
            <a:endParaRPr lang="zh-TW" altLang="en-US"/>
          </a:p>
        </p:txBody>
      </p:sp>
      <p:sp>
        <p:nvSpPr>
          <p:cNvPr id="4" name="投影片編號版面配置區 3">
            <a:extLst>
              <a:ext uri="{FF2B5EF4-FFF2-40B4-BE49-F238E27FC236}">
                <a16:creationId xmlns:a16="http://schemas.microsoft.com/office/drawing/2014/main" xmlns="" id="{C9E43EEC-A2F7-41DE-8179-E063DD9383D4}"/>
              </a:ext>
            </a:extLst>
          </p:cNvPr>
          <p:cNvSpPr>
            <a:spLocks noGrp="1"/>
          </p:cNvSpPr>
          <p:nvPr>
            <p:ph type="sldNum" sz="quarter" idx="12"/>
          </p:nvPr>
        </p:nvSpPr>
        <p:spPr>
          <a:xfrm>
            <a:off x="5736000" y="6498000"/>
            <a:ext cx="720000" cy="360000"/>
          </a:xfrm>
        </p:spPr>
        <p:txBody>
          <a:bodyPr/>
          <a:lstStyle/>
          <a:p>
            <a:fld id="{E8F8EE8B-5707-481F-A84A-FB2ECF5128B9}" type="slidenum">
              <a:rPr lang="zh-TW" altLang="en-US" smtClean="0"/>
              <a:pPr/>
              <a:t>14</a:t>
            </a:fld>
            <a:endParaRPr lang="zh-TW" altLang="en-US"/>
          </a:p>
        </p:txBody>
      </p:sp>
      <p:grpSp>
        <p:nvGrpSpPr>
          <p:cNvPr id="7" name="Google Shape;197;p16">
            <a:extLst>
              <a:ext uri="{FF2B5EF4-FFF2-40B4-BE49-F238E27FC236}">
                <a16:creationId xmlns:a16="http://schemas.microsoft.com/office/drawing/2014/main" xmlns="" id="{696C1850-D541-4230-A18B-96FC0F85A237}"/>
              </a:ext>
            </a:extLst>
          </p:cNvPr>
          <p:cNvGrpSpPr/>
          <p:nvPr/>
        </p:nvGrpSpPr>
        <p:grpSpPr>
          <a:xfrm>
            <a:off x="10351863" y="51387"/>
            <a:ext cx="1840137" cy="360000"/>
            <a:chOff x="470894" y="82976"/>
            <a:chExt cx="3186869" cy="584775"/>
          </a:xfrm>
        </p:grpSpPr>
        <p:sp>
          <p:nvSpPr>
            <p:cNvPr id="8" name="Google Shape;198;p16">
              <a:extLst>
                <a:ext uri="{FF2B5EF4-FFF2-40B4-BE49-F238E27FC236}">
                  <a16:creationId xmlns:a16="http://schemas.microsoft.com/office/drawing/2014/main" xmlns="" id="{77D0BA4E-4D79-4B04-AD3B-4C7D1B687A15}"/>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Implications</a:t>
              </a:r>
              <a:endParaRPr sz="1200" dirty="0">
                <a:solidFill>
                  <a:schemeClr val="tx1">
                    <a:lumMod val="50000"/>
                    <a:lumOff val="50000"/>
                  </a:schemeClr>
                </a:solidFill>
                <a:latin typeface="Bahnschrift Condensed" panose="020B0502040204020203" pitchFamily="34" charset="0"/>
              </a:endParaRPr>
            </a:p>
          </p:txBody>
        </p:sp>
        <p:sp>
          <p:nvSpPr>
            <p:cNvPr id="9" name="Google Shape;199;p16">
              <a:extLst>
                <a:ext uri="{FF2B5EF4-FFF2-40B4-BE49-F238E27FC236}">
                  <a16:creationId xmlns:a16="http://schemas.microsoft.com/office/drawing/2014/main" xmlns="" id="{AD3CD1BD-1A8B-453D-88D6-4089D39954CC}"/>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05</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2633453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xmlns="" id="{5D89984B-B456-4457-8E83-16A5BF9DC652}"/>
              </a:ext>
            </a:extLst>
          </p:cNvPr>
          <p:cNvSpPr>
            <a:spLocks noGrp="1"/>
          </p:cNvSpPr>
          <p:nvPr>
            <p:ph type="dt" sz="half" idx="10"/>
          </p:nvPr>
        </p:nvSpPr>
        <p:spPr>
          <a:xfrm>
            <a:off x="10752000" y="6498000"/>
            <a:ext cx="1440000" cy="360000"/>
          </a:xfrm>
        </p:spPr>
        <p:txBody>
          <a:bodyPr/>
          <a:lstStyle/>
          <a:p>
            <a:fld id="{4200C12F-412E-4801-9A80-B6174218EBF8}" type="datetime1">
              <a:rPr lang="zh-TW" altLang="en-US" smtClean="0"/>
              <a:t>2025/10/3</a:t>
            </a:fld>
            <a:endParaRPr lang="zh-TW" altLang="en-US"/>
          </a:p>
        </p:txBody>
      </p:sp>
      <p:sp>
        <p:nvSpPr>
          <p:cNvPr id="4" name="投影片編號版面配置區 3">
            <a:extLst>
              <a:ext uri="{FF2B5EF4-FFF2-40B4-BE49-F238E27FC236}">
                <a16:creationId xmlns:a16="http://schemas.microsoft.com/office/drawing/2014/main" xmlns="" id="{3623A4A6-F759-44E9-87B2-82676F7CA384}"/>
              </a:ext>
            </a:extLst>
          </p:cNvPr>
          <p:cNvSpPr>
            <a:spLocks noGrp="1"/>
          </p:cNvSpPr>
          <p:nvPr>
            <p:ph type="sldNum" sz="quarter" idx="12"/>
          </p:nvPr>
        </p:nvSpPr>
        <p:spPr>
          <a:xfrm>
            <a:off x="5736000" y="6498000"/>
            <a:ext cx="720000" cy="360000"/>
          </a:xfrm>
        </p:spPr>
        <p:txBody>
          <a:bodyPr/>
          <a:lstStyle/>
          <a:p>
            <a:fld id="{E8F8EE8B-5707-481F-A84A-FB2ECF5128B9}" type="slidenum">
              <a:rPr lang="zh-TW" altLang="en-US" smtClean="0"/>
              <a:pPr/>
              <a:t>15</a:t>
            </a:fld>
            <a:endParaRPr lang="zh-TW" altLang="en-US"/>
          </a:p>
        </p:txBody>
      </p:sp>
      <p:grpSp>
        <p:nvGrpSpPr>
          <p:cNvPr id="5" name="群組 4">
            <a:extLst>
              <a:ext uri="{FF2B5EF4-FFF2-40B4-BE49-F238E27FC236}">
                <a16:creationId xmlns:a16="http://schemas.microsoft.com/office/drawing/2014/main" xmlns="" id="{0D025883-7A5D-48B0-B121-8C2EC50902FB}"/>
              </a:ext>
            </a:extLst>
          </p:cNvPr>
          <p:cNvGrpSpPr/>
          <p:nvPr/>
        </p:nvGrpSpPr>
        <p:grpSpPr>
          <a:xfrm>
            <a:off x="3763538" y="2392103"/>
            <a:ext cx="4700624" cy="2186542"/>
            <a:chOff x="3763538" y="2392103"/>
            <a:chExt cx="4700624" cy="2186542"/>
          </a:xfrm>
        </p:grpSpPr>
        <p:grpSp>
          <p:nvGrpSpPr>
            <p:cNvPr id="7" name="群組 6">
              <a:extLst>
                <a:ext uri="{FF2B5EF4-FFF2-40B4-BE49-F238E27FC236}">
                  <a16:creationId xmlns:a16="http://schemas.microsoft.com/office/drawing/2014/main" xmlns="" id="{32DCE0B6-A84C-4C20-94D8-DC6FC9415553}"/>
                </a:ext>
              </a:extLst>
            </p:cNvPr>
            <p:cNvGrpSpPr/>
            <p:nvPr/>
          </p:nvGrpSpPr>
          <p:grpSpPr>
            <a:xfrm>
              <a:off x="3763538" y="3926082"/>
              <a:ext cx="3133749" cy="652563"/>
              <a:chOff x="2723706" y="6528805"/>
              <a:chExt cx="3133749" cy="652563"/>
            </a:xfrm>
          </p:grpSpPr>
          <p:sp>
            <p:nvSpPr>
              <p:cNvPr id="11" name="B2">
                <a:extLst>
                  <a:ext uri="{FF2B5EF4-FFF2-40B4-BE49-F238E27FC236}">
                    <a16:creationId xmlns:a16="http://schemas.microsoft.com/office/drawing/2014/main" xmlns="" id="{8675E96A-4B62-4EBE-A219-D9011EF187DE}"/>
                  </a:ext>
                </a:extLst>
              </p:cNvPr>
              <p:cNvSpPr txBox="1"/>
              <p:nvPr/>
            </p:nvSpPr>
            <p:spPr>
              <a:xfrm>
                <a:off x="2723706" y="6528805"/>
                <a:ext cx="3116423" cy="635236"/>
              </a:xfrm>
              <a:custGeom>
                <a:avLst/>
                <a:gdLst/>
                <a:ahLst/>
                <a:cxnLst/>
                <a:rect l="l" t="t" r="r" b="b"/>
                <a:pathLst>
                  <a:path w="3116423" h="635236">
                    <a:moveTo>
                      <a:pt x="999678" y="310754"/>
                    </a:moveTo>
                    <a:cubicBezTo>
                      <a:pt x="991195" y="314102"/>
                      <a:pt x="982098" y="316670"/>
                      <a:pt x="972387" y="318455"/>
                    </a:cubicBezTo>
                    <a:cubicBezTo>
                      <a:pt x="962676" y="320241"/>
                      <a:pt x="946435" y="322139"/>
                      <a:pt x="923664" y="324148"/>
                    </a:cubicBezTo>
                    <a:cubicBezTo>
                      <a:pt x="888392" y="327274"/>
                      <a:pt x="863501" y="331236"/>
                      <a:pt x="848990" y="336036"/>
                    </a:cubicBezTo>
                    <a:cubicBezTo>
                      <a:pt x="834479" y="340836"/>
                      <a:pt x="823540" y="348482"/>
                      <a:pt x="816173" y="358974"/>
                    </a:cubicBezTo>
                    <a:cubicBezTo>
                      <a:pt x="808806" y="369466"/>
                      <a:pt x="805123" y="381075"/>
                      <a:pt x="805123" y="393800"/>
                    </a:cubicBezTo>
                    <a:cubicBezTo>
                      <a:pt x="805123" y="410766"/>
                      <a:pt x="810983" y="424719"/>
                      <a:pt x="822703" y="435658"/>
                    </a:cubicBezTo>
                    <a:cubicBezTo>
                      <a:pt x="834423" y="446597"/>
                      <a:pt x="851111" y="452066"/>
                      <a:pt x="872765" y="452066"/>
                    </a:cubicBezTo>
                    <a:cubicBezTo>
                      <a:pt x="892857" y="452066"/>
                      <a:pt x="912167" y="446764"/>
                      <a:pt x="930696" y="436160"/>
                    </a:cubicBezTo>
                    <a:cubicBezTo>
                      <a:pt x="949225" y="425556"/>
                      <a:pt x="963848" y="410766"/>
                      <a:pt x="974563" y="391791"/>
                    </a:cubicBezTo>
                    <a:cubicBezTo>
                      <a:pt x="985279" y="372815"/>
                      <a:pt x="993651" y="345803"/>
                      <a:pt x="999678" y="310754"/>
                    </a:cubicBezTo>
                    <a:close/>
                    <a:moveTo>
                      <a:pt x="2578037" y="174129"/>
                    </a:moveTo>
                    <a:cubicBezTo>
                      <a:pt x="2559062" y="174129"/>
                      <a:pt x="2541761" y="178650"/>
                      <a:pt x="2526134" y="187691"/>
                    </a:cubicBezTo>
                    <a:cubicBezTo>
                      <a:pt x="2510507" y="196733"/>
                      <a:pt x="2496387" y="209960"/>
                      <a:pt x="2483773" y="227373"/>
                    </a:cubicBezTo>
                    <a:cubicBezTo>
                      <a:pt x="2471160" y="244786"/>
                      <a:pt x="2461896" y="265045"/>
                      <a:pt x="2455980" y="288150"/>
                    </a:cubicBezTo>
                    <a:cubicBezTo>
                      <a:pt x="2450064" y="311256"/>
                      <a:pt x="2447106" y="331850"/>
                      <a:pt x="2447106" y="349933"/>
                    </a:cubicBezTo>
                    <a:cubicBezTo>
                      <a:pt x="2447106" y="383419"/>
                      <a:pt x="2455143" y="408813"/>
                      <a:pt x="2471216" y="426114"/>
                    </a:cubicBezTo>
                    <a:cubicBezTo>
                      <a:pt x="2487289" y="443415"/>
                      <a:pt x="2507716" y="452066"/>
                      <a:pt x="2532496" y="452066"/>
                    </a:cubicBezTo>
                    <a:cubicBezTo>
                      <a:pt x="2545444" y="452066"/>
                      <a:pt x="2558281" y="449443"/>
                      <a:pt x="2571005" y="444197"/>
                    </a:cubicBezTo>
                    <a:cubicBezTo>
                      <a:pt x="2583730" y="438951"/>
                      <a:pt x="2595562" y="430970"/>
                      <a:pt x="2606501" y="420254"/>
                    </a:cubicBezTo>
                    <a:cubicBezTo>
                      <a:pt x="2617440" y="409538"/>
                      <a:pt x="2626760" y="397316"/>
                      <a:pt x="2634462" y="383586"/>
                    </a:cubicBezTo>
                    <a:cubicBezTo>
                      <a:pt x="2642164" y="369857"/>
                      <a:pt x="2648359" y="355067"/>
                      <a:pt x="2653047" y="339217"/>
                    </a:cubicBezTo>
                    <a:cubicBezTo>
                      <a:pt x="2659967" y="317116"/>
                      <a:pt x="2663428" y="295908"/>
                      <a:pt x="2663428" y="275593"/>
                    </a:cubicBezTo>
                    <a:cubicBezTo>
                      <a:pt x="2663428" y="243446"/>
                      <a:pt x="2655335" y="218499"/>
                      <a:pt x="2639150" y="200751"/>
                    </a:cubicBezTo>
                    <a:cubicBezTo>
                      <a:pt x="2622965" y="183003"/>
                      <a:pt x="2602594" y="174129"/>
                      <a:pt x="2578037" y="174129"/>
                    </a:cubicBezTo>
                    <a:close/>
                    <a:moveTo>
                      <a:pt x="2831120" y="135285"/>
                    </a:moveTo>
                    <a:lnTo>
                      <a:pt x="2891730" y="135285"/>
                    </a:lnTo>
                    <a:lnTo>
                      <a:pt x="2844179" y="362657"/>
                    </a:lnTo>
                    <a:cubicBezTo>
                      <a:pt x="2840161" y="381633"/>
                      <a:pt x="2838152" y="396367"/>
                      <a:pt x="2838152" y="406859"/>
                    </a:cubicBezTo>
                    <a:cubicBezTo>
                      <a:pt x="2838152" y="420254"/>
                      <a:pt x="2842226" y="430691"/>
                      <a:pt x="2850375" y="438169"/>
                    </a:cubicBezTo>
                    <a:cubicBezTo>
                      <a:pt x="2858523" y="445648"/>
                      <a:pt x="2870522" y="449387"/>
                      <a:pt x="2886372" y="449387"/>
                    </a:cubicBezTo>
                    <a:cubicBezTo>
                      <a:pt x="2903339" y="449387"/>
                      <a:pt x="2919914" y="445257"/>
                      <a:pt x="2936099" y="436997"/>
                    </a:cubicBezTo>
                    <a:cubicBezTo>
                      <a:pt x="2952285" y="428737"/>
                      <a:pt x="2966237" y="417575"/>
                      <a:pt x="2977957" y="403511"/>
                    </a:cubicBezTo>
                    <a:cubicBezTo>
                      <a:pt x="2989677" y="389447"/>
                      <a:pt x="2999221" y="372815"/>
                      <a:pt x="3006588" y="353616"/>
                    </a:cubicBezTo>
                    <a:cubicBezTo>
                      <a:pt x="3011499" y="341338"/>
                      <a:pt x="3017192" y="319795"/>
                      <a:pt x="3023666" y="288988"/>
                    </a:cubicBezTo>
                    <a:lnTo>
                      <a:pt x="3055813" y="135285"/>
                    </a:lnTo>
                    <a:lnTo>
                      <a:pt x="3116423" y="135285"/>
                    </a:lnTo>
                    <a:lnTo>
                      <a:pt x="3042084" y="490910"/>
                    </a:lnTo>
                    <a:lnTo>
                      <a:pt x="2986161" y="490910"/>
                    </a:lnTo>
                    <a:lnTo>
                      <a:pt x="2999556" y="426616"/>
                    </a:lnTo>
                    <a:cubicBezTo>
                      <a:pt x="2956917" y="474837"/>
                      <a:pt x="2913273" y="498947"/>
                      <a:pt x="2868625" y="498947"/>
                    </a:cubicBezTo>
                    <a:cubicBezTo>
                      <a:pt x="2841166" y="498947"/>
                      <a:pt x="2819009" y="491078"/>
                      <a:pt x="2802154" y="475339"/>
                    </a:cubicBezTo>
                    <a:cubicBezTo>
                      <a:pt x="2785299" y="459600"/>
                      <a:pt x="2776872" y="440346"/>
                      <a:pt x="2776872" y="417575"/>
                    </a:cubicBezTo>
                    <a:cubicBezTo>
                      <a:pt x="2776872" y="402618"/>
                      <a:pt x="2780667" y="376945"/>
                      <a:pt x="2788257" y="340556"/>
                    </a:cubicBezTo>
                    <a:close/>
                    <a:moveTo>
                      <a:pt x="2072394" y="135285"/>
                    </a:moveTo>
                    <a:lnTo>
                      <a:pt x="2132000" y="135285"/>
                    </a:lnTo>
                    <a:lnTo>
                      <a:pt x="2158789" y="315107"/>
                    </a:lnTo>
                    <a:cubicBezTo>
                      <a:pt x="2164147" y="350602"/>
                      <a:pt x="2168723" y="386098"/>
                      <a:pt x="2172518" y="421593"/>
                    </a:cubicBezTo>
                    <a:lnTo>
                      <a:pt x="2331578" y="135285"/>
                    </a:lnTo>
                    <a:lnTo>
                      <a:pt x="2394867" y="135285"/>
                    </a:lnTo>
                    <a:lnTo>
                      <a:pt x="2168165" y="538126"/>
                    </a:lnTo>
                    <a:cubicBezTo>
                      <a:pt x="2146287" y="577416"/>
                      <a:pt x="2126865" y="603424"/>
                      <a:pt x="2109899" y="616149"/>
                    </a:cubicBezTo>
                    <a:cubicBezTo>
                      <a:pt x="2092932" y="628874"/>
                      <a:pt x="2073399" y="635236"/>
                      <a:pt x="2051297" y="635236"/>
                    </a:cubicBezTo>
                    <a:cubicBezTo>
                      <a:pt x="2037233" y="635236"/>
                      <a:pt x="2023504" y="632892"/>
                      <a:pt x="2010109" y="628204"/>
                    </a:cubicBezTo>
                    <a:lnTo>
                      <a:pt x="2013793" y="571277"/>
                    </a:lnTo>
                    <a:cubicBezTo>
                      <a:pt x="2026295" y="574849"/>
                      <a:pt x="2038461" y="576635"/>
                      <a:pt x="2050293" y="576635"/>
                    </a:cubicBezTo>
                    <a:cubicBezTo>
                      <a:pt x="2062571" y="576635"/>
                      <a:pt x="2072505" y="573845"/>
                      <a:pt x="2080096" y="568264"/>
                    </a:cubicBezTo>
                    <a:cubicBezTo>
                      <a:pt x="2089919" y="560897"/>
                      <a:pt x="2100634" y="547056"/>
                      <a:pt x="2112243" y="526740"/>
                    </a:cubicBezTo>
                    <a:lnTo>
                      <a:pt x="2131665" y="491915"/>
                    </a:lnTo>
                    <a:close/>
                    <a:moveTo>
                      <a:pt x="2580381" y="127249"/>
                    </a:moveTo>
                    <a:cubicBezTo>
                      <a:pt x="2623244" y="127249"/>
                      <a:pt x="2657791" y="140643"/>
                      <a:pt x="2684022" y="167432"/>
                    </a:cubicBezTo>
                    <a:cubicBezTo>
                      <a:pt x="2710253" y="194221"/>
                      <a:pt x="2723368" y="230386"/>
                      <a:pt x="2723368" y="275928"/>
                    </a:cubicBezTo>
                    <a:cubicBezTo>
                      <a:pt x="2723368" y="316781"/>
                      <a:pt x="2715108" y="354788"/>
                      <a:pt x="2698588" y="389949"/>
                    </a:cubicBezTo>
                    <a:cubicBezTo>
                      <a:pt x="2682069" y="425109"/>
                      <a:pt x="2658572" y="452066"/>
                      <a:pt x="2628099" y="470818"/>
                    </a:cubicBezTo>
                    <a:cubicBezTo>
                      <a:pt x="2597627" y="489571"/>
                      <a:pt x="2565536" y="498947"/>
                      <a:pt x="2531827" y="498947"/>
                    </a:cubicBezTo>
                    <a:cubicBezTo>
                      <a:pt x="2504144" y="498947"/>
                      <a:pt x="2478974" y="493031"/>
                      <a:pt x="2456315" y="481199"/>
                    </a:cubicBezTo>
                    <a:cubicBezTo>
                      <a:pt x="2433656" y="469367"/>
                      <a:pt x="2416355" y="452624"/>
                      <a:pt x="2404411" y="430970"/>
                    </a:cubicBezTo>
                    <a:cubicBezTo>
                      <a:pt x="2392467" y="409315"/>
                      <a:pt x="2386496" y="384312"/>
                      <a:pt x="2386496" y="355960"/>
                    </a:cubicBezTo>
                    <a:cubicBezTo>
                      <a:pt x="2386496" y="286532"/>
                      <a:pt x="2406923" y="229047"/>
                      <a:pt x="2447776" y="183506"/>
                    </a:cubicBezTo>
                    <a:cubicBezTo>
                      <a:pt x="2481485" y="146001"/>
                      <a:pt x="2525687" y="127249"/>
                      <a:pt x="2580381" y="127249"/>
                    </a:cubicBezTo>
                    <a:close/>
                    <a:moveTo>
                      <a:pt x="1365275" y="127249"/>
                    </a:moveTo>
                    <a:cubicBezTo>
                      <a:pt x="1394073" y="127249"/>
                      <a:pt x="1416676" y="135062"/>
                      <a:pt x="1433084" y="150689"/>
                    </a:cubicBezTo>
                    <a:cubicBezTo>
                      <a:pt x="1449493" y="166316"/>
                      <a:pt x="1457697" y="187189"/>
                      <a:pt x="1457697" y="213308"/>
                    </a:cubicBezTo>
                    <a:cubicBezTo>
                      <a:pt x="1457697" y="226480"/>
                      <a:pt x="1454795" y="247241"/>
                      <a:pt x="1448990" y="275593"/>
                    </a:cubicBezTo>
                    <a:lnTo>
                      <a:pt x="1403784" y="490910"/>
                    </a:lnTo>
                    <a:lnTo>
                      <a:pt x="1343173" y="490910"/>
                    </a:lnTo>
                    <a:lnTo>
                      <a:pt x="1390389" y="265547"/>
                    </a:lnTo>
                    <a:cubicBezTo>
                      <a:pt x="1395077" y="243669"/>
                      <a:pt x="1397421" y="227484"/>
                      <a:pt x="1397421" y="216992"/>
                    </a:cubicBezTo>
                    <a:cubicBezTo>
                      <a:pt x="1397421" y="205160"/>
                      <a:pt x="1393347" y="195561"/>
                      <a:pt x="1385199" y="188194"/>
                    </a:cubicBezTo>
                    <a:cubicBezTo>
                      <a:pt x="1377051" y="180827"/>
                      <a:pt x="1365275" y="177143"/>
                      <a:pt x="1349871" y="177143"/>
                    </a:cubicBezTo>
                    <a:cubicBezTo>
                      <a:pt x="1318840" y="177143"/>
                      <a:pt x="1291214" y="188305"/>
                      <a:pt x="1266992" y="210630"/>
                    </a:cubicBezTo>
                    <a:cubicBezTo>
                      <a:pt x="1242770" y="232954"/>
                      <a:pt x="1224967" y="271240"/>
                      <a:pt x="1213581" y="325488"/>
                    </a:cubicBezTo>
                    <a:lnTo>
                      <a:pt x="1179091" y="490910"/>
                    </a:lnTo>
                    <a:lnTo>
                      <a:pt x="1118480" y="490910"/>
                    </a:lnTo>
                    <a:lnTo>
                      <a:pt x="1192820" y="135285"/>
                    </a:lnTo>
                    <a:lnTo>
                      <a:pt x="1247737" y="135285"/>
                    </a:lnTo>
                    <a:lnTo>
                      <a:pt x="1234678" y="197235"/>
                    </a:lnTo>
                    <a:cubicBezTo>
                      <a:pt x="1258565" y="172902"/>
                      <a:pt x="1280889" y="155154"/>
                      <a:pt x="1301651" y="143992"/>
                    </a:cubicBezTo>
                    <a:cubicBezTo>
                      <a:pt x="1322412" y="132830"/>
                      <a:pt x="1343620" y="127249"/>
                      <a:pt x="1365275" y="127249"/>
                    </a:cubicBezTo>
                    <a:close/>
                    <a:moveTo>
                      <a:pt x="941747" y="127249"/>
                    </a:moveTo>
                    <a:cubicBezTo>
                      <a:pt x="985726" y="127249"/>
                      <a:pt x="1020551" y="137741"/>
                      <a:pt x="1046224" y="158726"/>
                    </a:cubicBezTo>
                    <a:cubicBezTo>
                      <a:pt x="1065869" y="174353"/>
                      <a:pt x="1075692" y="194668"/>
                      <a:pt x="1075692" y="219671"/>
                    </a:cubicBezTo>
                    <a:cubicBezTo>
                      <a:pt x="1075692" y="238646"/>
                      <a:pt x="1072902" y="260636"/>
                      <a:pt x="1067321" y="285639"/>
                    </a:cubicBezTo>
                    <a:lnTo>
                      <a:pt x="1047564" y="374043"/>
                    </a:lnTo>
                    <a:cubicBezTo>
                      <a:pt x="1041313" y="402171"/>
                      <a:pt x="1038187" y="425054"/>
                      <a:pt x="1038187" y="442690"/>
                    </a:cubicBezTo>
                    <a:cubicBezTo>
                      <a:pt x="1038187" y="453852"/>
                      <a:pt x="1040643" y="469925"/>
                      <a:pt x="1045555" y="490910"/>
                    </a:cubicBezTo>
                    <a:lnTo>
                      <a:pt x="984275" y="490910"/>
                    </a:lnTo>
                    <a:cubicBezTo>
                      <a:pt x="980926" y="479302"/>
                      <a:pt x="978582" y="464568"/>
                      <a:pt x="977242" y="446708"/>
                    </a:cubicBezTo>
                    <a:cubicBezTo>
                      <a:pt x="956258" y="464791"/>
                      <a:pt x="936054" y="478018"/>
                      <a:pt x="916632" y="486389"/>
                    </a:cubicBezTo>
                    <a:cubicBezTo>
                      <a:pt x="897210" y="494761"/>
                      <a:pt x="876449" y="498947"/>
                      <a:pt x="854347" y="498947"/>
                    </a:cubicBezTo>
                    <a:cubicBezTo>
                      <a:pt x="821531" y="498947"/>
                      <a:pt x="795077" y="489292"/>
                      <a:pt x="774985" y="469981"/>
                    </a:cubicBezTo>
                    <a:cubicBezTo>
                      <a:pt x="754893" y="450671"/>
                      <a:pt x="744847" y="425947"/>
                      <a:pt x="744847" y="395809"/>
                    </a:cubicBezTo>
                    <a:cubicBezTo>
                      <a:pt x="744847" y="375940"/>
                      <a:pt x="749368" y="358360"/>
                      <a:pt x="758409" y="343068"/>
                    </a:cubicBezTo>
                    <a:cubicBezTo>
                      <a:pt x="767451" y="327776"/>
                      <a:pt x="779450" y="315498"/>
                      <a:pt x="794407" y="306233"/>
                    </a:cubicBezTo>
                    <a:cubicBezTo>
                      <a:pt x="809364" y="296968"/>
                      <a:pt x="827670" y="290327"/>
                      <a:pt x="849325" y="286309"/>
                    </a:cubicBezTo>
                    <a:cubicBezTo>
                      <a:pt x="862942" y="283630"/>
                      <a:pt x="888783" y="281509"/>
                      <a:pt x="926845" y="279946"/>
                    </a:cubicBezTo>
                    <a:cubicBezTo>
                      <a:pt x="964908" y="278384"/>
                      <a:pt x="992200" y="274365"/>
                      <a:pt x="1008719" y="267891"/>
                    </a:cubicBezTo>
                    <a:cubicBezTo>
                      <a:pt x="1013408" y="251371"/>
                      <a:pt x="1015752" y="237642"/>
                      <a:pt x="1015752" y="226703"/>
                    </a:cubicBezTo>
                    <a:cubicBezTo>
                      <a:pt x="1015752" y="212639"/>
                      <a:pt x="1010617" y="201588"/>
                      <a:pt x="1000348" y="193552"/>
                    </a:cubicBezTo>
                    <a:cubicBezTo>
                      <a:pt x="986284" y="182389"/>
                      <a:pt x="965745" y="176808"/>
                      <a:pt x="938733" y="176808"/>
                    </a:cubicBezTo>
                    <a:cubicBezTo>
                      <a:pt x="913283" y="176808"/>
                      <a:pt x="892466" y="182445"/>
                      <a:pt x="876281" y="193719"/>
                    </a:cubicBezTo>
                    <a:cubicBezTo>
                      <a:pt x="860096" y="204993"/>
                      <a:pt x="848320" y="221010"/>
                      <a:pt x="840953" y="241772"/>
                    </a:cubicBezTo>
                    <a:lnTo>
                      <a:pt x="779673" y="236414"/>
                    </a:lnTo>
                    <a:cubicBezTo>
                      <a:pt x="792175" y="201142"/>
                      <a:pt x="811987" y="174129"/>
                      <a:pt x="839111" y="155377"/>
                    </a:cubicBezTo>
                    <a:cubicBezTo>
                      <a:pt x="866235" y="136625"/>
                      <a:pt x="900447" y="127249"/>
                      <a:pt x="941747" y="127249"/>
                    </a:cubicBezTo>
                    <a:close/>
                    <a:moveTo>
                      <a:pt x="1602953" y="0"/>
                    </a:moveTo>
                    <a:lnTo>
                      <a:pt x="1663229" y="0"/>
                    </a:lnTo>
                    <a:lnTo>
                      <a:pt x="1599605" y="304391"/>
                    </a:lnTo>
                    <a:lnTo>
                      <a:pt x="1776412" y="135285"/>
                    </a:lnTo>
                    <a:lnTo>
                      <a:pt x="1856444" y="135285"/>
                    </a:lnTo>
                    <a:lnTo>
                      <a:pt x="1704751" y="267891"/>
                    </a:lnTo>
                    <a:lnTo>
                      <a:pt x="1796504" y="490910"/>
                    </a:lnTo>
                    <a:lnTo>
                      <a:pt x="1730201" y="490910"/>
                    </a:lnTo>
                    <a:lnTo>
                      <a:pt x="1659210" y="308410"/>
                    </a:lnTo>
                    <a:lnTo>
                      <a:pt x="1585540" y="372034"/>
                    </a:lnTo>
                    <a:lnTo>
                      <a:pt x="1560760" y="490910"/>
                    </a:lnTo>
                    <a:lnTo>
                      <a:pt x="1500150" y="490910"/>
                    </a:lnTo>
                    <a:close/>
                    <a:moveTo>
                      <a:pt x="458949" y="0"/>
                    </a:moveTo>
                    <a:lnTo>
                      <a:pt x="519559" y="0"/>
                    </a:lnTo>
                    <a:lnTo>
                      <a:pt x="480380" y="188529"/>
                    </a:lnTo>
                    <a:cubicBezTo>
                      <a:pt x="502927" y="166651"/>
                      <a:pt x="523912" y="150968"/>
                      <a:pt x="543334" y="141480"/>
                    </a:cubicBezTo>
                    <a:cubicBezTo>
                      <a:pt x="562756" y="131992"/>
                      <a:pt x="582736" y="127249"/>
                      <a:pt x="603275" y="127249"/>
                    </a:cubicBezTo>
                    <a:cubicBezTo>
                      <a:pt x="632743" y="127249"/>
                      <a:pt x="655625" y="135006"/>
                      <a:pt x="671921" y="150522"/>
                    </a:cubicBezTo>
                    <a:cubicBezTo>
                      <a:pt x="688218" y="166037"/>
                      <a:pt x="696367" y="186519"/>
                      <a:pt x="696367" y="211969"/>
                    </a:cubicBezTo>
                    <a:cubicBezTo>
                      <a:pt x="696367" y="224471"/>
                      <a:pt x="692795" y="247464"/>
                      <a:pt x="685651" y="280951"/>
                    </a:cubicBezTo>
                    <a:lnTo>
                      <a:pt x="641784" y="490910"/>
                    </a:lnTo>
                    <a:lnTo>
                      <a:pt x="581173" y="490910"/>
                    </a:lnTo>
                    <a:lnTo>
                      <a:pt x="626380" y="275593"/>
                    </a:lnTo>
                    <a:cubicBezTo>
                      <a:pt x="632854" y="244339"/>
                      <a:pt x="636091" y="224694"/>
                      <a:pt x="636091" y="216657"/>
                    </a:cubicBezTo>
                    <a:cubicBezTo>
                      <a:pt x="636091" y="205048"/>
                      <a:pt x="632073" y="195561"/>
                      <a:pt x="624036" y="188194"/>
                    </a:cubicBezTo>
                    <a:cubicBezTo>
                      <a:pt x="615999" y="180827"/>
                      <a:pt x="604391" y="177143"/>
                      <a:pt x="589210" y="177143"/>
                    </a:cubicBezTo>
                    <a:cubicBezTo>
                      <a:pt x="567333" y="177143"/>
                      <a:pt x="546459" y="182892"/>
                      <a:pt x="526591" y="194389"/>
                    </a:cubicBezTo>
                    <a:cubicBezTo>
                      <a:pt x="506722" y="205886"/>
                      <a:pt x="491151" y="221624"/>
                      <a:pt x="479877" y="241604"/>
                    </a:cubicBezTo>
                    <a:cubicBezTo>
                      <a:pt x="468604" y="261585"/>
                      <a:pt x="458279" y="293787"/>
                      <a:pt x="448903" y="338212"/>
                    </a:cubicBezTo>
                    <a:lnTo>
                      <a:pt x="417091" y="490910"/>
                    </a:lnTo>
                    <a:lnTo>
                      <a:pt x="356480" y="490910"/>
                    </a:lnTo>
                    <a:close/>
                    <a:moveTo>
                      <a:pt x="11720" y="0"/>
                    </a:moveTo>
                    <a:lnTo>
                      <a:pt x="398152" y="0"/>
                    </a:lnTo>
                    <a:lnTo>
                      <a:pt x="386432" y="55923"/>
                    </a:lnTo>
                    <a:lnTo>
                      <a:pt x="226702" y="55923"/>
                    </a:lnTo>
                    <a:lnTo>
                      <a:pt x="135954" y="490910"/>
                    </a:lnTo>
                    <a:lnTo>
                      <a:pt x="70321" y="490910"/>
                    </a:lnTo>
                    <a:lnTo>
                      <a:pt x="161069" y="55923"/>
                    </a:lnTo>
                    <a:lnTo>
                      <a:pt x="0" y="5592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TW" altLang="en-US" sz="5400" i="1" dirty="0">
                  <a:solidFill>
                    <a:schemeClr val="bg1"/>
                  </a:solidFill>
                  <a:latin typeface="Taipei Sans TC Beta Light" pitchFamily="2" charset="-120"/>
                  <a:ea typeface="Taipei Sans TC Beta Light" pitchFamily="2" charset="-120"/>
                  <a:cs typeface="Arial" panose="020B0604020202020204" pitchFamily="34" charset="0"/>
                </a:endParaRPr>
              </a:p>
            </p:txBody>
          </p:sp>
          <p:sp>
            <p:nvSpPr>
              <p:cNvPr id="12" name="W2">
                <a:extLst>
                  <a:ext uri="{FF2B5EF4-FFF2-40B4-BE49-F238E27FC236}">
                    <a16:creationId xmlns:a16="http://schemas.microsoft.com/office/drawing/2014/main" xmlns="" id="{17CE5B64-A958-48C1-B61D-7E8B5B0EC97A}"/>
                  </a:ext>
                </a:extLst>
              </p:cNvPr>
              <p:cNvSpPr txBox="1"/>
              <p:nvPr/>
            </p:nvSpPr>
            <p:spPr>
              <a:xfrm>
                <a:off x="2741032" y="6546133"/>
                <a:ext cx="3116423" cy="635235"/>
              </a:xfrm>
              <a:custGeom>
                <a:avLst/>
                <a:gdLst/>
                <a:ahLst/>
                <a:cxnLst/>
                <a:rect l="l" t="t" r="r" b="b"/>
                <a:pathLst>
                  <a:path w="3116423" h="635235">
                    <a:moveTo>
                      <a:pt x="999678" y="310753"/>
                    </a:moveTo>
                    <a:cubicBezTo>
                      <a:pt x="991195" y="314101"/>
                      <a:pt x="982098" y="316669"/>
                      <a:pt x="972387" y="318455"/>
                    </a:cubicBezTo>
                    <a:cubicBezTo>
                      <a:pt x="962676" y="320241"/>
                      <a:pt x="946435" y="322138"/>
                      <a:pt x="923664" y="324147"/>
                    </a:cubicBezTo>
                    <a:cubicBezTo>
                      <a:pt x="888392" y="327273"/>
                      <a:pt x="863501" y="331235"/>
                      <a:pt x="848990" y="336035"/>
                    </a:cubicBezTo>
                    <a:cubicBezTo>
                      <a:pt x="834479" y="340835"/>
                      <a:pt x="823540" y="348481"/>
                      <a:pt x="816173" y="358973"/>
                    </a:cubicBezTo>
                    <a:cubicBezTo>
                      <a:pt x="808806" y="369465"/>
                      <a:pt x="805123" y="381074"/>
                      <a:pt x="805123" y="393799"/>
                    </a:cubicBezTo>
                    <a:cubicBezTo>
                      <a:pt x="805123" y="410765"/>
                      <a:pt x="810983" y="424718"/>
                      <a:pt x="822703" y="435657"/>
                    </a:cubicBezTo>
                    <a:cubicBezTo>
                      <a:pt x="834423" y="446596"/>
                      <a:pt x="851111" y="452065"/>
                      <a:pt x="872765" y="452065"/>
                    </a:cubicBezTo>
                    <a:cubicBezTo>
                      <a:pt x="892857" y="452065"/>
                      <a:pt x="912167" y="446763"/>
                      <a:pt x="930697" y="436159"/>
                    </a:cubicBezTo>
                    <a:cubicBezTo>
                      <a:pt x="949226" y="425555"/>
                      <a:pt x="963848" y="410765"/>
                      <a:pt x="974564" y="391790"/>
                    </a:cubicBezTo>
                    <a:cubicBezTo>
                      <a:pt x="985279" y="372814"/>
                      <a:pt x="993651" y="345802"/>
                      <a:pt x="999678" y="310753"/>
                    </a:cubicBezTo>
                    <a:close/>
                    <a:moveTo>
                      <a:pt x="2578038" y="174128"/>
                    </a:moveTo>
                    <a:cubicBezTo>
                      <a:pt x="2559062" y="174128"/>
                      <a:pt x="2541761" y="178649"/>
                      <a:pt x="2526134" y="187690"/>
                    </a:cubicBezTo>
                    <a:cubicBezTo>
                      <a:pt x="2510507" y="196732"/>
                      <a:pt x="2496387" y="209959"/>
                      <a:pt x="2483774" y="227372"/>
                    </a:cubicBezTo>
                    <a:cubicBezTo>
                      <a:pt x="2471160" y="244785"/>
                      <a:pt x="2461896" y="265044"/>
                      <a:pt x="2455980" y="288150"/>
                    </a:cubicBezTo>
                    <a:cubicBezTo>
                      <a:pt x="2450064" y="311255"/>
                      <a:pt x="2447106" y="331849"/>
                      <a:pt x="2447106" y="349932"/>
                    </a:cubicBezTo>
                    <a:cubicBezTo>
                      <a:pt x="2447106" y="383418"/>
                      <a:pt x="2455143" y="408812"/>
                      <a:pt x="2471216" y="426113"/>
                    </a:cubicBezTo>
                    <a:cubicBezTo>
                      <a:pt x="2487290" y="443414"/>
                      <a:pt x="2507716" y="452065"/>
                      <a:pt x="2532496" y="452065"/>
                    </a:cubicBezTo>
                    <a:cubicBezTo>
                      <a:pt x="2545444" y="452065"/>
                      <a:pt x="2558280" y="449442"/>
                      <a:pt x="2571006" y="444196"/>
                    </a:cubicBezTo>
                    <a:cubicBezTo>
                      <a:pt x="2583730" y="438950"/>
                      <a:pt x="2595562" y="430969"/>
                      <a:pt x="2606501" y="420253"/>
                    </a:cubicBezTo>
                    <a:cubicBezTo>
                      <a:pt x="2617440" y="409537"/>
                      <a:pt x="2626760" y="397315"/>
                      <a:pt x="2634462" y="383586"/>
                    </a:cubicBezTo>
                    <a:cubicBezTo>
                      <a:pt x="2642164" y="369856"/>
                      <a:pt x="2648359" y="355066"/>
                      <a:pt x="2653047" y="339216"/>
                    </a:cubicBezTo>
                    <a:cubicBezTo>
                      <a:pt x="2659968" y="317115"/>
                      <a:pt x="2663428" y="295907"/>
                      <a:pt x="2663428" y="275592"/>
                    </a:cubicBezTo>
                    <a:cubicBezTo>
                      <a:pt x="2663428" y="243445"/>
                      <a:pt x="2655335" y="218498"/>
                      <a:pt x="2639150" y="200750"/>
                    </a:cubicBezTo>
                    <a:cubicBezTo>
                      <a:pt x="2622965" y="183002"/>
                      <a:pt x="2602594" y="174128"/>
                      <a:pt x="2578038" y="174128"/>
                    </a:cubicBezTo>
                    <a:close/>
                    <a:moveTo>
                      <a:pt x="2831120" y="135284"/>
                    </a:moveTo>
                    <a:lnTo>
                      <a:pt x="2891730" y="135284"/>
                    </a:lnTo>
                    <a:lnTo>
                      <a:pt x="2844180" y="362657"/>
                    </a:lnTo>
                    <a:cubicBezTo>
                      <a:pt x="2840161" y="381632"/>
                      <a:pt x="2838152" y="396366"/>
                      <a:pt x="2838152" y="406859"/>
                    </a:cubicBezTo>
                    <a:cubicBezTo>
                      <a:pt x="2838152" y="420253"/>
                      <a:pt x="2842226" y="430690"/>
                      <a:pt x="2850374" y="438168"/>
                    </a:cubicBezTo>
                    <a:cubicBezTo>
                      <a:pt x="2858523" y="445647"/>
                      <a:pt x="2870522" y="449386"/>
                      <a:pt x="2886372" y="449386"/>
                    </a:cubicBezTo>
                    <a:cubicBezTo>
                      <a:pt x="2903338" y="449386"/>
                      <a:pt x="2919914" y="445256"/>
                      <a:pt x="2936100" y="436996"/>
                    </a:cubicBezTo>
                    <a:cubicBezTo>
                      <a:pt x="2952284" y="428736"/>
                      <a:pt x="2966237" y="417574"/>
                      <a:pt x="2977957" y="403510"/>
                    </a:cubicBezTo>
                    <a:cubicBezTo>
                      <a:pt x="2989678" y="389446"/>
                      <a:pt x="2999221" y="372814"/>
                      <a:pt x="3006588" y="353615"/>
                    </a:cubicBezTo>
                    <a:cubicBezTo>
                      <a:pt x="3011500" y="341337"/>
                      <a:pt x="3017192" y="319794"/>
                      <a:pt x="3023666" y="288987"/>
                    </a:cubicBezTo>
                    <a:lnTo>
                      <a:pt x="3055813" y="135284"/>
                    </a:lnTo>
                    <a:lnTo>
                      <a:pt x="3116423" y="135284"/>
                    </a:lnTo>
                    <a:lnTo>
                      <a:pt x="3042084" y="490909"/>
                    </a:lnTo>
                    <a:lnTo>
                      <a:pt x="2986162" y="490909"/>
                    </a:lnTo>
                    <a:lnTo>
                      <a:pt x="2999556" y="426615"/>
                    </a:lnTo>
                    <a:cubicBezTo>
                      <a:pt x="2956917" y="474836"/>
                      <a:pt x="2913273" y="498946"/>
                      <a:pt x="2868624" y="498946"/>
                    </a:cubicBezTo>
                    <a:cubicBezTo>
                      <a:pt x="2841166" y="498946"/>
                      <a:pt x="2819009" y="491077"/>
                      <a:pt x="2802154" y="475338"/>
                    </a:cubicBezTo>
                    <a:cubicBezTo>
                      <a:pt x="2785299" y="459600"/>
                      <a:pt x="2776872" y="440345"/>
                      <a:pt x="2776872" y="417574"/>
                    </a:cubicBezTo>
                    <a:cubicBezTo>
                      <a:pt x="2776872" y="402617"/>
                      <a:pt x="2780667" y="376944"/>
                      <a:pt x="2788257" y="340556"/>
                    </a:cubicBezTo>
                    <a:close/>
                    <a:moveTo>
                      <a:pt x="2072394" y="135284"/>
                    </a:moveTo>
                    <a:lnTo>
                      <a:pt x="2132000" y="135284"/>
                    </a:lnTo>
                    <a:lnTo>
                      <a:pt x="2158789" y="315106"/>
                    </a:lnTo>
                    <a:cubicBezTo>
                      <a:pt x="2164146" y="350601"/>
                      <a:pt x="2168723" y="386097"/>
                      <a:pt x="2172518" y="421593"/>
                    </a:cubicBezTo>
                    <a:lnTo>
                      <a:pt x="2331578" y="135284"/>
                    </a:lnTo>
                    <a:lnTo>
                      <a:pt x="2394867" y="135284"/>
                    </a:lnTo>
                    <a:lnTo>
                      <a:pt x="2168165" y="538125"/>
                    </a:lnTo>
                    <a:cubicBezTo>
                      <a:pt x="2146287" y="577416"/>
                      <a:pt x="2126865" y="603423"/>
                      <a:pt x="2109899" y="616148"/>
                    </a:cubicBezTo>
                    <a:cubicBezTo>
                      <a:pt x="2092932" y="628873"/>
                      <a:pt x="2073398" y="635235"/>
                      <a:pt x="2051298" y="635235"/>
                    </a:cubicBezTo>
                    <a:cubicBezTo>
                      <a:pt x="2037233" y="635235"/>
                      <a:pt x="2023504" y="632891"/>
                      <a:pt x="2010110" y="628203"/>
                    </a:cubicBezTo>
                    <a:lnTo>
                      <a:pt x="2013793" y="571276"/>
                    </a:lnTo>
                    <a:cubicBezTo>
                      <a:pt x="2026294" y="574848"/>
                      <a:pt x="2038461" y="576634"/>
                      <a:pt x="2050293" y="576634"/>
                    </a:cubicBezTo>
                    <a:cubicBezTo>
                      <a:pt x="2062571" y="576634"/>
                      <a:pt x="2072506" y="573844"/>
                      <a:pt x="2080096" y="568263"/>
                    </a:cubicBezTo>
                    <a:cubicBezTo>
                      <a:pt x="2089918" y="560896"/>
                      <a:pt x="2100634" y="547055"/>
                      <a:pt x="2112243" y="526740"/>
                    </a:cubicBezTo>
                    <a:lnTo>
                      <a:pt x="2131665" y="491914"/>
                    </a:lnTo>
                    <a:close/>
                    <a:moveTo>
                      <a:pt x="2580382" y="127248"/>
                    </a:moveTo>
                    <a:cubicBezTo>
                      <a:pt x="2623244" y="127248"/>
                      <a:pt x="2657791" y="140642"/>
                      <a:pt x="2684022" y="167431"/>
                    </a:cubicBezTo>
                    <a:cubicBezTo>
                      <a:pt x="2710253" y="194220"/>
                      <a:pt x="2723368" y="230386"/>
                      <a:pt x="2723368" y="275927"/>
                    </a:cubicBezTo>
                    <a:cubicBezTo>
                      <a:pt x="2723368" y="316780"/>
                      <a:pt x="2715108" y="354787"/>
                      <a:pt x="2698588" y="389948"/>
                    </a:cubicBezTo>
                    <a:cubicBezTo>
                      <a:pt x="2682068" y="425109"/>
                      <a:pt x="2658572" y="452065"/>
                      <a:pt x="2628100" y="470817"/>
                    </a:cubicBezTo>
                    <a:cubicBezTo>
                      <a:pt x="2597627" y="489570"/>
                      <a:pt x="2565536" y="498946"/>
                      <a:pt x="2531826" y="498946"/>
                    </a:cubicBezTo>
                    <a:cubicBezTo>
                      <a:pt x="2504144" y="498946"/>
                      <a:pt x="2478974" y="493030"/>
                      <a:pt x="2456315" y="481198"/>
                    </a:cubicBezTo>
                    <a:cubicBezTo>
                      <a:pt x="2433656" y="469366"/>
                      <a:pt x="2416354" y="452623"/>
                      <a:pt x="2404411" y="430969"/>
                    </a:cubicBezTo>
                    <a:cubicBezTo>
                      <a:pt x="2392468" y="409314"/>
                      <a:pt x="2386496" y="384311"/>
                      <a:pt x="2386496" y="355959"/>
                    </a:cubicBezTo>
                    <a:cubicBezTo>
                      <a:pt x="2386496" y="286531"/>
                      <a:pt x="2406922" y="229046"/>
                      <a:pt x="2447776" y="183505"/>
                    </a:cubicBezTo>
                    <a:cubicBezTo>
                      <a:pt x="2481485" y="146000"/>
                      <a:pt x="2525687" y="127248"/>
                      <a:pt x="2580382" y="127248"/>
                    </a:cubicBezTo>
                    <a:close/>
                    <a:moveTo>
                      <a:pt x="1365275" y="127248"/>
                    </a:moveTo>
                    <a:cubicBezTo>
                      <a:pt x="1394073" y="127248"/>
                      <a:pt x="1416676" y="135061"/>
                      <a:pt x="1433085" y="150688"/>
                    </a:cubicBezTo>
                    <a:cubicBezTo>
                      <a:pt x="1449493" y="166315"/>
                      <a:pt x="1457697" y="187188"/>
                      <a:pt x="1457697" y="213307"/>
                    </a:cubicBezTo>
                    <a:cubicBezTo>
                      <a:pt x="1457697" y="226479"/>
                      <a:pt x="1454795" y="247240"/>
                      <a:pt x="1448991" y="275592"/>
                    </a:cubicBezTo>
                    <a:lnTo>
                      <a:pt x="1403784" y="490909"/>
                    </a:lnTo>
                    <a:lnTo>
                      <a:pt x="1343174" y="490909"/>
                    </a:lnTo>
                    <a:lnTo>
                      <a:pt x="1390389" y="265546"/>
                    </a:lnTo>
                    <a:cubicBezTo>
                      <a:pt x="1395078" y="243669"/>
                      <a:pt x="1397422" y="227483"/>
                      <a:pt x="1397422" y="216991"/>
                    </a:cubicBezTo>
                    <a:cubicBezTo>
                      <a:pt x="1397422" y="205159"/>
                      <a:pt x="1393347" y="195560"/>
                      <a:pt x="1385199" y="188193"/>
                    </a:cubicBezTo>
                    <a:cubicBezTo>
                      <a:pt x="1377051" y="180826"/>
                      <a:pt x="1365275" y="177142"/>
                      <a:pt x="1349871" y="177142"/>
                    </a:cubicBezTo>
                    <a:cubicBezTo>
                      <a:pt x="1318840" y="177142"/>
                      <a:pt x="1291214" y="188304"/>
                      <a:pt x="1266992" y="210629"/>
                    </a:cubicBezTo>
                    <a:cubicBezTo>
                      <a:pt x="1242771" y="232953"/>
                      <a:pt x="1224967" y="271239"/>
                      <a:pt x="1213582" y="325487"/>
                    </a:cubicBezTo>
                    <a:lnTo>
                      <a:pt x="1179091" y="490909"/>
                    </a:lnTo>
                    <a:lnTo>
                      <a:pt x="1118480" y="490909"/>
                    </a:lnTo>
                    <a:lnTo>
                      <a:pt x="1192820" y="135284"/>
                    </a:lnTo>
                    <a:lnTo>
                      <a:pt x="1247738" y="135284"/>
                    </a:lnTo>
                    <a:lnTo>
                      <a:pt x="1234678" y="197234"/>
                    </a:lnTo>
                    <a:cubicBezTo>
                      <a:pt x="1258565" y="172901"/>
                      <a:pt x="1280889" y="155153"/>
                      <a:pt x="1301651" y="143991"/>
                    </a:cubicBezTo>
                    <a:cubicBezTo>
                      <a:pt x="1322412" y="132829"/>
                      <a:pt x="1343620" y="127248"/>
                      <a:pt x="1365275" y="127248"/>
                    </a:cubicBezTo>
                    <a:close/>
                    <a:moveTo>
                      <a:pt x="941747" y="127248"/>
                    </a:moveTo>
                    <a:cubicBezTo>
                      <a:pt x="985726" y="127248"/>
                      <a:pt x="1020552" y="137740"/>
                      <a:pt x="1046224" y="158725"/>
                    </a:cubicBezTo>
                    <a:cubicBezTo>
                      <a:pt x="1065870" y="174352"/>
                      <a:pt x="1075692" y="194667"/>
                      <a:pt x="1075692" y="219670"/>
                    </a:cubicBezTo>
                    <a:cubicBezTo>
                      <a:pt x="1075692" y="238646"/>
                      <a:pt x="1072902" y="260635"/>
                      <a:pt x="1067321" y="285638"/>
                    </a:cubicBezTo>
                    <a:lnTo>
                      <a:pt x="1047564" y="374042"/>
                    </a:lnTo>
                    <a:cubicBezTo>
                      <a:pt x="1041313" y="402170"/>
                      <a:pt x="1038188" y="425053"/>
                      <a:pt x="1038188" y="442689"/>
                    </a:cubicBezTo>
                    <a:cubicBezTo>
                      <a:pt x="1038188" y="453851"/>
                      <a:pt x="1040643" y="469924"/>
                      <a:pt x="1045555" y="490909"/>
                    </a:cubicBezTo>
                    <a:lnTo>
                      <a:pt x="984275" y="490909"/>
                    </a:lnTo>
                    <a:cubicBezTo>
                      <a:pt x="980926" y="479301"/>
                      <a:pt x="978582" y="464567"/>
                      <a:pt x="977243" y="446707"/>
                    </a:cubicBezTo>
                    <a:cubicBezTo>
                      <a:pt x="956258" y="464790"/>
                      <a:pt x="936054" y="478017"/>
                      <a:pt x="916632" y="486389"/>
                    </a:cubicBezTo>
                    <a:cubicBezTo>
                      <a:pt x="897210" y="494760"/>
                      <a:pt x="876449" y="498946"/>
                      <a:pt x="854348" y="498946"/>
                    </a:cubicBezTo>
                    <a:cubicBezTo>
                      <a:pt x="821531" y="498946"/>
                      <a:pt x="795077" y="489291"/>
                      <a:pt x="774985" y="469980"/>
                    </a:cubicBezTo>
                    <a:cubicBezTo>
                      <a:pt x="754893" y="450670"/>
                      <a:pt x="744847" y="425946"/>
                      <a:pt x="744847" y="395808"/>
                    </a:cubicBezTo>
                    <a:cubicBezTo>
                      <a:pt x="744847" y="375939"/>
                      <a:pt x="749368" y="358359"/>
                      <a:pt x="758409" y="343067"/>
                    </a:cubicBezTo>
                    <a:cubicBezTo>
                      <a:pt x="767451" y="327775"/>
                      <a:pt x="779450" y="315497"/>
                      <a:pt x="794407" y="306232"/>
                    </a:cubicBezTo>
                    <a:cubicBezTo>
                      <a:pt x="809364" y="296968"/>
                      <a:pt x="827670" y="290326"/>
                      <a:pt x="849325" y="286308"/>
                    </a:cubicBezTo>
                    <a:cubicBezTo>
                      <a:pt x="862943" y="283629"/>
                      <a:pt x="888783" y="281508"/>
                      <a:pt x="926846" y="279945"/>
                    </a:cubicBezTo>
                    <a:cubicBezTo>
                      <a:pt x="964908" y="278383"/>
                      <a:pt x="992200" y="274364"/>
                      <a:pt x="1008720" y="267890"/>
                    </a:cubicBezTo>
                    <a:cubicBezTo>
                      <a:pt x="1013408" y="251370"/>
                      <a:pt x="1015752" y="237641"/>
                      <a:pt x="1015752" y="226702"/>
                    </a:cubicBezTo>
                    <a:cubicBezTo>
                      <a:pt x="1015752" y="212638"/>
                      <a:pt x="1010617" y="201587"/>
                      <a:pt x="1000348" y="193551"/>
                    </a:cubicBezTo>
                    <a:cubicBezTo>
                      <a:pt x="986284" y="182388"/>
                      <a:pt x="965746" y="176807"/>
                      <a:pt x="938733" y="176807"/>
                    </a:cubicBezTo>
                    <a:cubicBezTo>
                      <a:pt x="913284" y="176807"/>
                      <a:pt x="892466" y="182444"/>
                      <a:pt x="876281" y="193718"/>
                    </a:cubicBezTo>
                    <a:cubicBezTo>
                      <a:pt x="860096" y="204992"/>
                      <a:pt x="848320" y="221009"/>
                      <a:pt x="840953" y="241771"/>
                    </a:cubicBezTo>
                    <a:lnTo>
                      <a:pt x="779673" y="236413"/>
                    </a:lnTo>
                    <a:cubicBezTo>
                      <a:pt x="792175" y="201141"/>
                      <a:pt x="811988" y="174128"/>
                      <a:pt x="839111" y="155376"/>
                    </a:cubicBezTo>
                    <a:cubicBezTo>
                      <a:pt x="866235" y="136624"/>
                      <a:pt x="900447" y="127248"/>
                      <a:pt x="941747" y="127248"/>
                    </a:cubicBezTo>
                    <a:close/>
                    <a:moveTo>
                      <a:pt x="1602953" y="0"/>
                    </a:moveTo>
                    <a:lnTo>
                      <a:pt x="1663229" y="0"/>
                    </a:lnTo>
                    <a:lnTo>
                      <a:pt x="1599605" y="304390"/>
                    </a:lnTo>
                    <a:lnTo>
                      <a:pt x="1776412" y="135284"/>
                    </a:lnTo>
                    <a:lnTo>
                      <a:pt x="1856444" y="135284"/>
                    </a:lnTo>
                    <a:lnTo>
                      <a:pt x="1704752" y="267890"/>
                    </a:lnTo>
                    <a:lnTo>
                      <a:pt x="1796504" y="490909"/>
                    </a:lnTo>
                    <a:lnTo>
                      <a:pt x="1730201" y="490909"/>
                    </a:lnTo>
                    <a:lnTo>
                      <a:pt x="1659210" y="308409"/>
                    </a:lnTo>
                    <a:lnTo>
                      <a:pt x="1585540" y="372033"/>
                    </a:lnTo>
                    <a:lnTo>
                      <a:pt x="1560760" y="490909"/>
                    </a:lnTo>
                    <a:lnTo>
                      <a:pt x="1500150" y="490909"/>
                    </a:lnTo>
                    <a:close/>
                    <a:moveTo>
                      <a:pt x="458949" y="0"/>
                    </a:moveTo>
                    <a:lnTo>
                      <a:pt x="519559" y="0"/>
                    </a:lnTo>
                    <a:lnTo>
                      <a:pt x="480380" y="188528"/>
                    </a:lnTo>
                    <a:cubicBezTo>
                      <a:pt x="502927" y="166650"/>
                      <a:pt x="523912" y="150967"/>
                      <a:pt x="543334" y="141479"/>
                    </a:cubicBezTo>
                    <a:cubicBezTo>
                      <a:pt x="562756" y="131992"/>
                      <a:pt x="582736" y="127248"/>
                      <a:pt x="603275" y="127248"/>
                    </a:cubicBezTo>
                    <a:cubicBezTo>
                      <a:pt x="632743" y="127248"/>
                      <a:pt x="655625" y="135005"/>
                      <a:pt x="671922" y="150521"/>
                    </a:cubicBezTo>
                    <a:cubicBezTo>
                      <a:pt x="688218" y="166036"/>
                      <a:pt x="696367" y="186518"/>
                      <a:pt x="696367" y="211968"/>
                    </a:cubicBezTo>
                    <a:cubicBezTo>
                      <a:pt x="696367" y="224470"/>
                      <a:pt x="692795" y="247464"/>
                      <a:pt x="685651" y="280950"/>
                    </a:cubicBezTo>
                    <a:lnTo>
                      <a:pt x="641784" y="490909"/>
                    </a:lnTo>
                    <a:lnTo>
                      <a:pt x="581174" y="490909"/>
                    </a:lnTo>
                    <a:lnTo>
                      <a:pt x="626380" y="275592"/>
                    </a:lnTo>
                    <a:cubicBezTo>
                      <a:pt x="632854" y="244338"/>
                      <a:pt x="636091" y="224693"/>
                      <a:pt x="636091" y="216656"/>
                    </a:cubicBezTo>
                    <a:cubicBezTo>
                      <a:pt x="636091" y="205048"/>
                      <a:pt x="632073" y="195560"/>
                      <a:pt x="624036" y="188193"/>
                    </a:cubicBezTo>
                    <a:cubicBezTo>
                      <a:pt x="615999" y="180826"/>
                      <a:pt x="604391" y="177142"/>
                      <a:pt x="589210" y="177142"/>
                    </a:cubicBezTo>
                    <a:cubicBezTo>
                      <a:pt x="567333" y="177142"/>
                      <a:pt x="546460" y="182891"/>
                      <a:pt x="526591" y="194388"/>
                    </a:cubicBezTo>
                    <a:cubicBezTo>
                      <a:pt x="506723" y="205885"/>
                      <a:pt x="491151" y="221623"/>
                      <a:pt x="479878" y="241604"/>
                    </a:cubicBezTo>
                    <a:cubicBezTo>
                      <a:pt x="468604" y="261584"/>
                      <a:pt x="458279" y="293786"/>
                      <a:pt x="448903" y="338212"/>
                    </a:cubicBezTo>
                    <a:lnTo>
                      <a:pt x="417091" y="490909"/>
                    </a:lnTo>
                    <a:lnTo>
                      <a:pt x="356480" y="490909"/>
                    </a:lnTo>
                    <a:close/>
                    <a:moveTo>
                      <a:pt x="11720" y="0"/>
                    </a:moveTo>
                    <a:lnTo>
                      <a:pt x="398152" y="0"/>
                    </a:lnTo>
                    <a:lnTo>
                      <a:pt x="386432" y="55922"/>
                    </a:lnTo>
                    <a:lnTo>
                      <a:pt x="226702" y="55922"/>
                    </a:lnTo>
                    <a:lnTo>
                      <a:pt x="135954" y="490909"/>
                    </a:lnTo>
                    <a:lnTo>
                      <a:pt x="70321" y="490909"/>
                    </a:lnTo>
                    <a:lnTo>
                      <a:pt x="161069" y="55922"/>
                    </a:lnTo>
                    <a:lnTo>
                      <a:pt x="0" y="55922"/>
                    </a:ln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TW" altLang="en-US" sz="5400" i="1" dirty="0">
                  <a:solidFill>
                    <a:srgbClr val="FFFFFF"/>
                  </a:solidFill>
                  <a:latin typeface="Taipei Sans TC Beta Light" pitchFamily="2" charset="-120"/>
                  <a:ea typeface="Taipei Sans TC Beta Light" pitchFamily="2" charset="-120"/>
                  <a:cs typeface="Arial" panose="020B0604020202020204" pitchFamily="34" charset="0"/>
                </a:endParaRPr>
              </a:p>
            </p:txBody>
          </p:sp>
        </p:grpSp>
        <p:grpSp>
          <p:nvGrpSpPr>
            <p:cNvPr id="8" name="群組 7">
              <a:extLst>
                <a:ext uri="{FF2B5EF4-FFF2-40B4-BE49-F238E27FC236}">
                  <a16:creationId xmlns:a16="http://schemas.microsoft.com/office/drawing/2014/main" xmlns="" id="{859594BF-A779-42E3-886C-D9A7BDAD0C05}"/>
                </a:ext>
              </a:extLst>
            </p:cNvPr>
            <p:cNvGrpSpPr/>
            <p:nvPr/>
          </p:nvGrpSpPr>
          <p:grpSpPr>
            <a:xfrm>
              <a:off x="5330413" y="2392103"/>
              <a:ext cx="3133749" cy="652562"/>
              <a:chOff x="2723706" y="5538665"/>
              <a:chExt cx="3133749" cy="652562"/>
            </a:xfrm>
          </p:grpSpPr>
          <p:sp>
            <p:nvSpPr>
              <p:cNvPr id="9" name="W">
                <a:extLst>
                  <a:ext uri="{FF2B5EF4-FFF2-40B4-BE49-F238E27FC236}">
                    <a16:creationId xmlns:a16="http://schemas.microsoft.com/office/drawing/2014/main" xmlns="" id="{B498DB03-D87F-4440-A231-3778D71E8D1C}"/>
                  </a:ext>
                </a:extLst>
              </p:cNvPr>
              <p:cNvSpPr txBox="1"/>
              <p:nvPr/>
            </p:nvSpPr>
            <p:spPr>
              <a:xfrm>
                <a:off x="2723706" y="5538665"/>
                <a:ext cx="3116423" cy="635235"/>
              </a:xfrm>
              <a:custGeom>
                <a:avLst/>
                <a:gdLst/>
                <a:ahLst/>
                <a:cxnLst/>
                <a:rect l="l" t="t" r="r" b="b"/>
                <a:pathLst>
                  <a:path w="3116423" h="635235">
                    <a:moveTo>
                      <a:pt x="999678" y="310753"/>
                    </a:moveTo>
                    <a:cubicBezTo>
                      <a:pt x="991195" y="314101"/>
                      <a:pt x="982098" y="316669"/>
                      <a:pt x="972387" y="318455"/>
                    </a:cubicBezTo>
                    <a:cubicBezTo>
                      <a:pt x="962676" y="320241"/>
                      <a:pt x="946435" y="322138"/>
                      <a:pt x="923664" y="324147"/>
                    </a:cubicBezTo>
                    <a:cubicBezTo>
                      <a:pt x="888392" y="327273"/>
                      <a:pt x="863501" y="331235"/>
                      <a:pt x="848990" y="336035"/>
                    </a:cubicBezTo>
                    <a:cubicBezTo>
                      <a:pt x="834479" y="340835"/>
                      <a:pt x="823540" y="348481"/>
                      <a:pt x="816173" y="358973"/>
                    </a:cubicBezTo>
                    <a:cubicBezTo>
                      <a:pt x="808806" y="369465"/>
                      <a:pt x="805123" y="381074"/>
                      <a:pt x="805123" y="393799"/>
                    </a:cubicBezTo>
                    <a:cubicBezTo>
                      <a:pt x="805123" y="410765"/>
                      <a:pt x="810983" y="424718"/>
                      <a:pt x="822703" y="435657"/>
                    </a:cubicBezTo>
                    <a:cubicBezTo>
                      <a:pt x="834423" y="446596"/>
                      <a:pt x="851111" y="452065"/>
                      <a:pt x="872765" y="452065"/>
                    </a:cubicBezTo>
                    <a:cubicBezTo>
                      <a:pt x="892857" y="452065"/>
                      <a:pt x="912167" y="446763"/>
                      <a:pt x="930697" y="436159"/>
                    </a:cubicBezTo>
                    <a:cubicBezTo>
                      <a:pt x="949226" y="425555"/>
                      <a:pt x="963848" y="410765"/>
                      <a:pt x="974564" y="391790"/>
                    </a:cubicBezTo>
                    <a:cubicBezTo>
                      <a:pt x="985279" y="372814"/>
                      <a:pt x="993651" y="345802"/>
                      <a:pt x="999678" y="310753"/>
                    </a:cubicBezTo>
                    <a:close/>
                    <a:moveTo>
                      <a:pt x="2578038" y="174128"/>
                    </a:moveTo>
                    <a:cubicBezTo>
                      <a:pt x="2559062" y="174128"/>
                      <a:pt x="2541761" y="178649"/>
                      <a:pt x="2526134" y="187690"/>
                    </a:cubicBezTo>
                    <a:cubicBezTo>
                      <a:pt x="2510507" y="196732"/>
                      <a:pt x="2496387" y="209959"/>
                      <a:pt x="2483774" y="227372"/>
                    </a:cubicBezTo>
                    <a:cubicBezTo>
                      <a:pt x="2471160" y="244785"/>
                      <a:pt x="2461896" y="265044"/>
                      <a:pt x="2455980" y="288150"/>
                    </a:cubicBezTo>
                    <a:cubicBezTo>
                      <a:pt x="2450064" y="311255"/>
                      <a:pt x="2447106" y="331849"/>
                      <a:pt x="2447106" y="349932"/>
                    </a:cubicBezTo>
                    <a:cubicBezTo>
                      <a:pt x="2447106" y="383418"/>
                      <a:pt x="2455143" y="408812"/>
                      <a:pt x="2471216" y="426113"/>
                    </a:cubicBezTo>
                    <a:cubicBezTo>
                      <a:pt x="2487290" y="443414"/>
                      <a:pt x="2507716" y="452065"/>
                      <a:pt x="2532496" y="452065"/>
                    </a:cubicBezTo>
                    <a:cubicBezTo>
                      <a:pt x="2545444" y="452065"/>
                      <a:pt x="2558280" y="449442"/>
                      <a:pt x="2571006" y="444196"/>
                    </a:cubicBezTo>
                    <a:cubicBezTo>
                      <a:pt x="2583730" y="438950"/>
                      <a:pt x="2595562" y="430969"/>
                      <a:pt x="2606501" y="420253"/>
                    </a:cubicBezTo>
                    <a:cubicBezTo>
                      <a:pt x="2617440" y="409537"/>
                      <a:pt x="2626760" y="397315"/>
                      <a:pt x="2634462" y="383586"/>
                    </a:cubicBezTo>
                    <a:cubicBezTo>
                      <a:pt x="2642164" y="369856"/>
                      <a:pt x="2648359" y="355066"/>
                      <a:pt x="2653047" y="339216"/>
                    </a:cubicBezTo>
                    <a:cubicBezTo>
                      <a:pt x="2659968" y="317115"/>
                      <a:pt x="2663428" y="295907"/>
                      <a:pt x="2663428" y="275592"/>
                    </a:cubicBezTo>
                    <a:cubicBezTo>
                      <a:pt x="2663428" y="243445"/>
                      <a:pt x="2655335" y="218498"/>
                      <a:pt x="2639150" y="200750"/>
                    </a:cubicBezTo>
                    <a:cubicBezTo>
                      <a:pt x="2622965" y="183002"/>
                      <a:pt x="2602594" y="174128"/>
                      <a:pt x="2578038" y="174128"/>
                    </a:cubicBezTo>
                    <a:close/>
                    <a:moveTo>
                      <a:pt x="2831120" y="135284"/>
                    </a:moveTo>
                    <a:lnTo>
                      <a:pt x="2891730" y="135284"/>
                    </a:lnTo>
                    <a:lnTo>
                      <a:pt x="2844180" y="362657"/>
                    </a:lnTo>
                    <a:cubicBezTo>
                      <a:pt x="2840161" y="381632"/>
                      <a:pt x="2838152" y="396366"/>
                      <a:pt x="2838152" y="406859"/>
                    </a:cubicBezTo>
                    <a:cubicBezTo>
                      <a:pt x="2838152" y="420253"/>
                      <a:pt x="2842226" y="430690"/>
                      <a:pt x="2850374" y="438168"/>
                    </a:cubicBezTo>
                    <a:cubicBezTo>
                      <a:pt x="2858523" y="445647"/>
                      <a:pt x="2870522" y="449386"/>
                      <a:pt x="2886372" y="449386"/>
                    </a:cubicBezTo>
                    <a:cubicBezTo>
                      <a:pt x="2903338" y="449386"/>
                      <a:pt x="2919914" y="445256"/>
                      <a:pt x="2936100" y="436996"/>
                    </a:cubicBezTo>
                    <a:cubicBezTo>
                      <a:pt x="2952284" y="428736"/>
                      <a:pt x="2966237" y="417574"/>
                      <a:pt x="2977957" y="403510"/>
                    </a:cubicBezTo>
                    <a:cubicBezTo>
                      <a:pt x="2989678" y="389446"/>
                      <a:pt x="2999221" y="372814"/>
                      <a:pt x="3006588" y="353615"/>
                    </a:cubicBezTo>
                    <a:cubicBezTo>
                      <a:pt x="3011500" y="341337"/>
                      <a:pt x="3017192" y="319794"/>
                      <a:pt x="3023666" y="288987"/>
                    </a:cubicBezTo>
                    <a:lnTo>
                      <a:pt x="3055813" y="135284"/>
                    </a:lnTo>
                    <a:lnTo>
                      <a:pt x="3116423" y="135284"/>
                    </a:lnTo>
                    <a:lnTo>
                      <a:pt x="3042084" y="490909"/>
                    </a:lnTo>
                    <a:lnTo>
                      <a:pt x="2986162" y="490909"/>
                    </a:lnTo>
                    <a:lnTo>
                      <a:pt x="2999556" y="426615"/>
                    </a:lnTo>
                    <a:cubicBezTo>
                      <a:pt x="2956917" y="474836"/>
                      <a:pt x="2913273" y="498946"/>
                      <a:pt x="2868624" y="498946"/>
                    </a:cubicBezTo>
                    <a:cubicBezTo>
                      <a:pt x="2841166" y="498946"/>
                      <a:pt x="2819009" y="491077"/>
                      <a:pt x="2802154" y="475338"/>
                    </a:cubicBezTo>
                    <a:cubicBezTo>
                      <a:pt x="2785299" y="459600"/>
                      <a:pt x="2776872" y="440345"/>
                      <a:pt x="2776872" y="417574"/>
                    </a:cubicBezTo>
                    <a:cubicBezTo>
                      <a:pt x="2776872" y="402617"/>
                      <a:pt x="2780667" y="376944"/>
                      <a:pt x="2788257" y="340556"/>
                    </a:cubicBezTo>
                    <a:close/>
                    <a:moveTo>
                      <a:pt x="2072394" y="135284"/>
                    </a:moveTo>
                    <a:lnTo>
                      <a:pt x="2132000" y="135284"/>
                    </a:lnTo>
                    <a:lnTo>
                      <a:pt x="2158789" y="315106"/>
                    </a:lnTo>
                    <a:cubicBezTo>
                      <a:pt x="2164146" y="350601"/>
                      <a:pt x="2168723" y="386097"/>
                      <a:pt x="2172518" y="421593"/>
                    </a:cubicBezTo>
                    <a:lnTo>
                      <a:pt x="2331578" y="135284"/>
                    </a:lnTo>
                    <a:lnTo>
                      <a:pt x="2394867" y="135284"/>
                    </a:lnTo>
                    <a:lnTo>
                      <a:pt x="2168165" y="538125"/>
                    </a:lnTo>
                    <a:cubicBezTo>
                      <a:pt x="2146287" y="577416"/>
                      <a:pt x="2126865" y="603423"/>
                      <a:pt x="2109899" y="616148"/>
                    </a:cubicBezTo>
                    <a:cubicBezTo>
                      <a:pt x="2092932" y="628873"/>
                      <a:pt x="2073398" y="635235"/>
                      <a:pt x="2051298" y="635235"/>
                    </a:cubicBezTo>
                    <a:cubicBezTo>
                      <a:pt x="2037233" y="635235"/>
                      <a:pt x="2023504" y="632891"/>
                      <a:pt x="2010110" y="628203"/>
                    </a:cubicBezTo>
                    <a:lnTo>
                      <a:pt x="2013793" y="571276"/>
                    </a:lnTo>
                    <a:cubicBezTo>
                      <a:pt x="2026294" y="574848"/>
                      <a:pt x="2038461" y="576634"/>
                      <a:pt x="2050293" y="576634"/>
                    </a:cubicBezTo>
                    <a:cubicBezTo>
                      <a:pt x="2062571" y="576634"/>
                      <a:pt x="2072506" y="573844"/>
                      <a:pt x="2080096" y="568263"/>
                    </a:cubicBezTo>
                    <a:cubicBezTo>
                      <a:pt x="2089918" y="560896"/>
                      <a:pt x="2100634" y="547055"/>
                      <a:pt x="2112243" y="526740"/>
                    </a:cubicBezTo>
                    <a:lnTo>
                      <a:pt x="2131665" y="491914"/>
                    </a:lnTo>
                    <a:close/>
                    <a:moveTo>
                      <a:pt x="2580382" y="127248"/>
                    </a:moveTo>
                    <a:cubicBezTo>
                      <a:pt x="2623244" y="127248"/>
                      <a:pt x="2657791" y="140642"/>
                      <a:pt x="2684022" y="167431"/>
                    </a:cubicBezTo>
                    <a:cubicBezTo>
                      <a:pt x="2710253" y="194220"/>
                      <a:pt x="2723368" y="230386"/>
                      <a:pt x="2723368" y="275927"/>
                    </a:cubicBezTo>
                    <a:cubicBezTo>
                      <a:pt x="2723368" y="316780"/>
                      <a:pt x="2715108" y="354787"/>
                      <a:pt x="2698588" y="389948"/>
                    </a:cubicBezTo>
                    <a:cubicBezTo>
                      <a:pt x="2682068" y="425109"/>
                      <a:pt x="2658572" y="452065"/>
                      <a:pt x="2628100" y="470817"/>
                    </a:cubicBezTo>
                    <a:cubicBezTo>
                      <a:pt x="2597627" y="489570"/>
                      <a:pt x="2565536" y="498946"/>
                      <a:pt x="2531826" y="498946"/>
                    </a:cubicBezTo>
                    <a:cubicBezTo>
                      <a:pt x="2504144" y="498946"/>
                      <a:pt x="2478974" y="493030"/>
                      <a:pt x="2456315" y="481198"/>
                    </a:cubicBezTo>
                    <a:cubicBezTo>
                      <a:pt x="2433656" y="469366"/>
                      <a:pt x="2416354" y="452623"/>
                      <a:pt x="2404411" y="430969"/>
                    </a:cubicBezTo>
                    <a:cubicBezTo>
                      <a:pt x="2392468" y="409314"/>
                      <a:pt x="2386496" y="384311"/>
                      <a:pt x="2386496" y="355959"/>
                    </a:cubicBezTo>
                    <a:cubicBezTo>
                      <a:pt x="2386496" y="286531"/>
                      <a:pt x="2406922" y="229046"/>
                      <a:pt x="2447776" y="183505"/>
                    </a:cubicBezTo>
                    <a:cubicBezTo>
                      <a:pt x="2481485" y="146000"/>
                      <a:pt x="2525687" y="127248"/>
                      <a:pt x="2580382" y="127248"/>
                    </a:cubicBezTo>
                    <a:close/>
                    <a:moveTo>
                      <a:pt x="1365275" y="127248"/>
                    </a:moveTo>
                    <a:cubicBezTo>
                      <a:pt x="1394073" y="127248"/>
                      <a:pt x="1416676" y="135061"/>
                      <a:pt x="1433085" y="150688"/>
                    </a:cubicBezTo>
                    <a:cubicBezTo>
                      <a:pt x="1449493" y="166315"/>
                      <a:pt x="1457697" y="187188"/>
                      <a:pt x="1457697" y="213307"/>
                    </a:cubicBezTo>
                    <a:cubicBezTo>
                      <a:pt x="1457697" y="226479"/>
                      <a:pt x="1454795" y="247240"/>
                      <a:pt x="1448991" y="275592"/>
                    </a:cubicBezTo>
                    <a:lnTo>
                      <a:pt x="1403784" y="490909"/>
                    </a:lnTo>
                    <a:lnTo>
                      <a:pt x="1343174" y="490909"/>
                    </a:lnTo>
                    <a:lnTo>
                      <a:pt x="1390389" y="265546"/>
                    </a:lnTo>
                    <a:cubicBezTo>
                      <a:pt x="1395078" y="243669"/>
                      <a:pt x="1397422" y="227483"/>
                      <a:pt x="1397422" y="216991"/>
                    </a:cubicBezTo>
                    <a:cubicBezTo>
                      <a:pt x="1397422" y="205159"/>
                      <a:pt x="1393347" y="195560"/>
                      <a:pt x="1385199" y="188193"/>
                    </a:cubicBezTo>
                    <a:cubicBezTo>
                      <a:pt x="1377051" y="180826"/>
                      <a:pt x="1365275" y="177142"/>
                      <a:pt x="1349871" y="177142"/>
                    </a:cubicBezTo>
                    <a:cubicBezTo>
                      <a:pt x="1318840" y="177142"/>
                      <a:pt x="1291214" y="188304"/>
                      <a:pt x="1266992" y="210629"/>
                    </a:cubicBezTo>
                    <a:cubicBezTo>
                      <a:pt x="1242771" y="232953"/>
                      <a:pt x="1224967" y="271239"/>
                      <a:pt x="1213582" y="325487"/>
                    </a:cubicBezTo>
                    <a:lnTo>
                      <a:pt x="1179091" y="490909"/>
                    </a:lnTo>
                    <a:lnTo>
                      <a:pt x="1118480" y="490909"/>
                    </a:lnTo>
                    <a:lnTo>
                      <a:pt x="1192820" y="135284"/>
                    </a:lnTo>
                    <a:lnTo>
                      <a:pt x="1247738" y="135284"/>
                    </a:lnTo>
                    <a:lnTo>
                      <a:pt x="1234678" y="197234"/>
                    </a:lnTo>
                    <a:cubicBezTo>
                      <a:pt x="1258565" y="172901"/>
                      <a:pt x="1280889" y="155153"/>
                      <a:pt x="1301651" y="143991"/>
                    </a:cubicBezTo>
                    <a:cubicBezTo>
                      <a:pt x="1322412" y="132829"/>
                      <a:pt x="1343620" y="127248"/>
                      <a:pt x="1365275" y="127248"/>
                    </a:cubicBezTo>
                    <a:close/>
                    <a:moveTo>
                      <a:pt x="941747" y="127248"/>
                    </a:moveTo>
                    <a:cubicBezTo>
                      <a:pt x="985726" y="127248"/>
                      <a:pt x="1020552" y="137740"/>
                      <a:pt x="1046224" y="158725"/>
                    </a:cubicBezTo>
                    <a:cubicBezTo>
                      <a:pt x="1065870" y="174352"/>
                      <a:pt x="1075692" y="194667"/>
                      <a:pt x="1075692" y="219670"/>
                    </a:cubicBezTo>
                    <a:cubicBezTo>
                      <a:pt x="1075692" y="238646"/>
                      <a:pt x="1072902" y="260635"/>
                      <a:pt x="1067321" y="285638"/>
                    </a:cubicBezTo>
                    <a:lnTo>
                      <a:pt x="1047564" y="374042"/>
                    </a:lnTo>
                    <a:cubicBezTo>
                      <a:pt x="1041313" y="402170"/>
                      <a:pt x="1038188" y="425053"/>
                      <a:pt x="1038188" y="442689"/>
                    </a:cubicBezTo>
                    <a:cubicBezTo>
                      <a:pt x="1038188" y="453851"/>
                      <a:pt x="1040643" y="469924"/>
                      <a:pt x="1045555" y="490909"/>
                    </a:cubicBezTo>
                    <a:lnTo>
                      <a:pt x="984275" y="490909"/>
                    </a:lnTo>
                    <a:cubicBezTo>
                      <a:pt x="980926" y="479301"/>
                      <a:pt x="978582" y="464567"/>
                      <a:pt x="977243" y="446707"/>
                    </a:cubicBezTo>
                    <a:cubicBezTo>
                      <a:pt x="956258" y="464790"/>
                      <a:pt x="936054" y="478017"/>
                      <a:pt x="916632" y="486389"/>
                    </a:cubicBezTo>
                    <a:cubicBezTo>
                      <a:pt x="897210" y="494760"/>
                      <a:pt x="876449" y="498946"/>
                      <a:pt x="854348" y="498946"/>
                    </a:cubicBezTo>
                    <a:cubicBezTo>
                      <a:pt x="821531" y="498946"/>
                      <a:pt x="795077" y="489291"/>
                      <a:pt x="774985" y="469980"/>
                    </a:cubicBezTo>
                    <a:cubicBezTo>
                      <a:pt x="754893" y="450670"/>
                      <a:pt x="744847" y="425946"/>
                      <a:pt x="744847" y="395808"/>
                    </a:cubicBezTo>
                    <a:cubicBezTo>
                      <a:pt x="744847" y="375939"/>
                      <a:pt x="749368" y="358359"/>
                      <a:pt x="758409" y="343067"/>
                    </a:cubicBezTo>
                    <a:cubicBezTo>
                      <a:pt x="767451" y="327775"/>
                      <a:pt x="779450" y="315497"/>
                      <a:pt x="794407" y="306232"/>
                    </a:cubicBezTo>
                    <a:cubicBezTo>
                      <a:pt x="809364" y="296968"/>
                      <a:pt x="827670" y="290326"/>
                      <a:pt x="849325" y="286308"/>
                    </a:cubicBezTo>
                    <a:cubicBezTo>
                      <a:pt x="862943" y="283629"/>
                      <a:pt x="888783" y="281508"/>
                      <a:pt x="926846" y="279945"/>
                    </a:cubicBezTo>
                    <a:cubicBezTo>
                      <a:pt x="964908" y="278383"/>
                      <a:pt x="992200" y="274364"/>
                      <a:pt x="1008720" y="267890"/>
                    </a:cubicBezTo>
                    <a:cubicBezTo>
                      <a:pt x="1013408" y="251370"/>
                      <a:pt x="1015752" y="237641"/>
                      <a:pt x="1015752" y="226702"/>
                    </a:cubicBezTo>
                    <a:cubicBezTo>
                      <a:pt x="1015752" y="212638"/>
                      <a:pt x="1010617" y="201587"/>
                      <a:pt x="1000348" y="193551"/>
                    </a:cubicBezTo>
                    <a:cubicBezTo>
                      <a:pt x="986284" y="182388"/>
                      <a:pt x="965746" y="176807"/>
                      <a:pt x="938733" y="176807"/>
                    </a:cubicBezTo>
                    <a:cubicBezTo>
                      <a:pt x="913284" y="176807"/>
                      <a:pt x="892466" y="182444"/>
                      <a:pt x="876281" y="193718"/>
                    </a:cubicBezTo>
                    <a:cubicBezTo>
                      <a:pt x="860096" y="204992"/>
                      <a:pt x="848320" y="221009"/>
                      <a:pt x="840953" y="241771"/>
                    </a:cubicBezTo>
                    <a:lnTo>
                      <a:pt x="779673" y="236413"/>
                    </a:lnTo>
                    <a:cubicBezTo>
                      <a:pt x="792175" y="201141"/>
                      <a:pt x="811988" y="174128"/>
                      <a:pt x="839111" y="155376"/>
                    </a:cubicBezTo>
                    <a:cubicBezTo>
                      <a:pt x="866235" y="136624"/>
                      <a:pt x="900447" y="127248"/>
                      <a:pt x="941747" y="127248"/>
                    </a:cubicBezTo>
                    <a:close/>
                    <a:moveTo>
                      <a:pt x="1602953" y="0"/>
                    </a:moveTo>
                    <a:lnTo>
                      <a:pt x="1663229" y="0"/>
                    </a:lnTo>
                    <a:lnTo>
                      <a:pt x="1599605" y="304390"/>
                    </a:lnTo>
                    <a:lnTo>
                      <a:pt x="1776412" y="135284"/>
                    </a:lnTo>
                    <a:lnTo>
                      <a:pt x="1856444" y="135284"/>
                    </a:lnTo>
                    <a:lnTo>
                      <a:pt x="1704752" y="267890"/>
                    </a:lnTo>
                    <a:lnTo>
                      <a:pt x="1796504" y="490909"/>
                    </a:lnTo>
                    <a:lnTo>
                      <a:pt x="1730201" y="490909"/>
                    </a:lnTo>
                    <a:lnTo>
                      <a:pt x="1659210" y="308409"/>
                    </a:lnTo>
                    <a:lnTo>
                      <a:pt x="1585540" y="372033"/>
                    </a:lnTo>
                    <a:lnTo>
                      <a:pt x="1560760" y="490909"/>
                    </a:lnTo>
                    <a:lnTo>
                      <a:pt x="1500150" y="490909"/>
                    </a:lnTo>
                    <a:close/>
                    <a:moveTo>
                      <a:pt x="458949" y="0"/>
                    </a:moveTo>
                    <a:lnTo>
                      <a:pt x="519559" y="0"/>
                    </a:lnTo>
                    <a:lnTo>
                      <a:pt x="480380" y="188528"/>
                    </a:lnTo>
                    <a:cubicBezTo>
                      <a:pt x="502927" y="166650"/>
                      <a:pt x="523912" y="150967"/>
                      <a:pt x="543334" y="141479"/>
                    </a:cubicBezTo>
                    <a:cubicBezTo>
                      <a:pt x="562756" y="131992"/>
                      <a:pt x="582736" y="127248"/>
                      <a:pt x="603275" y="127248"/>
                    </a:cubicBezTo>
                    <a:cubicBezTo>
                      <a:pt x="632743" y="127248"/>
                      <a:pt x="655625" y="135005"/>
                      <a:pt x="671922" y="150521"/>
                    </a:cubicBezTo>
                    <a:cubicBezTo>
                      <a:pt x="688218" y="166036"/>
                      <a:pt x="696367" y="186518"/>
                      <a:pt x="696367" y="211968"/>
                    </a:cubicBezTo>
                    <a:cubicBezTo>
                      <a:pt x="696367" y="224470"/>
                      <a:pt x="692795" y="247464"/>
                      <a:pt x="685651" y="280950"/>
                    </a:cubicBezTo>
                    <a:lnTo>
                      <a:pt x="641784" y="490909"/>
                    </a:lnTo>
                    <a:lnTo>
                      <a:pt x="581174" y="490909"/>
                    </a:lnTo>
                    <a:lnTo>
                      <a:pt x="626380" y="275592"/>
                    </a:lnTo>
                    <a:cubicBezTo>
                      <a:pt x="632854" y="244338"/>
                      <a:pt x="636091" y="224693"/>
                      <a:pt x="636091" y="216656"/>
                    </a:cubicBezTo>
                    <a:cubicBezTo>
                      <a:pt x="636091" y="205048"/>
                      <a:pt x="632073" y="195560"/>
                      <a:pt x="624036" y="188193"/>
                    </a:cubicBezTo>
                    <a:cubicBezTo>
                      <a:pt x="615999" y="180826"/>
                      <a:pt x="604391" y="177142"/>
                      <a:pt x="589210" y="177142"/>
                    </a:cubicBezTo>
                    <a:cubicBezTo>
                      <a:pt x="567333" y="177142"/>
                      <a:pt x="546460" y="182891"/>
                      <a:pt x="526591" y="194388"/>
                    </a:cubicBezTo>
                    <a:cubicBezTo>
                      <a:pt x="506723" y="205885"/>
                      <a:pt x="491151" y="221623"/>
                      <a:pt x="479878" y="241604"/>
                    </a:cubicBezTo>
                    <a:cubicBezTo>
                      <a:pt x="468604" y="261584"/>
                      <a:pt x="458279" y="293786"/>
                      <a:pt x="448903" y="338212"/>
                    </a:cubicBezTo>
                    <a:lnTo>
                      <a:pt x="417091" y="490909"/>
                    </a:lnTo>
                    <a:lnTo>
                      <a:pt x="356480" y="490909"/>
                    </a:lnTo>
                    <a:close/>
                    <a:moveTo>
                      <a:pt x="11720" y="0"/>
                    </a:moveTo>
                    <a:lnTo>
                      <a:pt x="398152" y="0"/>
                    </a:lnTo>
                    <a:lnTo>
                      <a:pt x="386432" y="55922"/>
                    </a:lnTo>
                    <a:lnTo>
                      <a:pt x="226702" y="55922"/>
                    </a:lnTo>
                    <a:lnTo>
                      <a:pt x="135954" y="490909"/>
                    </a:lnTo>
                    <a:lnTo>
                      <a:pt x="70321" y="490909"/>
                    </a:lnTo>
                    <a:lnTo>
                      <a:pt x="161069" y="55922"/>
                    </a:lnTo>
                    <a:lnTo>
                      <a:pt x="0" y="55922"/>
                    </a:ln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TW" altLang="en-US" sz="5400" i="1" dirty="0">
                  <a:solidFill>
                    <a:srgbClr val="FFFFFF"/>
                  </a:solidFill>
                  <a:latin typeface="Taipei Sans TC Beta Light" pitchFamily="2" charset="-120"/>
                  <a:ea typeface="Taipei Sans TC Beta Light" pitchFamily="2" charset="-120"/>
                  <a:cs typeface="Arial" panose="020B0604020202020204" pitchFamily="34" charset="0"/>
                </a:endParaRPr>
              </a:p>
            </p:txBody>
          </p:sp>
          <p:sp>
            <p:nvSpPr>
              <p:cNvPr id="10" name="B">
                <a:extLst>
                  <a:ext uri="{FF2B5EF4-FFF2-40B4-BE49-F238E27FC236}">
                    <a16:creationId xmlns:a16="http://schemas.microsoft.com/office/drawing/2014/main" xmlns="" id="{D71D95C5-3F38-4ABB-BC73-E6242197F274}"/>
                  </a:ext>
                </a:extLst>
              </p:cNvPr>
              <p:cNvSpPr txBox="1"/>
              <p:nvPr/>
            </p:nvSpPr>
            <p:spPr>
              <a:xfrm>
                <a:off x="2741032" y="5555991"/>
                <a:ext cx="3116423" cy="635236"/>
              </a:xfrm>
              <a:custGeom>
                <a:avLst/>
                <a:gdLst/>
                <a:ahLst/>
                <a:cxnLst/>
                <a:rect l="l" t="t" r="r" b="b"/>
                <a:pathLst>
                  <a:path w="3116423" h="635236">
                    <a:moveTo>
                      <a:pt x="999678" y="310754"/>
                    </a:moveTo>
                    <a:cubicBezTo>
                      <a:pt x="991195" y="314102"/>
                      <a:pt x="982098" y="316670"/>
                      <a:pt x="972387" y="318455"/>
                    </a:cubicBezTo>
                    <a:cubicBezTo>
                      <a:pt x="962676" y="320241"/>
                      <a:pt x="946435" y="322139"/>
                      <a:pt x="923664" y="324148"/>
                    </a:cubicBezTo>
                    <a:cubicBezTo>
                      <a:pt x="888392" y="327274"/>
                      <a:pt x="863501" y="331236"/>
                      <a:pt x="848990" y="336036"/>
                    </a:cubicBezTo>
                    <a:cubicBezTo>
                      <a:pt x="834479" y="340836"/>
                      <a:pt x="823540" y="348482"/>
                      <a:pt x="816173" y="358974"/>
                    </a:cubicBezTo>
                    <a:cubicBezTo>
                      <a:pt x="808806" y="369466"/>
                      <a:pt x="805123" y="381075"/>
                      <a:pt x="805123" y="393800"/>
                    </a:cubicBezTo>
                    <a:cubicBezTo>
                      <a:pt x="805123" y="410766"/>
                      <a:pt x="810983" y="424719"/>
                      <a:pt x="822703" y="435658"/>
                    </a:cubicBezTo>
                    <a:cubicBezTo>
                      <a:pt x="834423" y="446597"/>
                      <a:pt x="851111" y="452066"/>
                      <a:pt x="872765" y="452066"/>
                    </a:cubicBezTo>
                    <a:cubicBezTo>
                      <a:pt x="892857" y="452066"/>
                      <a:pt x="912167" y="446764"/>
                      <a:pt x="930696" y="436160"/>
                    </a:cubicBezTo>
                    <a:cubicBezTo>
                      <a:pt x="949225" y="425556"/>
                      <a:pt x="963848" y="410766"/>
                      <a:pt x="974563" y="391791"/>
                    </a:cubicBezTo>
                    <a:cubicBezTo>
                      <a:pt x="985279" y="372815"/>
                      <a:pt x="993651" y="345803"/>
                      <a:pt x="999678" y="310754"/>
                    </a:cubicBezTo>
                    <a:close/>
                    <a:moveTo>
                      <a:pt x="2578037" y="174129"/>
                    </a:moveTo>
                    <a:cubicBezTo>
                      <a:pt x="2559062" y="174129"/>
                      <a:pt x="2541761" y="178650"/>
                      <a:pt x="2526134" y="187691"/>
                    </a:cubicBezTo>
                    <a:cubicBezTo>
                      <a:pt x="2510507" y="196733"/>
                      <a:pt x="2496387" y="209960"/>
                      <a:pt x="2483773" y="227373"/>
                    </a:cubicBezTo>
                    <a:cubicBezTo>
                      <a:pt x="2471160" y="244786"/>
                      <a:pt x="2461896" y="265045"/>
                      <a:pt x="2455980" y="288150"/>
                    </a:cubicBezTo>
                    <a:cubicBezTo>
                      <a:pt x="2450064" y="311256"/>
                      <a:pt x="2447106" y="331850"/>
                      <a:pt x="2447106" y="349933"/>
                    </a:cubicBezTo>
                    <a:cubicBezTo>
                      <a:pt x="2447106" y="383419"/>
                      <a:pt x="2455143" y="408813"/>
                      <a:pt x="2471216" y="426114"/>
                    </a:cubicBezTo>
                    <a:cubicBezTo>
                      <a:pt x="2487289" y="443415"/>
                      <a:pt x="2507716" y="452066"/>
                      <a:pt x="2532496" y="452066"/>
                    </a:cubicBezTo>
                    <a:cubicBezTo>
                      <a:pt x="2545444" y="452066"/>
                      <a:pt x="2558281" y="449443"/>
                      <a:pt x="2571005" y="444197"/>
                    </a:cubicBezTo>
                    <a:cubicBezTo>
                      <a:pt x="2583730" y="438951"/>
                      <a:pt x="2595562" y="430970"/>
                      <a:pt x="2606501" y="420254"/>
                    </a:cubicBezTo>
                    <a:cubicBezTo>
                      <a:pt x="2617440" y="409538"/>
                      <a:pt x="2626760" y="397316"/>
                      <a:pt x="2634462" y="383586"/>
                    </a:cubicBezTo>
                    <a:cubicBezTo>
                      <a:pt x="2642164" y="369857"/>
                      <a:pt x="2648359" y="355067"/>
                      <a:pt x="2653047" y="339217"/>
                    </a:cubicBezTo>
                    <a:cubicBezTo>
                      <a:pt x="2659967" y="317116"/>
                      <a:pt x="2663428" y="295908"/>
                      <a:pt x="2663428" y="275593"/>
                    </a:cubicBezTo>
                    <a:cubicBezTo>
                      <a:pt x="2663428" y="243446"/>
                      <a:pt x="2655335" y="218499"/>
                      <a:pt x="2639150" y="200751"/>
                    </a:cubicBezTo>
                    <a:cubicBezTo>
                      <a:pt x="2622965" y="183003"/>
                      <a:pt x="2602594" y="174129"/>
                      <a:pt x="2578037" y="174129"/>
                    </a:cubicBezTo>
                    <a:close/>
                    <a:moveTo>
                      <a:pt x="2831120" y="135285"/>
                    </a:moveTo>
                    <a:lnTo>
                      <a:pt x="2891730" y="135285"/>
                    </a:lnTo>
                    <a:lnTo>
                      <a:pt x="2844179" y="362657"/>
                    </a:lnTo>
                    <a:cubicBezTo>
                      <a:pt x="2840161" y="381633"/>
                      <a:pt x="2838152" y="396367"/>
                      <a:pt x="2838152" y="406859"/>
                    </a:cubicBezTo>
                    <a:cubicBezTo>
                      <a:pt x="2838152" y="420254"/>
                      <a:pt x="2842226" y="430691"/>
                      <a:pt x="2850375" y="438169"/>
                    </a:cubicBezTo>
                    <a:cubicBezTo>
                      <a:pt x="2858523" y="445648"/>
                      <a:pt x="2870522" y="449387"/>
                      <a:pt x="2886372" y="449387"/>
                    </a:cubicBezTo>
                    <a:cubicBezTo>
                      <a:pt x="2903339" y="449387"/>
                      <a:pt x="2919914" y="445257"/>
                      <a:pt x="2936099" y="436997"/>
                    </a:cubicBezTo>
                    <a:cubicBezTo>
                      <a:pt x="2952285" y="428737"/>
                      <a:pt x="2966237" y="417575"/>
                      <a:pt x="2977957" y="403511"/>
                    </a:cubicBezTo>
                    <a:cubicBezTo>
                      <a:pt x="2989677" y="389447"/>
                      <a:pt x="2999221" y="372815"/>
                      <a:pt x="3006588" y="353616"/>
                    </a:cubicBezTo>
                    <a:cubicBezTo>
                      <a:pt x="3011499" y="341338"/>
                      <a:pt x="3017192" y="319795"/>
                      <a:pt x="3023666" y="288988"/>
                    </a:cubicBezTo>
                    <a:lnTo>
                      <a:pt x="3055813" y="135285"/>
                    </a:lnTo>
                    <a:lnTo>
                      <a:pt x="3116423" y="135285"/>
                    </a:lnTo>
                    <a:lnTo>
                      <a:pt x="3042084" y="490910"/>
                    </a:lnTo>
                    <a:lnTo>
                      <a:pt x="2986161" y="490910"/>
                    </a:lnTo>
                    <a:lnTo>
                      <a:pt x="2999556" y="426616"/>
                    </a:lnTo>
                    <a:cubicBezTo>
                      <a:pt x="2956917" y="474837"/>
                      <a:pt x="2913273" y="498947"/>
                      <a:pt x="2868625" y="498947"/>
                    </a:cubicBezTo>
                    <a:cubicBezTo>
                      <a:pt x="2841166" y="498947"/>
                      <a:pt x="2819009" y="491078"/>
                      <a:pt x="2802154" y="475339"/>
                    </a:cubicBezTo>
                    <a:cubicBezTo>
                      <a:pt x="2785299" y="459600"/>
                      <a:pt x="2776872" y="440346"/>
                      <a:pt x="2776872" y="417575"/>
                    </a:cubicBezTo>
                    <a:cubicBezTo>
                      <a:pt x="2776872" y="402618"/>
                      <a:pt x="2780667" y="376945"/>
                      <a:pt x="2788257" y="340556"/>
                    </a:cubicBezTo>
                    <a:close/>
                    <a:moveTo>
                      <a:pt x="2072394" y="135285"/>
                    </a:moveTo>
                    <a:lnTo>
                      <a:pt x="2132000" y="135285"/>
                    </a:lnTo>
                    <a:lnTo>
                      <a:pt x="2158789" y="315107"/>
                    </a:lnTo>
                    <a:cubicBezTo>
                      <a:pt x="2164147" y="350602"/>
                      <a:pt x="2168723" y="386098"/>
                      <a:pt x="2172518" y="421593"/>
                    </a:cubicBezTo>
                    <a:lnTo>
                      <a:pt x="2331578" y="135285"/>
                    </a:lnTo>
                    <a:lnTo>
                      <a:pt x="2394867" y="135285"/>
                    </a:lnTo>
                    <a:lnTo>
                      <a:pt x="2168165" y="538126"/>
                    </a:lnTo>
                    <a:cubicBezTo>
                      <a:pt x="2146287" y="577416"/>
                      <a:pt x="2126865" y="603424"/>
                      <a:pt x="2109899" y="616149"/>
                    </a:cubicBezTo>
                    <a:cubicBezTo>
                      <a:pt x="2092932" y="628874"/>
                      <a:pt x="2073399" y="635236"/>
                      <a:pt x="2051297" y="635236"/>
                    </a:cubicBezTo>
                    <a:cubicBezTo>
                      <a:pt x="2037233" y="635236"/>
                      <a:pt x="2023504" y="632892"/>
                      <a:pt x="2010109" y="628204"/>
                    </a:cubicBezTo>
                    <a:lnTo>
                      <a:pt x="2013793" y="571277"/>
                    </a:lnTo>
                    <a:cubicBezTo>
                      <a:pt x="2026295" y="574849"/>
                      <a:pt x="2038461" y="576635"/>
                      <a:pt x="2050293" y="576635"/>
                    </a:cubicBezTo>
                    <a:cubicBezTo>
                      <a:pt x="2062571" y="576635"/>
                      <a:pt x="2072505" y="573845"/>
                      <a:pt x="2080096" y="568264"/>
                    </a:cubicBezTo>
                    <a:cubicBezTo>
                      <a:pt x="2089919" y="560897"/>
                      <a:pt x="2100634" y="547056"/>
                      <a:pt x="2112243" y="526740"/>
                    </a:cubicBezTo>
                    <a:lnTo>
                      <a:pt x="2131665" y="491915"/>
                    </a:lnTo>
                    <a:close/>
                    <a:moveTo>
                      <a:pt x="2580381" y="127249"/>
                    </a:moveTo>
                    <a:cubicBezTo>
                      <a:pt x="2623244" y="127249"/>
                      <a:pt x="2657791" y="140643"/>
                      <a:pt x="2684022" y="167432"/>
                    </a:cubicBezTo>
                    <a:cubicBezTo>
                      <a:pt x="2710253" y="194221"/>
                      <a:pt x="2723368" y="230386"/>
                      <a:pt x="2723368" y="275928"/>
                    </a:cubicBezTo>
                    <a:cubicBezTo>
                      <a:pt x="2723368" y="316781"/>
                      <a:pt x="2715108" y="354788"/>
                      <a:pt x="2698588" y="389949"/>
                    </a:cubicBezTo>
                    <a:cubicBezTo>
                      <a:pt x="2682069" y="425109"/>
                      <a:pt x="2658572" y="452066"/>
                      <a:pt x="2628099" y="470818"/>
                    </a:cubicBezTo>
                    <a:cubicBezTo>
                      <a:pt x="2597627" y="489571"/>
                      <a:pt x="2565536" y="498947"/>
                      <a:pt x="2531827" y="498947"/>
                    </a:cubicBezTo>
                    <a:cubicBezTo>
                      <a:pt x="2504144" y="498947"/>
                      <a:pt x="2478974" y="493031"/>
                      <a:pt x="2456315" y="481199"/>
                    </a:cubicBezTo>
                    <a:cubicBezTo>
                      <a:pt x="2433656" y="469367"/>
                      <a:pt x="2416355" y="452624"/>
                      <a:pt x="2404411" y="430970"/>
                    </a:cubicBezTo>
                    <a:cubicBezTo>
                      <a:pt x="2392467" y="409315"/>
                      <a:pt x="2386496" y="384312"/>
                      <a:pt x="2386496" y="355960"/>
                    </a:cubicBezTo>
                    <a:cubicBezTo>
                      <a:pt x="2386496" y="286532"/>
                      <a:pt x="2406923" y="229047"/>
                      <a:pt x="2447776" y="183506"/>
                    </a:cubicBezTo>
                    <a:cubicBezTo>
                      <a:pt x="2481485" y="146001"/>
                      <a:pt x="2525687" y="127249"/>
                      <a:pt x="2580381" y="127249"/>
                    </a:cubicBezTo>
                    <a:close/>
                    <a:moveTo>
                      <a:pt x="1365275" y="127249"/>
                    </a:moveTo>
                    <a:cubicBezTo>
                      <a:pt x="1394073" y="127249"/>
                      <a:pt x="1416676" y="135062"/>
                      <a:pt x="1433084" y="150689"/>
                    </a:cubicBezTo>
                    <a:cubicBezTo>
                      <a:pt x="1449493" y="166316"/>
                      <a:pt x="1457697" y="187189"/>
                      <a:pt x="1457697" y="213308"/>
                    </a:cubicBezTo>
                    <a:cubicBezTo>
                      <a:pt x="1457697" y="226480"/>
                      <a:pt x="1454795" y="247241"/>
                      <a:pt x="1448990" y="275593"/>
                    </a:cubicBezTo>
                    <a:lnTo>
                      <a:pt x="1403784" y="490910"/>
                    </a:lnTo>
                    <a:lnTo>
                      <a:pt x="1343173" y="490910"/>
                    </a:lnTo>
                    <a:lnTo>
                      <a:pt x="1390389" y="265547"/>
                    </a:lnTo>
                    <a:cubicBezTo>
                      <a:pt x="1395077" y="243669"/>
                      <a:pt x="1397421" y="227484"/>
                      <a:pt x="1397421" y="216992"/>
                    </a:cubicBezTo>
                    <a:cubicBezTo>
                      <a:pt x="1397421" y="205160"/>
                      <a:pt x="1393347" y="195561"/>
                      <a:pt x="1385199" y="188194"/>
                    </a:cubicBezTo>
                    <a:cubicBezTo>
                      <a:pt x="1377051" y="180827"/>
                      <a:pt x="1365275" y="177143"/>
                      <a:pt x="1349871" y="177143"/>
                    </a:cubicBezTo>
                    <a:cubicBezTo>
                      <a:pt x="1318840" y="177143"/>
                      <a:pt x="1291214" y="188305"/>
                      <a:pt x="1266992" y="210630"/>
                    </a:cubicBezTo>
                    <a:cubicBezTo>
                      <a:pt x="1242770" y="232954"/>
                      <a:pt x="1224967" y="271240"/>
                      <a:pt x="1213581" y="325488"/>
                    </a:cubicBezTo>
                    <a:lnTo>
                      <a:pt x="1179091" y="490910"/>
                    </a:lnTo>
                    <a:lnTo>
                      <a:pt x="1118480" y="490910"/>
                    </a:lnTo>
                    <a:lnTo>
                      <a:pt x="1192820" y="135285"/>
                    </a:lnTo>
                    <a:lnTo>
                      <a:pt x="1247737" y="135285"/>
                    </a:lnTo>
                    <a:lnTo>
                      <a:pt x="1234678" y="197235"/>
                    </a:lnTo>
                    <a:cubicBezTo>
                      <a:pt x="1258565" y="172902"/>
                      <a:pt x="1280889" y="155154"/>
                      <a:pt x="1301651" y="143992"/>
                    </a:cubicBezTo>
                    <a:cubicBezTo>
                      <a:pt x="1322412" y="132830"/>
                      <a:pt x="1343620" y="127249"/>
                      <a:pt x="1365275" y="127249"/>
                    </a:cubicBezTo>
                    <a:close/>
                    <a:moveTo>
                      <a:pt x="941747" y="127249"/>
                    </a:moveTo>
                    <a:cubicBezTo>
                      <a:pt x="985726" y="127249"/>
                      <a:pt x="1020551" y="137741"/>
                      <a:pt x="1046224" y="158726"/>
                    </a:cubicBezTo>
                    <a:cubicBezTo>
                      <a:pt x="1065869" y="174353"/>
                      <a:pt x="1075692" y="194668"/>
                      <a:pt x="1075692" y="219671"/>
                    </a:cubicBezTo>
                    <a:cubicBezTo>
                      <a:pt x="1075692" y="238646"/>
                      <a:pt x="1072902" y="260636"/>
                      <a:pt x="1067321" y="285639"/>
                    </a:cubicBezTo>
                    <a:lnTo>
                      <a:pt x="1047564" y="374043"/>
                    </a:lnTo>
                    <a:cubicBezTo>
                      <a:pt x="1041313" y="402171"/>
                      <a:pt x="1038187" y="425054"/>
                      <a:pt x="1038187" y="442690"/>
                    </a:cubicBezTo>
                    <a:cubicBezTo>
                      <a:pt x="1038187" y="453852"/>
                      <a:pt x="1040643" y="469925"/>
                      <a:pt x="1045555" y="490910"/>
                    </a:cubicBezTo>
                    <a:lnTo>
                      <a:pt x="984275" y="490910"/>
                    </a:lnTo>
                    <a:cubicBezTo>
                      <a:pt x="980926" y="479302"/>
                      <a:pt x="978582" y="464568"/>
                      <a:pt x="977242" y="446708"/>
                    </a:cubicBezTo>
                    <a:cubicBezTo>
                      <a:pt x="956258" y="464791"/>
                      <a:pt x="936054" y="478018"/>
                      <a:pt x="916632" y="486389"/>
                    </a:cubicBezTo>
                    <a:cubicBezTo>
                      <a:pt x="897210" y="494761"/>
                      <a:pt x="876449" y="498947"/>
                      <a:pt x="854347" y="498947"/>
                    </a:cubicBezTo>
                    <a:cubicBezTo>
                      <a:pt x="821531" y="498947"/>
                      <a:pt x="795077" y="489292"/>
                      <a:pt x="774985" y="469981"/>
                    </a:cubicBezTo>
                    <a:cubicBezTo>
                      <a:pt x="754893" y="450671"/>
                      <a:pt x="744847" y="425947"/>
                      <a:pt x="744847" y="395809"/>
                    </a:cubicBezTo>
                    <a:cubicBezTo>
                      <a:pt x="744847" y="375940"/>
                      <a:pt x="749368" y="358360"/>
                      <a:pt x="758409" y="343068"/>
                    </a:cubicBezTo>
                    <a:cubicBezTo>
                      <a:pt x="767451" y="327776"/>
                      <a:pt x="779450" y="315498"/>
                      <a:pt x="794407" y="306233"/>
                    </a:cubicBezTo>
                    <a:cubicBezTo>
                      <a:pt x="809364" y="296968"/>
                      <a:pt x="827670" y="290327"/>
                      <a:pt x="849325" y="286309"/>
                    </a:cubicBezTo>
                    <a:cubicBezTo>
                      <a:pt x="862942" y="283630"/>
                      <a:pt x="888783" y="281509"/>
                      <a:pt x="926845" y="279946"/>
                    </a:cubicBezTo>
                    <a:cubicBezTo>
                      <a:pt x="964908" y="278384"/>
                      <a:pt x="992200" y="274365"/>
                      <a:pt x="1008719" y="267891"/>
                    </a:cubicBezTo>
                    <a:cubicBezTo>
                      <a:pt x="1013408" y="251371"/>
                      <a:pt x="1015752" y="237642"/>
                      <a:pt x="1015752" y="226703"/>
                    </a:cubicBezTo>
                    <a:cubicBezTo>
                      <a:pt x="1015752" y="212639"/>
                      <a:pt x="1010617" y="201588"/>
                      <a:pt x="1000348" y="193552"/>
                    </a:cubicBezTo>
                    <a:cubicBezTo>
                      <a:pt x="986284" y="182389"/>
                      <a:pt x="965745" y="176808"/>
                      <a:pt x="938733" y="176808"/>
                    </a:cubicBezTo>
                    <a:cubicBezTo>
                      <a:pt x="913283" y="176808"/>
                      <a:pt x="892466" y="182445"/>
                      <a:pt x="876281" y="193719"/>
                    </a:cubicBezTo>
                    <a:cubicBezTo>
                      <a:pt x="860096" y="204993"/>
                      <a:pt x="848320" y="221010"/>
                      <a:pt x="840953" y="241772"/>
                    </a:cubicBezTo>
                    <a:lnTo>
                      <a:pt x="779673" y="236414"/>
                    </a:lnTo>
                    <a:cubicBezTo>
                      <a:pt x="792175" y="201142"/>
                      <a:pt x="811987" y="174129"/>
                      <a:pt x="839111" y="155377"/>
                    </a:cubicBezTo>
                    <a:cubicBezTo>
                      <a:pt x="866235" y="136625"/>
                      <a:pt x="900447" y="127249"/>
                      <a:pt x="941747" y="127249"/>
                    </a:cubicBezTo>
                    <a:close/>
                    <a:moveTo>
                      <a:pt x="1602953" y="0"/>
                    </a:moveTo>
                    <a:lnTo>
                      <a:pt x="1663229" y="0"/>
                    </a:lnTo>
                    <a:lnTo>
                      <a:pt x="1599605" y="304391"/>
                    </a:lnTo>
                    <a:lnTo>
                      <a:pt x="1776412" y="135285"/>
                    </a:lnTo>
                    <a:lnTo>
                      <a:pt x="1856444" y="135285"/>
                    </a:lnTo>
                    <a:lnTo>
                      <a:pt x="1704751" y="267891"/>
                    </a:lnTo>
                    <a:lnTo>
                      <a:pt x="1796504" y="490910"/>
                    </a:lnTo>
                    <a:lnTo>
                      <a:pt x="1730201" y="490910"/>
                    </a:lnTo>
                    <a:lnTo>
                      <a:pt x="1659210" y="308410"/>
                    </a:lnTo>
                    <a:lnTo>
                      <a:pt x="1585540" y="372034"/>
                    </a:lnTo>
                    <a:lnTo>
                      <a:pt x="1560760" y="490910"/>
                    </a:lnTo>
                    <a:lnTo>
                      <a:pt x="1500150" y="490910"/>
                    </a:lnTo>
                    <a:close/>
                    <a:moveTo>
                      <a:pt x="458949" y="0"/>
                    </a:moveTo>
                    <a:lnTo>
                      <a:pt x="519559" y="0"/>
                    </a:lnTo>
                    <a:lnTo>
                      <a:pt x="480380" y="188529"/>
                    </a:lnTo>
                    <a:cubicBezTo>
                      <a:pt x="502927" y="166651"/>
                      <a:pt x="523912" y="150968"/>
                      <a:pt x="543334" y="141480"/>
                    </a:cubicBezTo>
                    <a:cubicBezTo>
                      <a:pt x="562756" y="131992"/>
                      <a:pt x="582736" y="127249"/>
                      <a:pt x="603275" y="127249"/>
                    </a:cubicBezTo>
                    <a:cubicBezTo>
                      <a:pt x="632743" y="127249"/>
                      <a:pt x="655625" y="135006"/>
                      <a:pt x="671921" y="150522"/>
                    </a:cubicBezTo>
                    <a:cubicBezTo>
                      <a:pt x="688218" y="166037"/>
                      <a:pt x="696367" y="186519"/>
                      <a:pt x="696367" y="211969"/>
                    </a:cubicBezTo>
                    <a:cubicBezTo>
                      <a:pt x="696367" y="224471"/>
                      <a:pt x="692795" y="247464"/>
                      <a:pt x="685651" y="280951"/>
                    </a:cubicBezTo>
                    <a:lnTo>
                      <a:pt x="641784" y="490910"/>
                    </a:lnTo>
                    <a:lnTo>
                      <a:pt x="581173" y="490910"/>
                    </a:lnTo>
                    <a:lnTo>
                      <a:pt x="626380" y="275593"/>
                    </a:lnTo>
                    <a:cubicBezTo>
                      <a:pt x="632854" y="244339"/>
                      <a:pt x="636091" y="224694"/>
                      <a:pt x="636091" y="216657"/>
                    </a:cubicBezTo>
                    <a:cubicBezTo>
                      <a:pt x="636091" y="205048"/>
                      <a:pt x="632073" y="195561"/>
                      <a:pt x="624036" y="188194"/>
                    </a:cubicBezTo>
                    <a:cubicBezTo>
                      <a:pt x="615999" y="180827"/>
                      <a:pt x="604391" y="177143"/>
                      <a:pt x="589210" y="177143"/>
                    </a:cubicBezTo>
                    <a:cubicBezTo>
                      <a:pt x="567333" y="177143"/>
                      <a:pt x="546459" y="182892"/>
                      <a:pt x="526591" y="194389"/>
                    </a:cubicBezTo>
                    <a:cubicBezTo>
                      <a:pt x="506722" y="205886"/>
                      <a:pt x="491151" y="221624"/>
                      <a:pt x="479877" y="241604"/>
                    </a:cubicBezTo>
                    <a:cubicBezTo>
                      <a:pt x="468604" y="261585"/>
                      <a:pt x="458279" y="293787"/>
                      <a:pt x="448903" y="338212"/>
                    </a:cubicBezTo>
                    <a:lnTo>
                      <a:pt x="417091" y="490910"/>
                    </a:lnTo>
                    <a:lnTo>
                      <a:pt x="356480" y="490910"/>
                    </a:lnTo>
                    <a:close/>
                    <a:moveTo>
                      <a:pt x="11720" y="0"/>
                    </a:moveTo>
                    <a:lnTo>
                      <a:pt x="398152" y="0"/>
                    </a:lnTo>
                    <a:lnTo>
                      <a:pt x="386432" y="55923"/>
                    </a:lnTo>
                    <a:lnTo>
                      <a:pt x="226702" y="55923"/>
                    </a:lnTo>
                    <a:lnTo>
                      <a:pt x="135954" y="490910"/>
                    </a:lnTo>
                    <a:lnTo>
                      <a:pt x="70321" y="490910"/>
                    </a:lnTo>
                    <a:lnTo>
                      <a:pt x="161069" y="55923"/>
                    </a:lnTo>
                    <a:lnTo>
                      <a:pt x="0" y="5592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TW" altLang="en-US" sz="5400" i="1" dirty="0">
                  <a:solidFill>
                    <a:schemeClr val="bg1"/>
                  </a:solidFill>
                  <a:latin typeface="Taipei Sans TC Beta Light" pitchFamily="2" charset="-120"/>
                  <a:ea typeface="Taipei Sans TC Beta Light" pitchFamily="2" charset="-120"/>
                  <a:cs typeface="Arial" panose="020B0604020202020204" pitchFamily="34" charset="0"/>
                </a:endParaRPr>
              </a:p>
            </p:txBody>
          </p:sp>
        </p:grpSp>
      </p:grpSp>
      <p:sp>
        <p:nvSpPr>
          <p:cNvPr id="13" name="Google Shape;718;p30">
            <a:extLst>
              <a:ext uri="{FF2B5EF4-FFF2-40B4-BE49-F238E27FC236}">
                <a16:creationId xmlns:a16="http://schemas.microsoft.com/office/drawing/2014/main" xmlns="" id="{2E3F63FF-19F5-433C-9671-183EB8EAA039}"/>
              </a:ext>
            </a:extLst>
          </p:cNvPr>
          <p:cNvSpPr txBox="1"/>
          <p:nvPr/>
        </p:nvSpPr>
        <p:spPr>
          <a:xfrm>
            <a:off x="2010569" y="2739341"/>
            <a:ext cx="8170862" cy="7699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solidFill>
                  <a:srgbClr val="044875"/>
                </a:solidFill>
                <a:latin typeface="Arial"/>
                <a:ea typeface="Arial"/>
                <a:cs typeface="Arial"/>
                <a:sym typeface="Arial"/>
              </a:rPr>
              <a:t>Q &amp; A</a:t>
            </a:r>
            <a:endParaRPr sz="1600" dirty="0"/>
          </a:p>
        </p:txBody>
      </p:sp>
      <p:grpSp>
        <p:nvGrpSpPr>
          <p:cNvPr id="14" name="Google Shape;719;p30">
            <a:extLst>
              <a:ext uri="{FF2B5EF4-FFF2-40B4-BE49-F238E27FC236}">
                <a16:creationId xmlns:a16="http://schemas.microsoft.com/office/drawing/2014/main" xmlns="" id="{0B982FDF-71BA-40D6-A9A5-4E6C54E134A3}"/>
              </a:ext>
            </a:extLst>
          </p:cNvPr>
          <p:cNvGrpSpPr/>
          <p:nvPr/>
        </p:nvGrpSpPr>
        <p:grpSpPr>
          <a:xfrm>
            <a:off x="4172744" y="3626981"/>
            <a:ext cx="3846512" cy="361950"/>
            <a:chOff x="4154888" y="3453573"/>
            <a:chExt cx="3846874" cy="361046"/>
          </a:xfrm>
        </p:grpSpPr>
        <p:cxnSp>
          <p:nvCxnSpPr>
            <p:cNvPr id="15" name="Google Shape;720;p30">
              <a:extLst>
                <a:ext uri="{FF2B5EF4-FFF2-40B4-BE49-F238E27FC236}">
                  <a16:creationId xmlns:a16="http://schemas.microsoft.com/office/drawing/2014/main" xmlns="" id="{36138398-2286-4F6C-A9D6-312810BF6344}"/>
                </a:ext>
              </a:extLst>
            </p:cNvPr>
            <p:cNvCxnSpPr/>
            <p:nvPr/>
          </p:nvCxnSpPr>
          <p:spPr>
            <a:xfrm>
              <a:off x="4154888" y="3453573"/>
              <a:ext cx="3846874" cy="0"/>
            </a:xfrm>
            <a:prstGeom prst="straightConnector1">
              <a:avLst/>
            </a:prstGeom>
            <a:noFill/>
            <a:ln w="25400" cap="flat" cmpd="sng">
              <a:solidFill>
                <a:srgbClr val="044875"/>
              </a:solidFill>
              <a:prstDash val="solid"/>
              <a:miter lim="800000"/>
              <a:headEnd type="none" w="sm" len="sm"/>
              <a:tailEnd type="none" w="sm" len="sm"/>
            </a:ln>
          </p:spPr>
        </p:cxnSp>
        <p:sp>
          <p:nvSpPr>
            <p:cNvPr id="16" name="Google Shape;721;p30">
              <a:extLst>
                <a:ext uri="{FF2B5EF4-FFF2-40B4-BE49-F238E27FC236}">
                  <a16:creationId xmlns:a16="http://schemas.microsoft.com/office/drawing/2014/main" xmlns="" id="{E938256B-C529-46CC-898A-297A27A71333}"/>
                </a:ext>
              </a:extLst>
            </p:cNvPr>
            <p:cNvSpPr/>
            <p:nvPr/>
          </p:nvSpPr>
          <p:spPr>
            <a:xfrm rot="10800000" flipH="1">
              <a:off x="5872725" y="3459907"/>
              <a:ext cx="411201" cy="354712"/>
            </a:xfrm>
            <a:prstGeom prst="triangle">
              <a:avLst>
                <a:gd name="adj" fmla="val 50000"/>
              </a:avLst>
            </a:prstGeom>
            <a:solidFill>
              <a:srgbClr val="0448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 name="群組 16">
            <a:extLst>
              <a:ext uri="{FF2B5EF4-FFF2-40B4-BE49-F238E27FC236}">
                <a16:creationId xmlns:a16="http://schemas.microsoft.com/office/drawing/2014/main" xmlns="" id="{1E569012-80C5-4834-A18B-25D4252B272E}"/>
              </a:ext>
            </a:extLst>
          </p:cNvPr>
          <p:cNvGrpSpPr/>
          <p:nvPr/>
        </p:nvGrpSpPr>
        <p:grpSpPr>
          <a:xfrm>
            <a:off x="792163" y="1462088"/>
            <a:ext cx="10607675" cy="3994150"/>
            <a:chOff x="792163" y="1462088"/>
            <a:chExt cx="10607675" cy="3994150"/>
          </a:xfrm>
        </p:grpSpPr>
        <p:sp>
          <p:nvSpPr>
            <p:cNvPr id="18" name="Google Shape;726;p30">
              <a:extLst>
                <a:ext uri="{FF2B5EF4-FFF2-40B4-BE49-F238E27FC236}">
                  <a16:creationId xmlns:a16="http://schemas.microsoft.com/office/drawing/2014/main" xmlns="" id="{8A1314AF-1A62-42E3-8284-3ABB3AB12CBA}"/>
                </a:ext>
              </a:extLst>
            </p:cNvPr>
            <p:cNvSpPr/>
            <p:nvPr/>
          </p:nvSpPr>
          <p:spPr>
            <a:xfrm>
              <a:off x="1600200" y="2257425"/>
              <a:ext cx="8956675" cy="2382838"/>
            </a:xfrm>
            <a:prstGeom prst="rect">
              <a:avLst/>
            </a:prstGeom>
            <a:noFill/>
            <a:ln w="25400" cap="flat" cmpd="sng">
              <a:solidFill>
                <a:srgbClr val="044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 name="Google Shape;727;p30">
              <a:extLst>
                <a:ext uri="{FF2B5EF4-FFF2-40B4-BE49-F238E27FC236}">
                  <a16:creationId xmlns:a16="http://schemas.microsoft.com/office/drawing/2014/main" xmlns="" id="{45128AC0-16FE-4BB0-9CB3-5838EAB7D521}"/>
                </a:ext>
              </a:extLst>
            </p:cNvPr>
            <p:cNvGrpSpPr/>
            <p:nvPr/>
          </p:nvGrpSpPr>
          <p:grpSpPr>
            <a:xfrm>
              <a:off x="10290175" y="4325938"/>
              <a:ext cx="1109663" cy="1130300"/>
              <a:chOff x="2666985" y="682103"/>
              <a:chExt cx="1109138" cy="1131217"/>
            </a:xfrm>
          </p:grpSpPr>
          <p:sp>
            <p:nvSpPr>
              <p:cNvPr id="24" name="Google Shape;728;p30">
                <a:extLst>
                  <a:ext uri="{FF2B5EF4-FFF2-40B4-BE49-F238E27FC236}">
                    <a16:creationId xmlns:a16="http://schemas.microsoft.com/office/drawing/2014/main" xmlns="" id="{B0E67B02-4677-4209-B8F2-568FE17592A5}"/>
                  </a:ext>
                </a:extLst>
              </p:cNvPr>
              <p:cNvSpPr/>
              <p:nvPr/>
            </p:nvSpPr>
            <p:spPr>
              <a:xfrm>
                <a:off x="2841527" y="858458"/>
                <a:ext cx="769574" cy="768973"/>
              </a:xfrm>
              <a:prstGeom prst="rect">
                <a:avLst/>
              </a:prstGeom>
              <a:solidFill>
                <a:srgbClr val="0448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729;p30">
                <a:extLst>
                  <a:ext uri="{FF2B5EF4-FFF2-40B4-BE49-F238E27FC236}">
                    <a16:creationId xmlns:a16="http://schemas.microsoft.com/office/drawing/2014/main" xmlns="" id="{F75C86F8-2410-40EE-925A-E1432F284F45}"/>
                  </a:ext>
                </a:extLst>
              </p:cNvPr>
              <p:cNvSpPr/>
              <p:nvPr/>
            </p:nvSpPr>
            <p:spPr>
              <a:xfrm>
                <a:off x="2666985" y="682103"/>
                <a:ext cx="558536" cy="559253"/>
              </a:xfrm>
              <a:prstGeom prst="rect">
                <a:avLst/>
              </a:prstGeom>
              <a:solidFill>
                <a:srgbClr val="3A3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730;p30">
                <a:extLst>
                  <a:ext uri="{FF2B5EF4-FFF2-40B4-BE49-F238E27FC236}">
                    <a16:creationId xmlns:a16="http://schemas.microsoft.com/office/drawing/2014/main" xmlns="" id="{3431CA7F-F898-4B84-AF4C-D228BCF06EBB}"/>
                  </a:ext>
                </a:extLst>
              </p:cNvPr>
              <p:cNvSpPr/>
              <p:nvPr/>
            </p:nvSpPr>
            <p:spPr>
              <a:xfrm>
                <a:off x="3217587" y="1254067"/>
                <a:ext cx="558536" cy="559253"/>
              </a:xfrm>
              <a:prstGeom prst="rect">
                <a:avLst/>
              </a:prstGeom>
              <a:solidFill>
                <a:srgbClr val="3A3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 name="Google Shape;731;p30">
              <a:extLst>
                <a:ext uri="{FF2B5EF4-FFF2-40B4-BE49-F238E27FC236}">
                  <a16:creationId xmlns:a16="http://schemas.microsoft.com/office/drawing/2014/main" xmlns="" id="{372266E1-658F-44D6-8E8E-830A009EE2F9}"/>
                </a:ext>
              </a:extLst>
            </p:cNvPr>
            <p:cNvGrpSpPr/>
            <p:nvPr/>
          </p:nvGrpSpPr>
          <p:grpSpPr>
            <a:xfrm>
              <a:off x="792163" y="1462088"/>
              <a:ext cx="1109662" cy="1131887"/>
              <a:chOff x="2666985" y="682103"/>
              <a:chExt cx="1109138" cy="1131217"/>
            </a:xfrm>
          </p:grpSpPr>
          <p:sp>
            <p:nvSpPr>
              <p:cNvPr id="21" name="Google Shape;732;p30">
                <a:extLst>
                  <a:ext uri="{FF2B5EF4-FFF2-40B4-BE49-F238E27FC236}">
                    <a16:creationId xmlns:a16="http://schemas.microsoft.com/office/drawing/2014/main" xmlns="" id="{CA56F57F-7FD0-4618-A454-E44209F6CECE}"/>
                  </a:ext>
                </a:extLst>
              </p:cNvPr>
              <p:cNvSpPr/>
              <p:nvPr/>
            </p:nvSpPr>
            <p:spPr>
              <a:xfrm>
                <a:off x="2841528" y="858211"/>
                <a:ext cx="769573" cy="769482"/>
              </a:xfrm>
              <a:prstGeom prst="rect">
                <a:avLst/>
              </a:prstGeom>
              <a:solidFill>
                <a:srgbClr val="0448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733;p30">
                <a:extLst>
                  <a:ext uri="{FF2B5EF4-FFF2-40B4-BE49-F238E27FC236}">
                    <a16:creationId xmlns:a16="http://schemas.microsoft.com/office/drawing/2014/main" xmlns="" id="{327D6042-9DA7-444B-8FC8-CDA6EAF0AC38}"/>
                  </a:ext>
                </a:extLst>
              </p:cNvPr>
              <p:cNvSpPr/>
              <p:nvPr/>
            </p:nvSpPr>
            <p:spPr>
              <a:xfrm>
                <a:off x="2666985" y="682103"/>
                <a:ext cx="558536" cy="558469"/>
              </a:xfrm>
              <a:prstGeom prst="rect">
                <a:avLst/>
              </a:prstGeom>
              <a:solidFill>
                <a:srgbClr val="3A3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734;p30">
                <a:extLst>
                  <a:ext uri="{FF2B5EF4-FFF2-40B4-BE49-F238E27FC236}">
                    <a16:creationId xmlns:a16="http://schemas.microsoft.com/office/drawing/2014/main" xmlns="" id="{16E7582F-45AA-44C7-8AF8-DBAB359772DC}"/>
                  </a:ext>
                </a:extLst>
              </p:cNvPr>
              <p:cNvSpPr/>
              <p:nvPr/>
            </p:nvSpPr>
            <p:spPr>
              <a:xfrm>
                <a:off x="3217587" y="1254851"/>
                <a:ext cx="558536" cy="558469"/>
              </a:xfrm>
              <a:prstGeom prst="rect">
                <a:avLst/>
              </a:prstGeom>
              <a:solidFill>
                <a:srgbClr val="3A38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useBgFill="1">
        <p:nvSpPr>
          <p:cNvPr id="27" name="Google Shape;739;p30">
            <a:extLst>
              <a:ext uri="{FF2B5EF4-FFF2-40B4-BE49-F238E27FC236}">
                <a16:creationId xmlns:a16="http://schemas.microsoft.com/office/drawing/2014/main" xmlns="" id="{31FFADF7-0ACC-4B23-A83D-189748A90712}"/>
              </a:ext>
            </a:extLst>
          </p:cNvPr>
          <p:cNvSpPr txBox="1"/>
          <p:nvPr/>
        </p:nvSpPr>
        <p:spPr>
          <a:xfrm>
            <a:off x="3112399" y="1908154"/>
            <a:ext cx="5967202" cy="750158"/>
          </a:xfrm>
          <a:prstGeom prst="rect">
            <a:avLst/>
          </a:prstGeom>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rgbClr val="044875"/>
                </a:solidFill>
                <a:latin typeface="Calibri"/>
                <a:ea typeface="Calibri"/>
                <a:cs typeface="Calibri"/>
                <a:sym typeface="Calibri"/>
              </a:rPr>
              <a:t>Thank you for listening</a:t>
            </a:r>
            <a:endParaRPr sz="3200" dirty="0">
              <a:solidFill>
                <a:srgbClr val="044875"/>
              </a:solidFill>
              <a:latin typeface="Calibri"/>
              <a:ea typeface="Calibri"/>
              <a:cs typeface="Calibri"/>
              <a:sym typeface="Calibri"/>
            </a:endParaRPr>
          </a:p>
        </p:txBody>
      </p:sp>
      <p:sp>
        <p:nvSpPr>
          <p:cNvPr id="28" name="Google Shape;92;p13">
            <a:extLst>
              <a:ext uri="{FF2B5EF4-FFF2-40B4-BE49-F238E27FC236}">
                <a16:creationId xmlns:a16="http://schemas.microsoft.com/office/drawing/2014/main" xmlns="" id="{DF59C81A-6E83-48DA-A2E4-BDE48F1F3141}"/>
              </a:ext>
            </a:extLst>
          </p:cNvPr>
          <p:cNvSpPr txBox="1"/>
          <p:nvPr/>
        </p:nvSpPr>
        <p:spPr>
          <a:xfrm>
            <a:off x="3491444" y="4033458"/>
            <a:ext cx="5209112" cy="523875"/>
          </a:xfrm>
          <a:prstGeom prst="rect">
            <a:avLst/>
          </a:prstGeom>
          <a:noFill/>
          <a:ln>
            <a:noFill/>
          </a:ln>
        </p:spPr>
        <p:txBody>
          <a:bodyPr spcFirstLastPara="1" wrap="square" lIns="91425" tIns="45700" rIns="91425" bIns="45700" anchor="t" anchorCtr="0">
            <a:noAutofit/>
          </a:bodyPr>
          <a:lstStyle/>
          <a:p>
            <a:pPr lvl="0" algn="ctr"/>
            <a:r>
              <a:rPr lang="en-US" altLang="zh-TW" sz="2800" dirty="0">
                <a:solidFill>
                  <a:srgbClr val="044875"/>
                </a:solidFill>
              </a:rPr>
              <a:t>Presenter: </a:t>
            </a:r>
            <a:r>
              <a:rPr lang="en-US" sz="2800" b="0" i="0" u="none" strike="noStrike" cap="none" dirty="0">
                <a:solidFill>
                  <a:srgbClr val="044875"/>
                </a:solidFill>
                <a:latin typeface="Arial"/>
                <a:ea typeface="Arial"/>
                <a:cs typeface="Arial"/>
                <a:sym typeface="Arial"/>
              </a:rPr>
              <a:t>Huang, Wen-Feng</a:t>
            </a:r>
            <a:endParaRPr sz="2800" b="0" i="0" u="none" strike="noStrike" cap="none" dirty="0">
              <a:solidFill>
                <a:srgbClr val="044875"/>
              </a:solidFill>
              <a:latin typeface="Arial"/>
              <a:ea typeface="Arial"/>
              <a:cs typeface="Arial"/>
              <a:sym typeface="Arial"/>
            </a:endParaRPr>
          </a:p>
        </p:txBody>
      </p:sp>
      <p:grpSp>
        <p:nvGrpSpPr>
          <p:cNvPr id="29" name="群組 28">
            <a:extLst>
              <a:ext uri="{FF2B5EF4-FFF2-40B4-BE49-F238E27FC236}">
                <a16:creationId xmlns:a16="http://schemas.microsoft.com/office/drawing/2014/main" xmlns="" id="{93E7F782-DF7C-4285-981E-40B84E63C683}"/>
              </a:ext>
            </a:extLst>
          </p:cNvPr>
          <p:cNvGrpSpPr/>
          <p:nvPr/>
        </p:nvGrpSpPr>
        <p:grpSpPr>
          <a:xfrm>
            <a:off x="4445269" y="4963809"/>
            <a:ext cx="3301462" cy="720000"/>
            <a:chOff x="6941268" y="939440"/>
            <a:chExt cx="3301462" cy="720000"/>
          </a:xfrm>
        </p:grpSpPr>
        <p:pic>
          <p:nvPicPr>
            <p:cNvPr id="30" name="圖片 29">
              <a:extLst>
                <a:ext uri="{FF2B5EF4-FFF2-40B4-BE49-F238E27FC236}">
                  <a16:creationId xmlns:a16="http://schemas.microsoft.com/office/drawing/2014/main" xmlns="" id="{9F1C420B-4592-4C83-8AD3-AE9D79CBF70B}"/>
                </a:ext>
              </a:extLst>
            </p:cNvPr>
            <p:cNvPicPr>
              <a:picLocks noChangeAspect="1"/>
            </p:cNvPicPr>
            <p:nvPr/>
          </p:nvPicPr>
          <p:blipFill>
            <a:blip r:embed="rId4"/>
            <a:stretch>
              <a:fillRect/>
            </a:stretch>
          </p:blipFill>
          <p:spPr>
            <a:xfrm>
              <a:off x="9312274" y="939440"/>
              <a:ext cx="720000" cy="720000"/>
            </a:xfrm>
            <a:prstGeom prst="rect">
              <a:avLst/>
            </a:prstGeom>
          </p:spPr>
        </p:pic>
        <p:grpSp>
          <p:nvGrpSpPr>
            <p:cNvPr id="31" name="群組 30">
              <a:extLst>
                <a:ext uri="{FF2B5EF4-FFF2-40B4-BE49-F238E27FC236}">
                  <a16:creationId xmlns:a16="http://schemas.microsoft.com/office/drawing/2014/main" xmlns="" id="{F10A7775-28FD-48C6-B0E5-1B9BFB0A0292}"/>
                </a:ext>
              </a:extLst>
            </p:cNvPr>
            <p:cNvGrpSpPr/>
            <p:nvPr/>
          </p:nvGrpSpPr>
          <p:grpSpPr>
            <a:xfrm>
              <a:off x="6941268" y="939440"/>
              <a:ext cx="3301462" cy="720000"/>
              <a:chOff x="8199127" y="673237"/>
              <a:chExt cx="3301462" cy="720000"/>
            </a:xfrm>
          </p:grpSpPr>
          <p:pic>
            <p:nvPicPr>
              <p:cNvPr id="32" name="圖片 31">
                <a:extLst>
                  <a:ext uri="{FF2B5EF4-FFF2-40B4-BE49-F238E27FC236}">
                    <a16:creationId xmlns:a16="http://schemas.microsoft.com/office/drawing/2014/main" xmlns="" id="{4D28D3B8-F8D0-4B52-9D46-EA262B48A49E}"/>
                  </a:ext>
                </a:extLst>
              </p:cNvPr>
              <p:cNvPicPr>
                <a:picLocks noChangeAspect="1"/>
              </p:cNvPicPr>
              <p:nvPr/>
            </p:nvPicPr>
            <p:blipFill>
              <a:blip r:embed="rId5"/>
              <a:stretch>
                <a:fillRect/>
              </a:stretch>
            </p:blipFill>
            <p:spPr>
              <a:xfrm>
                <a:off x="8199127" y="673237"/>
                <a:ext cx="3301462" cy="720000"/>
              </a:xfrm>
              <a:prstGeom prst="rect">
                <a:avLst/>
              </a:prstGeom>
            </p:spPr>
          </p:pic>
          <p:pic>
            <p:nvPicPr>
              <p:cNvPr id="33" name="圖片 32">
                <a:extLst>
                  <a:ext uri="{FF2B5EF4-FFF2-40B4-BE49-F238E27FC236}">
                    <a16:creationId xmlns:a16="http://schemas.microsoft.com/office/drawing/2014/main" xmlns="" id="{F1400BA2-5EE4-40B8-B522-82E706F63E26}"/>
                  </a:ext>
                </a:extLst>
              </p:cNvPr>
              <p:cNvPicPr>
                <a:picLocks noChangeAspect="1"/>
              </p:cNvPicPr>
              <p:nvPr/>
            </p:nvPicPr>
            <p:blipFill>
              <a:blip r:embed="rId6"/>
              <a:stretch>
                <a:fillRect/>
              </a:stretch>
            </p:blipFill>
            <p:spPr>
              <a:xfrm flipH="1">
                <a:off x="8199127" y="673237"/>
                <a:ext cx="720000" cy="720000"/>
              </a:xfrm>
              <a:prstGeom prst="rect">
                <a:avLst/>
              </a:prstGeom>
            </p:spPr>
          </p:pic>
        </p:grpSp>
      </p:grpSp>
      <p:pic>
        <p:nvPicPr>
          <p:cNvPr id="34" name="圖片 33">
            <a:extLst>
              <a:ext uri="{FF2B5EF4-FFF2-40B4-BE49-F238E27FC236}">
                <a16:creationId xmlns:a16="http://schemas.microsoft.com/office/drawing/2014/main" xmlns="" id="{10C05601-43D1-4EA9-8305-1349479F2214}"/>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71931" y="5779014"/>
            <a:ext cx="2048138" cy="623781"/>
          </a:xfrm>
          <a:prstGeom prst="rect">
            <a:avLst/>
          </a:prstGeom>
        </p:spPr>
      </p:pic>
    </p:spTree>
    <p:custDataLst>
      <p:tags r:id="rId1"/>
    </p:custDataLst>
    <p:extLst>
      <p:ext uri="{BB962C8B-B14F-4D97-AF65-F5344CB8AC3E}">
        <p14:creationId xmlns:p14="http://schemas.microsoft.com/office/powerpoint/2010/main" val="131340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A360EEB-E09E-DD0F-A497-40689FEE04CA}"/>
              </a:ext>
            </a:extLst>
          </p:cNvPr>
          <p:cNvSpPr>
            <a:spLocks noGrp="1"/>
          </p:cNvSpPr>
          <p:nvPr>
            <p:ph type="title"/>
          </p:nvPr>
        </p:nvSpPr>
        <p:spPr/>
        <p:txBody>
          <a:bodyPr>
            <a:normAutofit/>
          </a:bodyPr>
          <a:lstStyle/>
          <a:p>
            <a:r>
              <a:rPr lang="en-US" altLang="zh-TW" dirty="0"/>
              <a:t>Shapes</a:t>
            </a:r>
            <a:r>
              <a:rPr lang="en-US" altLang="zh-CN" dirty="0"/>
              <a:t>' Characteristics</a:t>
            </a:r>
            <a:endParaRPr lang="zh-TW" altLang="en-US" dirty="0"/>
          </a:p>
        </p:txBody>
      </p:sp>
      <p:sp>
        <p:nvSpPr>
          <p:cNvPr id="3" name="內容版面配置區 2">
            <a:extLst>
              <a:ext uri="{FF2B5EF4-FFF2-40B4-BE49-F238E27FC236}">
                <a16:creationId xmlns:a16="http://schemas.microsoft.com/office/drawing/2014/main" xmlns="" id="{5285C9BC-766C-E0F4-3C76-B7B586CB6CFA}"/>
              </a:ext>
            </a:extLst>
          </p:cNvPr>
          <p:cNvSpPr>
            <a:spLocks noGrp="1"/>
          </p:cNvSpPr>
          <p:nvPr>
            <p:ph idx="1"/>
          </p:nvPr>
        </p:nvSpPr>
        <p:spPr/>
        <p:txBody>
          <a:bodyPr>
            <a:normAutofit/>
          </a:bodyPr>
          <a:lstStyle/>
          <a:p>
            <a:r>
              <a:rPr lang="en-US" altLang="zh-TW" dirty="0"/>
              <a:t>Perspective of development</a:t>
            </a:r>
          </a:p>
          <a:p>
            <a:r>
              <a:rPr lang="en-US" altLang="zh-TW" dirty="0"/>
              <a:t>Factor analytic studies revealed the multiple constructs of VMI</a:t>
            </a:r>
          </a:p>
          <a:p>
            <a:pPr lvl="1"/>
            <a:r>
              <a:rPr lang="en-US" altLang="zh-TW" dirty="0"/>
              <a:t>Closed-shapes</a:t>
            </a:r>
          </a:p>
          <a:p>
            <a:pPr lvl="1"/>
            <a:r>
              <a:rPr lang="en-US" altLang="zh-TW" dirty="0"/>
              <a:t>Open-shapes</a:t>
            </a:r>
          </a:p>
          <a:p>
            <a:pPr lvl="1"/>
            <a:r>
              <a:rPr lang="en-US" altLang="zh-TW" dirty="0"/>
              <a:t>Shapes with acute and oblique angles</a:t>
            </a:r>
          </a:p>
          <a:p>
            <a:pPr lvl="1"/>
            <a:r>
              <a:rPr lang="en-US" altLang="zh-TW" dirty="0"/>
              <a:t>Simple horizontal and vertical lines</a:t>
            </a:r>
          </a:p>
          <a:p>
            <a:r>
              <a:rPr lang="en-US" altLang="zh-TW" dirty="0"/>
              <a:t>Structural characteristics of the shapes might influence VMI performance</a:t>
            </a:r>
          </a:p>
        </p:txBody>
      </p:sp>
      <p:sp>
        <p:nvSpPr>
          <p:cNvPr id="4" name="日期版面配置區 3">
            <a:extLst>
              <a:ext uri="{FF2B5EF4-FFF2-40B4-BE49-F238E27FC236}">
                <a16:creationId xmlns:a16="http://schemas.microsoft.com/office/drawing/2014/main" xmlns="" id="{7295C032-400D-4FB4-F81D-28DDF8E3E388}"/>
              </a:ext>
            </a:extLst>
          </p:cNvPr>
          <p:cNvSpPr>
            <a:spLocks noGrp="1"/>
          </p:cNvSpPr>
          <p:nvPr>
            <p:ph type="dt" sz="half" idx="10"/>
          </p:nvPr>
        </p:nvSpPr>
        <p:spPr/>
        <p:txBody>
          <a:bodyPr/>
          <a:lstStyle/>
          <a:p>
            <a:fld id="{8EA16CC1-ED80-4849-B7C0-7357639A60AC}"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BFABEF55-64D0-DFEC-93C6-02681F3DBC2D}"/>
              </a:ext>
            </a:extLst>
          </p:cNvPr>
          <p:cNvSpPr>
            <a:spLocks noGrp="1"/>
          </p:cNvSpPr>
          <p:nvPr>
            <p:ph type="sldNum" sz="quarter" idx="12"/>
          </p:nvPr>
        </p:nvSpPr>
        <p:spPr/>
        <p:txBody>
          <a:bodyPr/>
          <a:lstStyle/>
          <a:p>
            <a:fld id="{E8F8EE8B-5707-481F-A84A-FB2ECF5128B9}" type="slidenum">
              <a:rPr lang="zh-TW" altLang="en-US" smtClean="0"/>
              <a:t>16</a:t>
            </a:fld>
            <a:endParaRPr lang="zh-TW" altLang="en-US"/>
          </a:p>
        </p:txBody>
      </p:sp>
      <p:sp>
        <p:nvSpPr>
          <p:cNvPr id="6" name="文字方塊 5">
            <a:extLst>
              <a:ext uri="{FF2B5EF4-FFF2-40B4-BE49-F238E27FC236}">
                <a16:creationId xmlns:a16="http://schemas.microsoft.com/office/drawing/2014/main" xmlns="" id="{B30AE95D-439E-03CB-DEE4-43D3D58ED1BE}"/>
              </a:ext>
            </a:extLst>
          </p:cNvPr>
          <p:cNvSpPr txBox="1"/>
          <p:nvPr>
            <p:custDataLst>
              <p:tags r:id="rId2"/>
            </p:custDataLst>
          </p:nvPr>
        </p:nvSpPr>
        <p:spPr>
          <a:xfrm>
            <a:off x="336000" y="1101725"/>
            <a:ext cx="11520000" cy="461665"/>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Investigating the contributions of different shapes would help evaluate VMI for UCP</a:t>
            </a:r>
          </a:p>
        </p:txBody>
      </p:sp>
    </p:spTree>
    <p:custDataLst>
      <p:tags r:id="rId1"/>
    </p:custDataLst>
    <p:extLst>
      <p:ext uri="{BB962C8B-B14F-4D97-AF65-F5344CB8AC3E}">
        <p14:creationId xmlns:p14="http://schemas.microsoft.com/office/powerpoint/2010/main" val="1027901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F0F7297-9ED4-4AF2-B194-4159BDB8BFEF}"/>
              </a:ext>
            </a:extLst>
          </p:cNvPr>
          <p:cNvSpPr>
            <a:spLocks noGrp="1"/>
          </p:cNvSpPr>
          <p:nvPr>
            <p:ph type="title"/>
            <p:custDataLst>
              <p:tags r:id="rId2"/>
            </p:custDataLst>
          </p:nvPr>
        </p:nvSpPr>
        <p:spPr/>
        <p:txBody>
          <a:bodyPr>
            <a:normAutofit/>
          </a:bodyPr>
          <a:lstStyle/>
          <a:p>
            <a:r>
              <a:rPr lang="en-US" altLang="zh-TW" dirty="0"/>
              <a:t>Results of Image Registration</a:t>
            </a:r>
            <a:endParaRPr lang="zh-TW" altLang="en-US" dirty="0"/>
          </a:p>
        </p:txBody>
      </p:sp>
      <p:sp>
        <p:nvSpPr>
          <p:cNvPr id="3" name="內容版面配置區 2">
            <a:extLst>
              <a:ext uri="{FF2B5EF4-FFF2-40B4-BE49-F238E27FC236}">
                <a16:creationId xmlns:a16="http://schemas.microsoft.com/office/drawing/2014/main" xmlns="" id="{8D7B1399-06DB-47CB-8B2E-7C665F54A70F}"/>
              </a:ext>
            </a:extLst>
          </p:cNvPr>
          <p:cNvSpPr>
            <a:spLocks noGrp="1"/>
          </p:cNvSpPr>
          <p:nvPr>
            <p:ph idx="1"/>
          </p:nvPr>
        </p:nvSpPr>
        <p:spPr/>
        <p:txBody>
          <a:bodyPr/>
          <a:lstStyle/>
          <a:p>
            <a:endParaRPr lang="zh-TW" altLang="en-US"/>
          </a:p>
        </p:txBody>
      </p:sp>
      <p:sp>
        <p:nvSpPr>
          <p:cNvPr id="4" name="日期版面配置區 3">
            <a:extLst>
              <a:ext uri="{FF2B5EF4-FFF2-40B4-BE49-F238E27FC236}">
                <a16:creationId xmlns:a16="http://schemas.microsoft.com/office/drawing/2014/main" xmlns="" id="{AE247975-EA9C-474B-BB42-9D51E22A8FA8}"/>
              </a:ext>
            </a:extLst>
          </p:cNvPr>
          <p:cNvSpPr>
            <a:spLocks noGrp="1"/>
          </p:cNvSpPr>
          <p:nvPr>
            <p:ph type="dt" sz="half" idx="10"/>
          </p:nvPr>
        </p:nvSpPr>
        <p:spPr/>
        <p:txBody>
          <a:bodyPr/>
          <a:lstStyle/>
          <a:p>
            <a:fld id="{F2D163B4-DC69-4FFB-8D9F-C8A3F9841F75}"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36240259-8F8C-4C2A-AEF4-0F927901B7A4}"/>
              </a:ext>
            </a:extLst>
          </p:cNvPr>
          <p:cNvSpPr>
            <a:spLocks noGrp="1"/>
          </p:cNvSpPr>
          <p:nvPr>
            <p:ph type="sldNum" sz="quarter" idx="12"/>
          </p:nvPr>
        </p:nvSpPr>
        <p:spPr/>
        <p:txBody>
          <a:bodyPr/>
          <a:lstStyle/>
          <a:p>
            <a:fld id="{E8F8EE8B-5707-481F-A84A-FB2ECF5128B9}" type="slidenum">
              <a:rPr lang="zh-TW" altLang="en-US" smtClean="0"/>
              <a:t>17</a:t>
            </a:fld>
            <a:endParaRPr lang="zh-TW" altLang="en-US"/>
          </a:p>
        </p:txBody>
      </p:sp>
      <p:pic>
        <p:nvPicPr>
          <p:cNvPr id="6" name="內容版面配置區 5">
            <a:extLst>
              <a:ext uri="{FF2B5EF4-FFF2-40B4-BE49-F238E27FC236}">
                <a16:creationId xmlns:a16="http://schemas.microsoft.com/office/drawing/2014/main" xmlns="" id="{3E0E59CC-5A5C-4291-AC11-767086E2960D}"/>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922348" y="1100966"/>
            <a:ext cx="10347304" cy="5400000"/>
          </a:xfrm>
          <a:prstGeom prst="rect">
            <a:avLst/>
          </a:prstGeom>
        </p:spPr>
      </p:pic>
      <p:grpSp>
        <p:nvGrpSpPr>
          <p:cNvPr id="7" name="Google Shape;197;p16">
            <a:extLst>
              <a:ext uri="{FF2B5EF4-FFF2-40B4-BE49-F238E27FC236}">
                <a16:creationId xmlns:a16="http://schemas.microsoft.com/office/drawing/2014/main" xmlns="" id="{05B8EC15-0E54-445D-838C-B40E2DD1E354}"/>
              </a:ext>
            </a:extLst>
          </p:cNvPr>
          <p:cNvGrpSpPr/>
          <p:nvPr/>
        </p:nvGrpSpPr>
        <p:grpSpPr>
          <a:xfrm>
            <a:off x="10351863" y="81867"/>
            <a:ext cx="1840137" cy="360000"/>
            <a:chOff x="470894" y="82976"/>
            <a:chExt cx="3186869" cy="584775"/>
          </a:xfrm>
        </p:grpSpPr>
        <p:sp>
          <p:nvSpPr>
            <p:cNvPr id="8" name="Google Shape;198;p16">
              <a:extLst>
                <a:ext uri="{FF2B5EF4-FFF2-40B4-BE49-F238E27FC236}">
                  <a16:creationId xmlns:a16="http://schemas.microsoft.com/office/drawing/2014/main" xmlns="" id="{3BAD9CAF-2D60-4547-9AD6-49CAFE5C02A4}"/>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9" name="Google Shape;199;p16">
              <a:extLst>
                <a:ext uri="{FF2B5EF4-FFF2-40B4-BE49-F238E27FC236}">
                  <a16:creationId xmlns:a16="http://schemas.microsoft.com/office/drawing/2014/main" xmlns="" id="{CC8B95A0-518B-4F4B-97F1-32A9596FDD4D}"/>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86244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xmlns="" id="{B3F89489-F625-4675-81D5-71C3C20A8583}"/>
              </a:ext>
            </a:extLst>
          </p:cNvPr>
          <p:cNvSpPr>
            <a:spLocks noGrp="1"/>
          </p:cNvSpPr>
          <p:nvPr>
            <p:ph type="title"/>
          </p:nvPr>
        </p:nvSpPr>
        <p:spPr/>
        <p:txBody>
          <a:bodyPr/>
          <a:lstStyle/>
          <a:p>
            <a:pPr algn="ctr"/>
            <a:r>
              <a:rPr lang="en-US" altLang="zh-TW" dirty="0"/>
              <a:t>Outline</a:t>
            </a:r>
            <a:endParaRPr lang="zh-TW" altLang="en-US" dirty="0"/>
          </a:p>
        </p:txBody>
      </p:sp>
      <p:sp>
        <p:nvSpPr>
          <p:cNvPr id="10" name="Google Shape;176;p14">
            <a:extLst>
              <a:ext uri="{FF2B5EF4-FFF2-40B4-BE49-F238E27FC236}">
                <a16:creationId xmlns:a16="http://schemas.microsoft.com/office/drawing/2014/main" xmlns="" id="{E9A41245-3F63-4D2C-8FC1-E308A3ED704A}"/>
              </a:ext>
            </a:extLst>
          </p:cNvPr>
          <p:cNvSpPr txBox="1"/>
          <p:nvPr/>
        </p:nvSpPr>
        <p:spPr>
          <a:xfrm>
            <a:off x="342456" y="1027039"/>
            <a:ext cx="11591676" cy="372017"/>
          </a:xfrm>
          <a:prstGeom prst="rect">
            <a:avLst/>
          </a:prstGeom>
          <a:noFill/>
          <a:ln>
            <a:noFill/>
          </a:ln>
        </p:spPr>
        <p:txBody>
          <a:bodyPr spcFirstLastPara="1" wrap="square" lIns="91425" tIns="45700" rIns="91425" bIns="45700" anchor="t" anchorCtr="0">
            <a:noAutofit/>
          </a:bodyPr>
          <a:lstStyle/>
          <a:p>
            <a:pPr algn="ctr"/>
            <a:r>
              <a:rPr lang="en-US" sz="1800" b="0" i="0" u="none" strike="noStrike" cap="none" dirty="0">
                <a:solidFill>
                  <a:srgbClr val="044875"/>
                </a:solidFill>
                <a:latin typeface="Arial Narrow" panose="020B0606020202030204" pitchFamily="34" charset="0"/>
                <a:ea typeface="Calibri"/>
                <a:cs typeface="Calibri"/>
                <a:sym typeface="Calibri"/>
              </a:rPr>
              <a:t>Visual-motor integration in children with unilateral cerebral palsy: Application of the computer-aided measure of visual-motor integration</a:t>
            </a:r>
            <a:endParaRPr lang="en-US" altLang="zh-TW" sz="1800" dirty="0">
              <a:solidFill>
                <a:srgbClr val="044875"/>
              </a:solidFill>
              <a:latin typeface="Arial Narrow" panose="020B0606020202030204" pitchFamily="34" charset="0"/>
              <a:ea typeface="Calibri"/>
              <a:cs typeface="Calibri"/>
              <a:sym typeface="Calibri"/>
            </a:endParaRPr>
          </a:p>
        </p:txBody>
      </p:sp>
      <p:cxnSp>
        <p:nvCxnSpPr>
          <p:cNvPr id="11" name="Google Shape;177;p14">
            <a:extLst>
              <a:ext uri="{FF2B5EF4-FFF2-40B4-BE49-F238E27FC236}">
                <a16:creationId xmlns:a16="http://schemas.microsoft.com/office/drawing/2014/main" xmlns="" id="{30C72997-7DC9-4B3A-83F9-073106D0B41E}"/>
              </a:ext>
            </a:extLst>
          </p:cNvPr>
          <p:cNvCxnSpPr>
            <a:cxnSpLocks/>
          </p:cNvCxnSpPr>
          <p:nvPr/>
        </p:nvCxnSpPr>
        <p:spPr>
          <a:xfrm>
            <a:off x="810179" y="1009621"/>
            <a:ext cx="10571642" cy="0"/>
          </a:xfrm>
          <a:prstGeom prst="straightConnector1">
            <a:avLst/>
          </a:prstGeom>
          <a:noFill/>
          <a:ln w="25400" cap="flat" cmpd="sng">
            <a:solidFill>
              <a:srgbClr val="044875"/>
            </a:solidFill>
            <a:prstDash val="solid"/>
            <a:miter lim="800000"/>
            <a:headEnd type="none" w="sm" len="sm"/>
            <a:tailEnd type="none" w="sm" len="sm"/>
          </a:ln>
        </p:spPr>
      </p:cxnSp>
      <p:sp>
        <p:nvSpPr>
          <p:cNvPr id="38" name="文字方塊 37">
            <a:extLst>
              <a:ext uri="{FF2B5EF4-FFF2-40B4-BE49-F238E27FC236}">
                <a16:creationId xmlns:a16="http://schemas.microsoft.com/office/drawing/2014/main" xmlns="" id="{803ECCF8-B92E-4914-9D6A-EB46DB11D436}"/>
              </a:ext>
            </a:extLst>
          </p:cNvPr>
          <p:cNvSpPr txBox="1"/>
          <p:nvPr>
            <p:custDataLst>
              <p:tags r:id="rId2"/>
            </p:custDataLst>
          </p:nvPr>
        </p:nvSpPr>
        <p:spPr>
          <a:xfrm>
            <a:off x="9437573" y="2721234"/>
            <a:ext cx="2569101" cy="369332"/>
          </a:xfrm>
          <a:prstGeom prst="rect">
            <a:avLst/>
          </a:prstGeom>
          <a:noFill/>
        </p:spPr>
        <p:txBody>
          <a:bodyPr wrap="none" rtlCol="0">
            <a:spAutoFit/>
          </a:bodyPr>
          <a:lstStyle/>
          <a:p>
            <a:pPr algn="ctr"/>
            <a:r>
              <a:rPr lang="en-US" altLang="zh-TW" sz="1800" dirty="0">
                <a:solidFill>
                  <a:schemeClr val="tx1"/>
                </a:solidFill>
                <a:latin typeface="Arial Narrow" panose="020B0606020202030204" pitchFamily="34" charset="0"/>
              </a:rPr>
              <a:t>- </a:t>
            </a:r>
            <a:r>
              <a:rPr lang="en-US" altLang="zh-TW" dirty="0"/>
              <a:t>Application of CAM-VMI</a:t>
            </a:r>
            <a:endParaRPr lang="en-US" altLang="zh-TW" sz="1800" dirty="0">
              <a:solidFill>
                <a:schemeClr val="tx1"/>
              </a:solidFill>
              <a:latin typeface="Arial Narrow" panose="020B0606020202030204" pitchFamily="34" charset="0"/>
            </a:endParaRPr>
          </a:p>
        </p:txBody>
      </p:sp>
      <p:sp>
        <p:nvSpPr>
          <p:cNvPr id="42" name="文字方塊 41">
            <a:extLst>
              <a:ext uri="{FF2B5EF4-FFF2-40B4-BE49-F238E27FC236}">
                <a16:creationId xmlns:a16="http://schemas.microsoft.com/office/drawing/2014/main" xmlns="" id="{EACEB52E-AB28-4D24-B7EF-BD1F3E68E202}"/>
              </a:ext>
            </a:extLst>
          </p:cNvPr>
          <p:cNvSpPr txBox="1"/>
          <p:nvPr>
            <p:custDataLst>
              <p:tags r:id="rId3"/>
            </p:custDataLst>
          </p:nvPr>
        </p:nvSpPr>
        <p:spPr>
          <a:xfrm>
            <a:off x="7184661" y="4993960"/>
            <a:ext cx="4378763" cy="646331"/>
          </a:xfrm>
          <a:prstGeom prst="rect">
            <a:avLst/>
          </a:prstGeom>
          <a:noFill/>
        </p:spPr>
        <p:txBody>
          <a:bodyPr wrap="none" rtlCol="0">
            <a:spAutoFit/>
          </a:bodyPr>
          <a:lstStyle/>
          <a:p>
            <a:r>
              <a:rPr lang="en-US" altLang="zh-TW" sz="1800" dirty="0">
                <a:solidFill>
                  <a:schemeClr val="tx1"/>
                </a:solidFill>
                <a:latin typeface="Arial Narrow" panose="020B0606020202030204" pitchFamily="34" charset="0"/>
              </a:rPr>
              <a:t>- </a:t>
            </a:r>
            <a:r>
              <a:rPr lang="en-US" altLang="zh-TW" dirty="0"/>
              <a:t>Group Differences in VMI Performance</a:t>
            </a:r>
          </a:p>
          <a:p>
            <a:r>
              <a:rPr lang="en-US" altLang="zh-TW" sz="1800" dirty="0">
                <a:solidFill>
                  <a:schemeClr val="tx1"/>
                </a:solidFill>
                <a:latin typeface="Arial Narrow" panose="020B0606020202030204" pitchFamily="34" charset="0"/>
              </a:rPr>
              <a:t>- </a:t>
            </a:r>
            <a:r>
              <a:rPr lang="en-US" altLang="zh-TW" dirty="0"/>
              <a:t>Shapes predictive of the Beery-VMI for UCP</a:t>
            </a:r>
            <a:endParaRPr lang="en-US" altLang="zh-TW" sz="1800" dirty="0">
              <a:solidFill>
                <a:schemeClr val="tx1"/>
              </a:solidFill>
              <a:latin typeface="Arial Narrow" panose="020B0606020202030204" pitchFamily="34" charset="0"/>
            </a:endParaRPr>
          </a:p>
        </p:txBody>
      </p:sp>
      <p:sp>
        <p:nvSpPr>
          <p:cNvPr id="50" name="文字方塊 49">
            <a:extLst>
              <a:ext uri="{FF2B5EF4-FFF2-40B4-BE49-F238E27FC236}">
                <a16:creationId xmlns:a16="http://schemas.microsoft.com/office/drawing/2014/main" xmlns="" id="{875E37A8-3351-4A28-9F6A-3EFF64764969}"/>
              </a:ext>
            </a:extLst>
          </p:cNvPr>
          <p:cNvSpPr txBox="1"/>
          <p:nvPr>
            <p:custDataLst>
              <p:tags r:id="rId4"/>
            </p:custDataLst>
          </p:nvPr>
        </p:nvSpPr>
        <p:spPr>
          <a:xfrm>
            <a:off x="2680437" y="4993960"/>
            <a:ext cx="4123245" cy="646331"/>
          </a:xfrm>
          <a:prstGeom prst="rect">
            <a:avLst/>
          </a:prstGeom>
          <a:noFill/>
        </p:spPr>
        <p:txBody>
          <a:bodyPr wrap="none" rtlCol="0">
            <a:spAutoFit/>
          </a:bodyPr>
          <a:lstStyle/>
          <a:p>
            <a:r>
              <a:rPr lang="en-US" altLang="zh-TW" dirty="0">
                <a:latin typeface="Arial Narrow" panose="020B0606020202030204" pitchFamily="34" charset="0"/>
              </a:rPr>
              <a:t>- Provide an evidence of impaired VMI in UCP</a:t>
            </a:r>
            <a:br>
              <a:rPr lang="en-US" altLang="zh-TW" dirty="0">
                <a:latin typeface="Arial Narrow" panose="020B0606020202030204" pitchFamily="34" charset="0"/>
              </a:rPr>
            </a:br>
            <a:r>
              <a:rPr lang="en-US" altLang="zh-TW" dirty="0">
                <a:latin typeface="Arial Narrow" panose="020B0606020202030204" pitchFamily="34" charset="0"/>
              </a:rPr>
              <a:t>- Help therapists direct clinical decision-making</a:t>
            </a:r>
          </a:p>
        </p:txBody>
      </p:sp>
      <p:sp>
        <p:nvSpPr>
          <p:cNvPr id="54" name="文字方塊 53">
            <a:extLst>
              <a:ext uri="{FF2B5EF4-FFF2-40B4-BE49-F238E27FC236}">
                <a16:creationId xmlns:a16="http://schemas.microsoft.com/office/drawing/2014/main" xmlns="" id="{62DD5352-DB1C-4018-83F8-3CBEB7472532}"/>
              </a:ext>
            </a:extLst>
          </p:cNvPr>
          <p:cNvSpPr txBox="1"/>
          <p:nvPr>
            <p:custDataLst>
              <p:tags r:id="rId5"/>
            </p:custDataLst>
          </p:nvPr>
        </p:nvSpPr>
        <p:spPr>
          <a:xfrm>
            <a:off x="425929" y="2167236"/>
            <a:ext cx="3482877" cy="923330"/>
          </a:xfrm>
          <a:prstGeom prst="rect">
            <a:avLst/>
          </a:prstGeom>
          <a:noFill/>
        </p:spPr>
        <p:txBody>
          <a:bodyPr wrap="none" rtlCol="0">
            <a:spAutoFit/>
          </a:bodyPr>
          <a:lstStyle/>
          <a:p>
            <a:r>
              <a:rPr lang="en-US" altLang="zh-TW" dirty="0">
                <a:latin typeface="Arial Narrow" panose="020B0606020202030204" pitchFamily="34" charset="0"/>
              </a:rPr>
              <a:t>- Unilateral Cerebral Palsy (UCP)</a:t>
            </a:r>
          </a:p>
          <a:p>
            <a:r>
              <a:rPr lang="en-US" altLang="zh-TW" dirty="0">
                <a:latin typeface="Arial Narrow" panose="020B0606020202030204" pitchFamily="34" charset="0"/>
              </a:rPr>
              <a:t>- Visual-Motor Integration (VMI)</a:t>
            </a:r>
          </a:p>
          <a:p>
            <a:r>
              <a:rPr lang="en-US" altLang="zh-TW" dirty="0">
                <a:latin typeface="Arial Narrow" panose="020B0606020202030204" pitchFamily="34" charset="0"/>
              </a:rPr>
              <a:t>- Conventional Assessment: Beery-VMI</a:t>
            </a:r>
          </a:p>
        </p:txBody>
      </p:sp>
      <p:grpSp>
        <p:nvGrpSpPr>
          <p:cNvPr id="129" name="群組 128">
            <a:extLst>
              <a:ext uri="{FF2B5EF4-FFF2-40B4-BE49-F238E27FC236}">
                <a16:creationId xmlns:a16="http://schemas.microsoft.com/office/drawing/2014/main" xmlns="" id="{F2A1F8FB-5499-442D-A296-EA3AF9C00F1C}"/>
              </a:ext>
            </a:extLst>
          </p:cNvPr>
          <p:cNvGrpSpPr/>
          <p:nvPr/>
        </p:nvGrpSpPr>
        <p:grpSpPr>
          <a:xfrm>
            <a:off x="9437573" y="3450567"/>
            <a:ext cx="1833426" cy="1183393"/>
            <a:chOff x="9437573" y="3008607"/>
            <a:chExt cx="1833426" cy="1183393"/>
          </a:xfrm>
        </p:grpSpPr>
        <p:sp>
          <p:nvSpPr>
            <p:cNvPr id="40" name="Google Shape;1459;p58">
              <a:extLst>
                <a:ext uri="{FF2B5EF4-FFF2-40B4-BE49-F238E27FC236}">
                  <a16:creationId xmlns:a16="http://schemas.microsoft.com/office/drawing/2014/main" xmlns="" id="{2E31D108-E765-4041-9580-D785730F661B}"/>
                </a:ext>
              </a:extLst>
            </p:cNvPr>
            <p:cNvSpPr/>
            <p:nvPr/>
          </p:nvSpPr>
          <p:spPr>
            <a:xfrm>
              <a:off x="9437573" y="3577385"/>
              <a:ext cx="943797" cy="614615"/>
            </a:xfrm>
            <a:prstGeom prst="rect">
              <a:avLst/>
            </a:prstGeom>
            <a:solidFill>
              <a:srgbClr val="0D944A"/>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1" name="Google Shape;1460;p58">
              <a:extLst>
                <a:ext uri="{FF2B5EF4-FFF2-40B4-BE49-F238E27FC236}">
                  <a16:creationId xmlns:a16="http://schemas.microsoft.com/office/drawing/2014/main" xmlns="" id="{BBB7B647-9323-4B06-9672-1600E22D66EE}"/>
                </a:ext>
              </a:extLst>
            </p:cNvPr>
            <p:cNvSpPr/>
            <p:nvPr/>
          </p:nvSpPr>
          <p:spPr>
            <a:xfrm>
              <a:off x="10327201" y="3008607"/>
              <a:ext cx="943798" cy="612531"/>
            </a:xfrm>
            <a:prstGeom prst="rect">
              <a:avLst/>
            </a:prstGeom>
            <a:solidFill>
              <a:srgbClr val="0D944A"/>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grpSp>
      <p:grpSp>
        <p:nvGrpSpPr>
          <p:cNvPr id="128" name="群組 127">
            <a:extLst>
              <a:ext uri="{FF2B5EF4-FFF2-40B4-BE49-F238E27FC236}">
                <a16:creationId xmlns:a16="http://schemas.microsoft.com/office/drawing/2014/main" xmlns="" id="{C5390EF3-EB49-42F7-A3FB-2E37D4353D94}"/>
              </a:ext>
            </a:extLst>
          </p:cNvPr>
          <p:cNvGrpSpPr/>
          <p:nvPr/>
        </p:nvGrpSpPr>
        <p:grpSpPr>
          <a:xfrm>
            <a:off x="7185195" y="3450567"/>
            <a:ext cx="1833426" cy="1183393"/>
            <a:chOff x="7185195" y="3008607"/>
            <a:chExt cx="1833426" cy="1183393"/>
          </a:xfrm>
        </p:grpSpPr>
        <p:sp>
          <p:nvSpPr>
            <p:cNvPr id="44" name="Google Shape;1459;p58">
              <a:extLst>
                <a:ext uri="{FF2B5EF4-FFF2-40B4-BE49-F238E27FC236}">
                  <a16:creationId xmlns:a16="http://schemas.microsoft.com/office/drawing/2014/main" xmlns="" id="{E8CBB471-2528-4B49-8E86-88EE41AFF1E9}"/>
                </a:ext>
              </a:extLst>
            </p:cNvPr>
            <p:cNvSpPr/>
            <p:nvPr/>
          </p:nvSpPr>
          <p:spPr>
            <a:xfrm>
              <a:off x="7185195" y="3577385"/>
              <a:ext cx="943797" cy="614615"/>
            </a:xfrm>
            <a:prstGeom prst="rect">
              <a:avLst/>
            </a:prstGeom>
            <a:solidFill>
              <a:srgbClr val="38A96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5" name="Google Shape;1460;p58">
              <a:extLst>
                <a:ext uri="{FF2B5EF4-FFF2-40B4-BE49-F238E27FC236}">
                  <a16:creationId xmlns:a16="http://schemas.microsoft.com/office/drawing/2014/main" xmlns="" id="{8C7B8DF2-28FF-4BFF-ABD6-E9273ECF347D}"/>
                </a:ext>
              </a:extLst>
            </p:cNvPr>
            <p:cNvSpPr/>
            <p:nvPr/>
          </p:nvSpPr>
          <p:spPr>
            <a:xfrm>
              <a:off x="8074823" y="3008607"/>
              <a:ext cx="943798" cy="612531"/>
            </a:xfrm>
            <a:prstGeom prst="rect">
              <a:avLst/>
            </a:prstGeom>
            <a:solidFill>
              <a:srgbClr val="38A967"/>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 name="群組 126">
            <a:extLst>
              <a:ext uri="{FF2B5EF4-FFF2-40B4-BE49-F238E27FC236}">
                <a16:creationId xmlns:a16="http://schemas.microsoft.com/office/drawing/2014/main" xmlns="" id="{98E11917-7EFB-40D4-984E-6F173D7DFFFA}"/>
              </a:ext>
            </a:extLst>
          </p:cNvPr>
          <p:cNvGrpSpPr/>
          <p:nvPr/>
        </p:nvGrpSpPr>
        <p:grpSpPr>
          <a:xfrm>
            <a:off x="4932816" y="3450567"/>
            <a:ext cx="1833426" cy="1183393"/>
            <a:chOff x="4932816" y="3008607"/>
            <a:chExt cx="1833426" cy="1183393"/>
          </a:xfrm>
        </p:grpSpPr>
        <p:sp>
          <p:nvSpPr>
            <p:cNvPr id="48" name="Google Shape;1459;p58">
              <a:extLst>
                <a:ext uri="{FF2B5EF4-FFF2-40B4-BE49-F238E27FC236}">
                  <a16:creationId xmlns:a16="http://schemas.microsoft.com/office/drawing/2014/main" xmlns="" id="{9E9B6D92-9B97-408C-BDE7-B96F92A2040E}"/>
                </a:ext>
              </a:extLst>
            </p:cNvPr>
            <p:cNvSpPr/>
            <p:nvPr/>
          </p:nvSpPr>
          <p:spPr>
            <a:xfrm>
              <a:off x="4932816" y="3577385"/>
              <a:ext cx="943797" cy="614615"/>
            </a:xfrm>
            <a:prstGeom prst="rect">
              <a:avLst/>
            </a:prstGeom>
            <a:solidFill>
              <a:srgbClr val="33CA7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9" name="Google Shape;1460;p58">
              <a:extLst>
                <a:ext uri="{FF2B5EF4-FFF2-40B4-BE49-F238E27FC236}">
                  <a16:creationId xmlns:a16="http://schemas.microsoft.com/office/drawing/2014/main" xmlns="" id="{E9D6876F-549F-4DF7-9D41-4D1E275EFF90}"/>
                </a:ext>
              </a:extLst>
            </p:cNvPr>
            <p:cNvSpPr/>
            <p:nvPr/>
          </p:nvSpPr>
          <p:spPr>
            <a:xfrm>
              <a:off x="5822444" y="3008607"/>
              <a:ext cx="943798" cy="612531"/>
            </a:xfrm>
            <a:prstGeom prst="rect">
              <a:avLst/>
            </a:prstGeom>
            <a:solidFill>
              <a:srgbClr val="33CA7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grpSp>
      <p:grpSp>
        <p:nvGrpSpPr>
          <p:cNvPr id="125" name="群組 124">
            <a:extLst>
              <a:ext uri="{FF2B5EF4-FFF2-40B4-BE49-F238E27FC236}">
                <a16:creationId xmlns:a16="http://schemas.microsoft.com/office/drawing/2014/main" xmlns="" id="{35A6635F-C3D4-4EDD-8B3E-9BF1AF87D81F}"/>
              </a:ext>
            </a:extLst>
          </p:cNvPr>
          <p:cNvGrpSpPr/>
          <p:nvPr/>
        </p:nvGrpSpPr>
        <p:grpSpPr>
          <a:xfrm>
            <a:off x="428058" y="3450567"/>
            <a:ext cx="1833426" cy="1183393"/>
            <a:chOff x="428058" y="3008607"/>
            <a:chExt cx="1833426" cy="1183393"/>
          </a:xfrm>
        </p:grpSpPr>
        <p:sp>
          <p:nvSpPr>
            <p:cNvPr id="56" name="矩形: 圓角 55">
              <a:extLst>
                <a:ext uri="{FF2B5EF4-FFF2-40B4-BE49-F238E27FC236}">
                  <a16:creationId xmlns:a16="http://schemas.microsoft.com/office/drawing/2014/main" xmlns="" id="{14F7029F-9AA8-407B-88DA-64C1AECF80BA}"/>
                </a:ext>
              </a:extLst>
            </p:cNvPr>
            <p:cNvSpPr/>
            <p:nvPr/>
          </p:nvSpPr>
          <p:spPr>
            <a:xfrm>
              <a:off x="428058" y="3577385"/>
              <a:ext cx="943797" cy="614615"/>
            </a:xfrm>
            <a:prstGeom prst="roundRect">
              <a:avLst>
                <a:gd name="adj" fmla="val 0"/>
              </a:avLst>
            </a:prstGeom>
            <a:solidFill>
              <a:srgbClr val="A3DDD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圓角 56">
              <a:extLst>
                <a:ext uri="{FF2B5EF4-FFF2-40B4-BE49-F238E27FC236}">
                  <a16:creationId xmlns:a16="http://schemas.microsoft.com/office/drawing/2014/main" xmlns="" id="{9988AA1D-85CE-4BFE-9E96-4D2152CF74BC}"/>
                </a:ext>
              </a:extLst>
            </p:cNvPr>
            <p:cNvSpPr/>
            <p:nvPr/>
          </p:nvSpPr>
          <p:spPr>
            <a:xfrm>
              <a:off x="1317686" y="3008607"/>
              <a:ext cx="943798" cy="612531"/>
            </a:xfrm>
            <a:prstGeom prst="roundRect">
              <a:avLst>
                <a:gd name="adj" fmla="val 0"/>
              </a:avLst>
            </a:prstGeom>
            <a:solidFill>
              <a:srgbClr val="A3DDD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6" name="群組 125">
            <a:extLst>
              <a:ext uri="{FF2B5EF4-FFF2-40B4-BE49-F238E27FC236}">
                <a16:creationId xmlns:a16="http://schemas.microsoft.com/office/drawing/2014/main" xmlns="" id="{BB5206DD-21C2-4C8C-8882-70ADAC4779CE}"/>
              </a:ext>
            </a:extLst>
          </p:cNvPr>
          <p:cNvGrpSpPr/>
          <p:nvPr/>
        </p:nvGrpSpPr>
        <p:grpSpPr>
          <a:xfrm>
            <a:off x="2680437" y="3450567"/>
            <a:ext cx="1833426" cy="1183393"/>
            <a:chOff x="2680437" y="3008607"/>
            <a:chExt cx="1833426" cy="1183393"/>
          </a:xfrm>
        </p:grpSpPr>
        <p:sp>
          <p:nvSpPr>
            <p:cNvPr id="52" name="Google Shape;1459;p58">
              <a:extLst>
                <a:ext uri="{FF2B5EF4-FFF2-40B4-BE49-F238E27FC236}">
                  <a16:creationId xmlns:a16="http://schemas.microsoft.com/office/drawing/2014/main" xmlns="" id="{EB6A4EE5-C31E-4B5E-83D6-9A7036B719AE}"/>
                </a:ext>
              </a:extLst>
            </p:cNvPr>
            <p:cNvSpPr/>
            <p:nvPr/>
          </p:nvSpPr>
          <p:spPr>
            <a:xfrm>
              <a:off x="2680437" y="3577385"/>
              <a:ext cx="943797" cy="614615"/>
            </a:xfrm>
            <a:prstGeom prst="rect">
              <a:avLst/>
            </a:prstGeom>
            <a:solidFill>
              <a:srgbClr val="6ED4A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 name="Google Shape;1460;p58">
              <a:extLst>
                <a:ext uri="{FF2B5EF4-FFF2-40B4-BE49-F238E27FC236}">
                  <a16:creationId xmlns:a16="http://schemas.microsoft.com/office/drawing/2014/main" xmlns="" id="{B271259B-F520-429A-81DE-01BEFF3E36AA}"/>
                </a:ext>
              </a:extLst>
            </p:cNvPr>
            <p:cNvSpPr/>
            <p:nvPr/>
          </p:nvSpPr>
          <p:spPr>
            <a:xfrm>
              <a:off x="3570065" y="3008607"/>
              <a:ext cx="943798" cy="612531"/>
            </a:xfrm>
            <a:prstGeom prst="rect">
              <a:avLst/>
            </a:prstGeom>
            <a:solidFill>
              <a:srgbClr val="6ED4AB"/>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p:txBody>
        </p:sp>
      </p:grpSp>
      <p:sp>
        <p:nvSpPr>
          <p:cNvPr id="58" name="Google Shape;1467;p58">
            <a:extLst>
              <a:ext uri="{FF2B5EF4-FFF2-40B4-BE49-F238E27FC236}">
                <a16:creationId xmlns:a16="http://schemas.microsoft.com/office/drawing/2014/main" xmlns="" id="{54A7E3D3-2B7F-4A52-8EBC-5C448E02CF83}"/>
              </a:ext>
            </a:extLst>
          </p:cNvPr>
          <p:cNvSpPr/>
          <p:nvPr/>
        </p:nvSpPr>
        <p:spPr>
          <a:xfrm>
            <a:off x="195651" y="3704747"/>
            <a:ext cx="11800699" cy="675034"/>
          </a:xfrm>
          <a:custGeom>
            <a:avLst/>
            <a:gdLst/>
            <a:ahLst/>
            <a:cxnLst/>
            <a:rect l="l" t="t" r="r" b="b"/>
            <a:pathLst>
              <a:path w="5536" h="324" extrusionOk="0">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 name="Google Shape;1468;p58">
            <a:extLst>
              <a:ext uri="{FF2B5EF4-FFF2-40B4-BE49-F238E27FC236}">
                <a16:creationId xmlns:a16="http://schemas.microsoft.com/office/drawing/2014/main" xmlns="" id="{3A9D156C-6D62-4848-B73A-90BD531C7DD4}"/>
              </a:ext>
            </a:extLst>
          </p:cNvPr>
          <p:cNvSpPr/>
          <p:nvPr/>
        </p:nvSpPr>
        <p:spPr>
          <a:xfrm>
            <a:off x="9437573" y="3450567"/>
            <a:ext cx="1833426" cy="1183393"/>
          </a:xfrm>
          <a:custGeom>
            <a:avLst/>
            <a:gdLst/>
            <a:ahLst/>
            <a:cxnLst/>
            <a:rect l="l" t="t" r="r" b="b"/>
            <a:pathLst>
              <a:path w="1037" h="671" extrusionOk="0">
                <a:moveTo>
                  <a:pt x="1037" y="0"/>
                </a:moveTo>
                <a:lnTo>
                  <a:pt x="503" y="0"/>
                </a:lnTo>
                <a:lnTo>
                  <a:pt x="0" y="671"/>
                </a:lnTo>
                <a:lnTo>
                  <a:pt x="534" y="671"/>
                </a:lnTo>
                <a:lnTo>
                  <a:pt x="1037" y="0"/>
                </a:lnTo>
                <a:close/>
              </a:path>
            </a:pathLst>
          </a:custGeom>
          <a:solidFill>
            <a:srgbClr val="0CC3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6" name="Google Shape;1468;p58">
            <a:extLst>
              <a:ext uri="{FF2B5EF4-FFF2-40B4-BE49-F238E27FC236}">
                <a16:creationId xmlns:a16="http://schemas.microsoft.com/office/drawing/2014/main" xmlns="" id="{45253354-9D19-47E5-BF63-CFBA4FC2F85E}"/>
              </a:ext>
            </a:extLst>
          </p:cNvPr>
          <p:cNvSpPr/>
          <p:nvPr/>
        </p:nvSpPr>
        <p:spPr>
          <a:xfrm>
            <a:off x="7185195" y="3450567"/>
            <a:ext cx="1833426" cy="1183393"/>
          </a:xfrm>
          <a:custGeom>
            <a:avLst/>
            <a:gdLst/>
            <a:ahLst/>
            <a:cxnLst/>
            <a:rect l="l" t="t" r="r" b="b"/>
            <a:pathLst>
              <a:path w="1037" h="671" extrusionOk="0">
                <a:moveTo>
                  <a:pt x="1037" y="0"/>
                </a:moveTo>
                <a:lnTo>
                  <a:pt x="503" y="0"/>
                </a:lnTo>
                <a:lnTo>
                  <a:pt x="0" y="671"/>
                </a:lnTo>
                <a:lnTo>
                  <a:pt x="534" y="671"/>
                </a:lnTo>
                <a:lnTo>
                  <a:pt x="1037" y="0"/>
                </a:lnTo>
                <a:close/>
              </a:path>
            </a:pathLst>
          </a:custGeom>
          <a:solidFill>
            <a:srgbClr val="3DCB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 name="Google Shape;1468;p58">
            <a:extLst>
              <a:ext uri="{FF2B5EF4-FFF2-40B4-BE49-F238E27FC236}">
                <a16:creationId xmlns:a16="http://schemas.microsoft.com/office/drawing/2014/main" xmlns="" id="{FB451EA2-DCB3-4D52-AA99-DC9C33908B41}"/>
              </a:ext>
            </a:extLst>
          </p:cNvPr>
          <p:cNvSpPr/>
          <p:nvPr/>
        </p:nvSpPr>
        <p:spPr>
          <a:xfrm>
            <a:off x="4932816" y="3450567"/>
            <a:ext cx="1833426" cy="1183393"/>
          </a:xfrm>
          <a:custGeom>
            <a:avLst/>
            <a:gdLst/>
            <a:ahLst/>
            <a:cxnLst/>
            <a:rect l="l" t="t" r="r" b="b"/>
            <a:pathLst>
              <a:path w="1037" h="671" extrusionOk="0">
                <a:moveTo>
                  <a:pt x="1037" y="0"/>
                </a:moveTo>
                <a:lnTo>
                  <a:pt x="503" y="0"/>
                </a:lnTo>
                <a:lnTo>
                  <a:pt x="0" y="671"/>
                </a:lnTo>
                <a:lnTo>
                  <a:pt x="534" y="671"/>
                </a:lnTo>
                <a:lnTo>
                  <a:pt x="1037" y="0"/>
                </a:lnTo>
                <a:close/>
              </a:path>
            </a:pathLst>
          </a:custGeom>
          <a:solidFill>
            <a:srgbClr val="74D5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 name="Google Shape;1468;p58">
            <a:extLst>
              <a:ext uri="{FF2B5EF4-FFF2-40B4-BE49-F238E27FC236}">
                <a16:creationId xmlns:a16="http://schemas.microsoft.com/office/drawing/2014/main" xmlns="" id="{5F505105-87B5-4806-A405-79BDC8DEC3A3}"/>
              </a:ext>
            </a:extLst>
          </p:cNvPr>
          <p:cNvSpPr/>
          <p:nvPr>
            <p:custDataLst>
              <p:tags r:id="rId6"/>
            </p:custDataLst>
          </p:nvPr>
        </p:nvSpPr>
        <p:spPr>
          <a:xfrm>
            <a:off x="428058" y="3450567"/>
            <a:ext cx="1833426" cy="1183393"/>
          </a:xfrm>
          <a:custGeom>
            <a:avLst/>
            <a:gdLst/>
            <a:ahLst/>
            <a:cxnLst/>
            <a:rect l="l" t="t" r="r" b="b"/>
            <a:pathLst>
              <a:path w="1037" h="671" extrusionOk="0">
                <a:moveTo>
                  <a:pt x="1037" y="0"/>
                </a:moveTo>
                <a:lnTo>
                  <a:pt x="503" y="0"/>
                </a:lnTo>
                <a:lnTo>
                  <a:pt x="0" y="671"/>
                </a:lnTo>
                <a:lnTo>
                  <a:pt x="534" y="671"/>
                </a:lnTo>
                <a:lnTo>
                  <a:pt x="1037" y="0"/>
                </a:lnTo>
                <a:close/>
              </a:path>
            </a:pathLst>
          </a:custGeom>
          <a:solidFill>
            <a:srgbClr val="CAE3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 name="Google Shape;1468;p58">
            <a:extLst>
              <a:ext uri="{FF2B5EF4-FFF2-40B4-BE49-F238E27FC236}">
                <a16:creationId xmlns:a16="http://schemas.microsoft.com/office/drawing/2014/main" xmlns="" id="{BEF55A79-17A4-412F-B435-5A9564EA99C9}"/>
              </a:ext>
            </a:extLst>
          </p:cNvPr>
          <p:cNvSpPr/>
          <p:nvPr>
            <p:custDataLst>
              <p:tags r:id="rId7"/>
            </p:custDataLst>
          </p:nvPr>
        </p:nvSpPr>
        <p:spPr>
          <a:xfrm>
            <a:off x="2680437" y="3450567"/>
            <a:ext cx="1833426" cy="1183393"/>
          </a:xfrm>
          <a:custGeom>
            <a:avLst/>
            <a:gdLst/>
            <a:ahLst/>
            <a:cxnLst/>
            <a:rect l="l" t="t" r="r" b="b"/>
            <a:pathLst>
              <a:path w="1037" h="671" extrusionOk="0">
                <a:moveTo>
                  <a:pt x="1037" y="0"/>
                </a:moveTo>
                <a:lnTo>
                  <a:pt x="503" y="0"/>
                </a:lnTo>
                <a:lnTo>
                  <a:pt x="0" y="671"/>
                </a:lnTo>
                <a:lnTo>
                  <a:pt x="534" y="671"/>
                </a:lnTo>
                <a:lnTo>
                  <a:pt x="1037" y="0"/>
                </a:lnTo>
                <a:close/>
              </a:path>
            </a:pathLst>
          </a:custGeom>
          <a:solidFill>
            <a:srgbClr val="A3DD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nvGrpSpPr>
          <p:cNvPr id="8" name="群組 7">
            <a:extLst>
              <a:ext uri="{FF2B5EF4-FFF2-40B4-BE49-F238E27FC236}">
                <a16:creationId xmlns:a16="http://schemas.microsoft.com/office/drawing/2014/main" xmlns="" id="{18106294-5D25-4A9D-BFEE-B5DB86102B85}"/>
              </a:ext>
            </a:extLst>
          </p:cNvPr>
          <p:cNvGrpSpPr/>
          <p:nvPr/>
        </p:nvGrpSpPr>
        <p:grpSpPr>
          <a:xfrm>
            <a:off x="1035104" y="3684009"/>
            <a:ext cx="648000" cy="648000"/>
            <a:chOff x="762422" y="4754582"/>
            <a:chExt cx="648000" cy="648000"/>
          </a:xfrm>
        </p:grpSpPr>
        <p:sp>
          <p:nvSpPr>
            <p:cNvPr id="88" name="Google Shape;464;p21">
              <a:extLst>
                <a:ext uri="{FF2B5EF4-FFF2-40B4-BE49-F238E27FC236}">
                  <a16:creationId xmlns:a16="http://schemas.microsoft.com/office/drawing/2014/main" xmlns="" id="{E179827C-AFDC-41B7-B161-755A49874065}"/>
                </a:ext>
              </a:extLst>
            </p:cNvPr>
            <p:cNvSpPr>
              <a:spLocks noChangeAspect="1"/>
            </p:cNvSpPr>
            <p:nvPr/>
          </p:nvSpPr>
          <p:spPr>
            <a:xfrm rot="528194">
              <a:off x="864520" y="4775391"/>
              <a:ext cx="468000" cy="593195"/>
            </a:xfrm>
            <a:custGeom>
              <a:avLst/>
              <a:gdLst/>
              <a:ahLst/>
              <a:cxnLst/>
              <a:rect l="l" t="t" r="r" b="b"/>
              <a:pathLst>
                <a:path w="95" h="120" extrusionOk="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rgbClr val="3A3838"/>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矩形 4">
              <a:extLst>
                <a:ext uri="{FF2B5EF4-FFF2-40B4-BE49-F238E27FC236}">
                  <a16:creationId xmlns:a16="http://schemas.microsoft.com/office/drawing/2014/main" xmlns="" id="{CC2F9877-F3CA-41F2-810D-076C184C35F8}"/>
                </a:ext>
              </a:extLst>
            </p:cNvPr>
            <p:cNvSpPr/>
            <p:nvPr/>
          </p:nvSpPr>
          <p:spPr>
            <a:xfrm>
              <a:off x="762422" y="4754582"/>
              <a:ext cx="648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l"/>
              <a:endParaRPr lang="zh-TW" altLang="en-US"/>
            </a:p>
          </p:txBody>
        </p:sp>
      </p:grpSp>
      <p:grpSp>
        <p:nvGrpSpPr>
          <p:cNvPr id="9" name="群組 8">
            <a:extLst>
              <a:ext uri="{FF2B5EF4-FFF2-40B4-BE49-F238E27FC236}">
                <a16:creationId xmlns:a16="http://schemas.microsoft.com/office/drawing/2014/main" xmlns="" id="{E24957AB-7B6F-4030-9678-0793B0FD286B}"/>
              </a:ext>
            </a:extLst>
          </p:cNvPr>
          <p:cNvGrpSpPr/>
          <p:nvPr/>
        </p:nvGrpSpPr>
        <p:grpSpPr>
          <a:xfrm>
            <a:off x="3283605" y="3684009"/>
            <a:ext cx="648000" cy="648000"/>
            <a:chOff x="1765679" y="4524568"/>
            <a:chExt cx="648000" cy="648000"/>
          </a:xfrm>
        </p:grpSpPr>
        <p:grpSp>
          <p:nvGrpSpPr>
            <p:cNvPr id="103" name="Shape 405">
              <a:extLst>
                <a:ext uri="{FF2B5EF4-FFF2-40B4-BE49-F238E27FC236}">
                  <a16:creationId xmlns:a16="http://schemas.microsoft.com/office/drawing/2014/main" xmlns="" id="{BEB25148-304A-446A-A4E6-53B3CDC51A95}"/>
                </a:ext>
              </a:extLst>
            </p:cNvPr>
            <p:cNvGrpSpPr>
              <a:grpSpLocks noChangeAspect="1"/>
            </p:cNvGrpSpPr>
            <p:nvPr/>
          </p:nvGrpSpPr>
          <p:grpSpPr>
            <a:xfrm>
              <a:off x="1862827" y="4575893"/>
              <a:ext cx="518592" cy="540000"/>
              <a:chOff x="5961124" y="1623900"/>
              <a:chExt cx="427451" cy="448173"/>
            </a:xfrm>
            <a:solidFill>
              <a:schemeClr val="tx1"/>
            </a:solidFill>
          </p:grpSpPr>
          <p:sp>
            <p:nvSpPr>
              <p:cNvPr id="104" name="Shape 406">
                <a:extLst>
                  <a:ext uri="{FF2B5EF4-FFF2-40B4-BE49-F238E27FC236}">
                    <a16:creationId xmlns:a16="http://schemas.microsoft.com/office/drawing/2014/main" xmlns="" id="{5BBE2487-A6BF-4556-9B21-DD71BD8B5D35}"/>
                  </a:ext>
                </a:extLst>
              </p:cNvPr>
              <p:cNvSpPr/>
              <p:nvPr/>
            </p:nvSpPr>
            <p:spPr>
              <a:xfrm>
                <a:off x="5961124" y="1678697"/>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54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05" name="Shape 407">
                <a:extLst>
                  <a:ext uri="{FF2B5EF4-FFF2-40B4-BE49-F238E27FC236}">
                    <a16:creationId xmlns:a16="http://schemas.microsoft.com/office/drawing/2014/main" xmlns="" id="{CBD5D3AD-4D03-4BB4-B407-C6BA124EF49B}"/>
                  </a:ext>
                </a:extLst>
              </p:cNvPr>
              <p:cNvSpPr/>
              <p:nvPr/>
            </p:nvSpPr>
            <p:spPr>
              <a:xfrm>
                <a:off x="6009824" y="1727422"/>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54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06" name="Shape 408">
                <a:extLst>
                  <a:ext uri="{FF2B5EF4-FFF2-40B4-BE49-F238E27FC236}">
                    <a16:creationId xmlns:a16="http://schemas.microsoft.com/office/drawing/2014/main" xmlns="" id="{C40297B1-4E82-4106-AF62-83300F8DC8DC}"/>
                  </a:ext>
                </a:extLst>
              </p:cNvPr>
              <p:cNvSpPr/>
              <p:nvPr/>
            </p:nvSpPr>
            <p:spPr>
              <a:xfrm>
                <a:off x="6107249" y="1824846"/>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254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07" name="Shape 409">
                <a:extLst>
                  <a:ext uri="{FF2B5EF4-FFF2-40B4-BE49-F238E27FC236}">
                    <a16:creationId xmlns:a16="http://schemas.microsoft.com/office/drawing/2014/main" xmlns="" id="{E20D2B12-F3D2-4814-B04D-86B73D9F8F93}"/>
                  </a:ext>
                </a:extLst>
              </p:cNvPr>
              <p:cNvSpPr/>
              <p:nvPr/>
            </p:nvSpPr>
            <p:spPr>
              <a:xfrm>
                <a:off x="6058549" y="1776122"/>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254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08" name="Shape 410">
                <a:extLst>
                  <a:ext uri="{FF2B5EF4-FFF2-40B4-BE49-F238E27FC236}">
                    <a16:creationId xmlns:a16="http://schemas.microsoft.com/office/drawing/2014/main" xmlns="" id="{C32309E8-2B13-4BF0-BAFC-F7F1A67EE02F}"/>
                  </a:ext>
                </a:extLst>
              </p:cNvPr>
              <p:cNvSpPr/>
              <p:nvPr/>
            </p:nvSpPr>
            <p:spPr>
              <a:xfrm>
                <a:off x="5971479" y="2001396"/>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54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09" name="Shape 411">
                <a:extLst>
                  <a:ext uri="{FF2B5EF4-FFF2-40B4-BE49-F238E27FC236}">
                    <a16:creationId xmlns:a16="http://schemas.microsoft.com/office/drawing/2014/main" xmlns="" id="{A9558175-DA90-407A-9706-2FFF8CEB5109}"/>
                  </a:ext>
                </a:extLst>
              </p:cNvPr>
              <p:cNvSpPr/>
              <p:nvPr/>
            </p:nvSpPr>
            <p:spPr>
              <a:xfrm>
                <a:off x="6253379" y="2001398"/>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254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10" name="Shape 412">
                <a:extLst>
                  <a:ext uri="{FF2B5EF4-FFF2-40B4-BE49-F238E27FC236}">
                    <a16:creationId xmlns:a16="http://schemas.microsoft.com/office/drawing/2014/main" xmlns="" id="{E72763A6-E55F-4D10-B963-F2D3F5460268}"/>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grpSp>
        <p:sp>
          <p:nvSpPr>
            <p:cNvPr id="115" name="矩形 114">
              <a:extLst>
                <a:ext uri="{FF2B5EF4-FFF2-40B4-BE49-F238E27FC236}">
                  <a16:creationId xmlns:a16="http://schemas.microsoft.com/office/drawing/2014/main" xmlns="" id="{9092323B-D2BA-434E-B8C7-6C22B523AF98}"/>
                </a:ext>
              </a:extLst>
            </p:cNvPr>
            <p:cNvSpPr/>
            <p:nvPr/>
          </p:nvSpPr>
          <p:spPr>
            <a:xfrm>
              <a:off x="1765679" y="4524568"/>
              <a:ext cx="648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l"/>
              <a:endParaRPr lang="zh-TW" altLang="en-US"/>
            </a:p>
          </p:txBody>
        </p:sp>
      </p:grpSp>
      <p:grpSp>
        <p:nvGrpSpPr>
          <p:cNvPr id="12" name="群組 11">
            <a:extLst>
              <a:ext uri="{FF2B5EF4-FFF2-40B4-BE49-F238E27FC236}">
                <a16:creationId xmlns:a16="http://schemas.microsoft.com/office/drawing/2014/main" xmlns="" id="{261282BA-8AB4-424D-91C9-525B147594C6}"/>
              </a:ext>
            </a:extLst>
          </p:cNvPr>
          <p:cNvGrpSpPr/>
          <p:nvPr/>
        </p:nvGrpSpPr>
        <p:grpSpPr>
          <a:xfrm>
            <a:off x="5532106" y="3684009"/>
            <a:ext cx="663510" cy="648000"/>
            <a:chOff x="1635093" y="5374425"/>
            <a:chExt cx="663510" cy="648000"/>
          </a:xfrm>
        </p:grpSpPr>
        <p:grpSp>
          <p:nvGrpSpPr>
            <p:cNvPr id="111" name="Shape 471">
              <a:extLst>
                <a:ext uri="{FF2B5EF4-FFF2-40B4-BE49-F238E27FC236}">
                  <a16:creationId xmlns:a16="http://schemas.microsoft.com/office/drawing/2014/main" xmlns="" id="{EAEA8656-F984-41B1-87B7-9930AE3ED214}"/>
                </a:ext>
              </a:extLst>
            </p:cNvPr>
            <p:cNvGrpSpPr>
              <a:grpSpLocks noChangeAspect="1"/>
            </p:cNvGrpSpPr>
            <p:nvPr/>
          </p:nvGrpSpPr>
          <p:grpSpPr>
            <a:xfrm rot="1029606">
              <a:off x="1669160" y="5468550"/>
              <a:ext cx="629443" cy="468000"/>
              <a:chOff x="5247525" y="3007275"/>
              <a:chExt cx="517575" cy="384825"/>
            </a:xfrm>
            <a:solidFill>
              <a:schemeClr val="tx1"/>
            </a:solidFill>
          </p:grpSpPr>
          <p:sp>
            <p:nvSpPr>
              <p:cNvPr id="112" name="Shape 472">
                <a:extLst>
                  <a:ext uri="{FF2B5EF4-FFF2-40B4-BE49-F238E27FC236}">
                    <a16:creationId xmlns:a16="http://schemas.microsoft.com/office/drawing/2014/main" xmlns="" id="{B153F12C-43E1-49B2-9C79-02E1935A845B}"/>
                  </a:ext>
                </a:extLst>
              </p:cNvPr>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3810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113" name="Shape 473">
                <a:extLst>
                  <a:ext uri="{FF2B5EF4-FFF2-40B4-BE49-F238E27FC236}">
                    <a16:creationId xmlns:a16="http://schemas.microsoft.com/office/drawing/2014/main" xmlns="" id="{0AD75450-2CF3-4EA4-8A2C-CAB7819BEFE6}"/>
                  </a:ext>
                </a:extLst>
              </p:cNvPr>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19050"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grpSp>
        <p:sp>
          <p:nvSpPr>
            <p:cNvPr id="117" name="矩形 116">
              <a:extLst>
                <a:ext uri="{FF2B5EF4-FFF2-40B4-BE49-F238E27FC236}">
                  <a16:creationId xmlns:a16="http://schemas.microsoft.com/office/drawing/2014/main" xmlns="" id="{89590681-3BCE-4C0A-B54A-BC19278059EA}"/>
                </a:ext>
              </a:extLst>
            </p:cNvPr>
            <p:cNvSpPr/>
            <p:nvPr/>
          </p:nvSpPr>
          <p:spPr>
            <a:xfrm>
              <a:off x="1635093" y="5374425"/>
              <a:ext cx="648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l"/>
              <a:endParaRPr lang="zh-TW" altLang="en-US"/>
            </a:p>
          </p:txBody>
        </p:sp>
      </p:grpSp>
      <p:grpSp>
        <p:nvGrpSpPr>
          <p:cNvPr id="17" name="群組 16">
            <a:extLst>
              <a:ext uri="{FF2B5EF4-FFF2-40B4-BE49-F238E27FC236}">
                <a16:creationId xmlns:a16="http://schemas.microsoft.com/office/drawing/2014/main" xmlns="" id="{6DD53208-E123-4010-BDD5-739377F35A07}"/>
              </a:ext>
            </a:extLst>
          </p:cNvPr>
          <p:cNvGrpSpPr/>
          <p:nvPr/>
        </p:nvGrpSpPr>
        <p:grpSpPr>
          <a:xfrm>
            <a:off x="10044619" y="3684009"/>
            <a:ext cx="648000" cy="648000"/>
            <a:chOff x="2765829" y="5812379"/>
            <a:chExt cx="648000" cy="648000"/>
          </a:xfrm>
        </p:grpSpPr>
        <p:grpSp>
          <p:nvGrpSpPr>
            <p:cNvPr id="90" name="Shape 675">
              <a:extLst>
                <a:ext uri="{FF2B5EF4-FFF2-40B4-BE49-F238E27FC236}">
                  <a16:creationId xmlns:a16="http://schemas.microsoft.com/office/drawing/2014/main" xmlns="" id="{210D75A5-CEBC-4684-9425-A40A3E8FCA23}"/>
                </a:ext>
              </a:extLst>
            </p:cNvPr>
            <p:cNvGrpSpPr/>
            <p:nvPr/>
          </p:nvGrpSpPr>
          <p:grpSpPr>
            <a:xfrm rot="731781">
              <a:off x="2951477" y="5847708"/>
              <a:ext cx="396000" cy="576000"/>
              <a:chOff x="6718575" y="2318625"/>
              <a:chExt cx="256950" cy="407375"/>
            </a:xfrm>
          </p:grpSpPr>
          <p:sp>
            <p:nvSpPr>
              <p:cNvPr id="91" name="Shape 676">
                <a:extLst>
                  <a:ext uri="{FF2B5EF4-FFF2-40B4-BE49-F238E27FC236}">
                    <a16:creationId xmlns:a16="http://schemas.microsoft.com/office/drawing/2014/main" xmlns="" id="{B3E60FF3-9D3A-476B-9724-5BBA67EDAA0F}"/>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2" name="Shape 677">
                <a:extLst>
                  <a:ext uri="{FF2B5EF4-FFF2-40B4-BE49-F238E27FC236}">
                    <a16:creationId xmlns:a16="http://schemas.microsoft.com/office/drawing/2014/main" xmlns="" id="{52E50992-BB66-4FDD-96A7-F3AC2BCC91EA}"/>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3" name="Shape 678">
                <a:extLst>
                  <a:ext uri="{FF2B5EF4-FFF2-40B4-BE49-F238E27FC236}">
                    <a16:creationId xmlns:a16="http://schemas.microsoft.com/office/drawing/2014/main" xmlns="" id="{6BD8B69A-F710-43CE-A2FF-C16C299B6585}"/>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4" name="Shape 679">
                <a:extLst>
                  <a:ext uri="{FF2B5EF4-FFF2-40B4-BE49-F238E27FC236}">
                    <a16:creationId xmlns:a16="http://schemas.microsoft.com/office/drawing/2014/main" xmlns="" id="{20EA8101-E91B-46DB-99E4-E9056683C8E9}"/>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5" name="Shape 680">
                <a:extLst>
                  <a:ext uri="{FF2B5EF4-FFF2-40B4-BE49-F238E27FC236}">
                    <a16:creationId xmlns:a16="http://schemas.microsoft.com/office/drawing/2014/main" xmlns="" id="{01D4D9CE-AC95-4816-8EBB-6C16C3A3ABCE}"/>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6" name="Shape 681">
                <a:extLst>
                  <a:ext uri="{FF2B5EF4-FFF2-40B4-BE49-F238E27FC236}">
                    <a16:creationId xmlns:a16="http://schemas.microsoft.com/office/drawing/2014/main" xmlns="" id="{90ECCE6E-104E-4652-8D15-7FFA93B8E185}"/>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7" name="Shape 682">
                <a:extLst>
                  <a:ext uri="{FF2B5EF4-FFF2-40B4-BE49-F238E27FC236}">
                    <a16:creationId xmlns:a16="http://schemas.microsoft.com/office/drawing/2014/main" xmlns="" id="{8E442234-4DC5-41FC-8CB2-D0E89AD51B87}"/>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sp>
            <p:nvSpPr>
              <p:cNvPr id="98" name="Shape 683">
                <a:extLst>
                  <a:ext uri="{FF2B5EF4-FFF2-40B4-BE49-F238E27FC236}">
                    <a16:creationId xmlns:a16="http://schemas.microsoft.com/office/drawing/2014/main" xmlns="" id="{48DCB6F2-5B43-4E37-94B1-8200611FCBD7}"/>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22225" cap="rnd" cmpd="sng">
                <a:solidFill>
                  <a:schemeClr val="tx1"/>
                </a:solidFill>
                <a:prstDash val="solid"/>
                <a:round/>
                <a:headEnd type="none" w="med" len="med"/>
                <a:tailEnd type="none" w="med" len="med"/>
              </a:ln>
            </p:spPr>
            <p:txBody>
              <a:bodyPr lIns="91425" tIns="91425" rIns="91425" bIns="91425" anchor="ctr" anchorCtr="0">
                <a:noAutofit/>
              </a:bodyPr>
              <a:lstStyle/>
              <a:p>
                <a:endParaRPr sz="3600"/>
              </a:p>
            </p:txBody>
          </p:sp>
        </p:grpSp>
        <p:sp>
          <p:nvSpPr>
            <p:cNvPr id="119" name="矩形 118">
              <a:extLst>
                <a:ext uri="{FF2B5EF4-FFF2-40B4-BE49-F238E27FC236}">
                  <a16:creationId xmlns:a16="http://schemas.microsoft.com/office/drawing/2014/main" xmlns="" id="{78B251EB-15B8-4225-9B3A-622F5865FE48}"/>
                </a:ext>
              </a:extLst>
            </p:cNvPr>
            <p:cNvSpPr/>
            <p:nvPr/>
          </p:nvSpPr>
          <p:spPr>
            <a:xfrm>
              <a:off x="2765829" y="5812379"/>
              <a:ext cx="648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l"/>
              <a:endParaRPr lang="zh-TW" altLang="en-US"/>
            </a:p>
          </p:txBody>
        </p:sp>
      </p:grpSp>
      <p:grpSp>
        <p:nvGrpSpPr>
          <p:cNvPr id="14" name="群組 13">
            <a:extLst>
              <a:ext uri="{FF2B5EF4-FFF2-40B4-BE49-F238E27FC236}">
                <a16:creationId xmlns:a16="http://schemas.microsoft.com/office/drawing/2014/main" xmlns="" id="{82304687-9C50-4BDE-819B-B676A441C2AB}"/>
              </a:ext>
            </a:extLst>
          </p:cNvPr>
          <p:cNvGrpSpPr/>
          <p:nvPr/>
        </p:nvGrpSpPr>
        <p:grpSpPr>
          <a:xfrm>
            <a:off x="7796117" y="3684009"/>
            <a:ext cx="648000" cy="648000"/>
            <a:chOff x="1101462" y="6148701"/>
            <a:chExt cx="648000" cy="648000"/>
          </a:xfrm>
        </p:grpSpPr>
        <p:sp>
          <p:nvSpPr>
            <p:cNvPr id="101" name="Google Shape;152;p14">
              <a:extLst>
                <a:ext uri="{FF2B5EF4-FFF2-40B4-BE49-F238E27FC236}">
                  <a16:creationId xmlns:a16="http://schemas.microsoft.com/office/drawing/2014/main" xmlns="" id="{939B2338-FCA4-4DAC-BE31-8BA681AEE944}"/>
                </a:ext>
              </a:extLst>
            </p:cNvPr>
            <p:cNvSpPr>
              <a:spLocks noChangeAspect="1"/>
            </p:cNvSpPr>
            <p:nvPr/>
          </p:nvSpPr>
          <p:spPr>
            <a:xfrm>
              <a:off x="1177997" y="6151184"/>
              <a:ext cx="509452" cy="630000"/>
            </a:xfrm>
            <a:custGeom>
              <a:avLst/>
              <a:gdLst/>
              <a:ahLst/>
              <a:cxnLst/>
              <a:rect l="l" t="t" r="r" b="b"/>
              <a:pathLst>
                <a:path w="74" h="97" extrusionOk="0">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3A3838"/>
            </a:solidFill>
            <a:ln w="9525">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1" name="矩形 120">
              <a:extLst>
                <a:ext uri="{FF2B5EF4-FFF2-40B4-BE49-F238E27FC236}">
                  <a16:creationId xmlns:a16="http://schemas.microsoft.com/office/drawing/2014/main" xmlns="" id="{FB9B7A6D-05DB-4105-837B-9FBFCFD9B6F8}"/>
                </a:ext>
              </a:extLst>
            </p:cNvPr>
            <p:cNvSpPr/>
            <p:nvPr/>
          </p:nvSpPr>
          <p:spPr>
            <a:xfrm>
              <a:off x="1101462" y="6148701"/>
              <a:ext cx="648000" cy="64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l"/>
              <a:endParaRPr lang="zh-TW" altLang="en-US"/>
            </a:p>
          </p:txBody>
        </p:sp>
      </p:grpSp>
      <p:sp>
        <p:nvSpPr>
          <p:cNvPr id="135" name="日期版面配置區 134">
            <a:extLst>
              <a:ext uri="{FF2B5EF4-FFF2-40B4-BE49-F238E27FC236}">
                <a16:creationId xmlns:a16="http://schemas.microsoft.com/office/drawing/2014/main" xmlns="" id="{87C7FA37-2E1A-496A-8037-FA7A22139E35}"/>
              </a:ext>
            </a:extLst>
          </p:cNvPr>
          <p:cNvSpPr>
            <a:spLocks noGrp="1"/>
          </p:cNvSpPr>
          <p:nvPr>
            <p:ph type="dt" sz="half" idx="10"/>
          </p:nvPr>
        </p:nvSpPr>
        <p:spPr/>
        <p:txBody>
          <a:bodyPr/>
          <a:lstStyle/>
          <a:p>
            <a:fld id="{A3F2FAA4-494D-4BAC-A7EF-0525767DCEE4}" type="datetime1">
              <a:rPr lang="zh-TW" altLang="en-US" smtClean="0"/>
              <a:t>2025/10/3</a:t>
            </a:fld>
            <a:endParaRPr lang="zh-TW" altLang="en-US"/>
          </a:p>
        </p:txBody>
      </p:sp>
      <p:sp>
        <p:nvSpPr>
          <p:cNvPr id="136" name="投影片編號版面配置區 135">
            <a:extLst>
              <a:ext uri="{FF2B5EF4-FFF2-40B4-BE49-F238E27FC236}">
                <a16:creationId xmlns:a16="http://schemas.microsoft.com/office/drawing/2014/main" xmlns="" id="{E0C33434-EBB4-4496-B88D-19FE93D94AD6}"/>
              </a:ext>
            </a:extLst>
          </p:cNvPr>
          <p:cNvSpPr>
            <a:spLocks noGrp="1"/>
          </p:cNvSpPr>
          <p:nvPr>
            <p:ph type="sldNum" sz="quarter" idx="12"/>
          </p:nvPr>
        </p:nvSpPr>
        <p:spPr/>
        <p:txBody>
          <a:bodyPr/>
          <a:lstStyle/>
          <a:p>
            <a:fld id="{E8F8EE8B-5707-481F-A84A-FB2ECF5128B9}" type="slidenum">
              <a:rPr lang="zh-TW" altLang="en-US" smtClean="0"/>
              <a:t>2</a:t>
            </a:fld>
            <a:endParaRPr lang="zh-TW" altLang="en-US"/>
          </a:p>
        </p:txBody>
      </p:sp>
      <p:sp>
        <p:nvSpPr>
          <p:cNvPr id="46" name="文字方塊 45">
            <a:extLst>
              <a:ext uri="{FF2B5EF4-FFF2-40B4-BE49-F238E27FC236}">
                <a16:creationId xmlns:a16="http://schemas.microsoft.com/office/drawing/2014/main" xmlns="" id="{E320DC93-DE22-474E-89BB-40158284F023}"/>
              </a:ext>
            </a:extLst>
          </p:cNvPr>
          <p:cNvSpPr txBox="1"/>
          <p:nvPr>
            <p:custDataLst>
              <p:tags r:id="rId8"/>
            </p:custDataLst>
          </p:nvPr>
        </p:nvSpPr>
        <p:spPr>
          <a:xfrm>
            <a:off x="4938491" y="1891235"/>
            <a:ext cx="2915478" cy="1200329"/>
          </a:xfrm>
          <a:prstGeom prst="rect">
            <a:avLst/>
          </a:prstGeom>
          <a:noFill/>
        </p:spPr>
        <p:txBody>
          <a:bodyPr wrap="none" rtlCol="0">
            <a:spAutoFit/>
          </a:bodyPr>
          <a:lstStyle/>
          <a:p>
            <a:r>
              <a:rPr lang="en-US" altLang="zh-TW" dirty="0">
                <a:latin typeface="Arial Narrow" panose="020B0606020202030204" pitchFamily="34" charset="0"/>
              </a:rPr>
              <a:t>- Measuring Instruments</a:t>
            </a:r>
          </a:p>
          <a:p>
            <a:r>
              <a:rPr lang="en-US" altLang="zh-TW" dirty="0">
                <a:latin typeface="Arial Narrow" panose="020B0606020202030204" pitchFamily="34" charset="0"/>
              </a:rPr>
              <a:t>- </a:t>
            </a:r>
            <a:r>
              <a:rPr lang="en-US" altLang="zh-TW" dirty="0"/>
              <a:t>Techniques in CAM-VMI</a:t>
            </a:r>
          </a:p>
          <a:p>
            <a:r>
              <a:rPr lang="en-US" altLang="zh-TW" sz="1800" dirty="0">
                <a:solidFill>
                  <a:schemeClr val="tx1"/>
                </a:solidFill>
                <a:latin typeface="Arial Narrow" panose="020B0606020202030204" pitchFamily="34" charset="0"/>
              </a:rPr>
              <a:t>- </a:t>
            </a:r>
            <a:r>
              <a:rPr lang="en-US" altLang="zh-TW" dirty="0"/>
              <a:t>Scoring System of CAM-VMI</a:t>
            </a:r>
          </a:p>
          <a:p>
            <a:r>
              <a:rPr lang="en-US" altLang="zh-TW" sz="1800" dirty="0">
                <a:solidFill>
                  <a:schemeClr val="tx1"/>
                </a:solidFill>
                <a:latin typeface="Arial Narrow" panose="020B0606020202030204" pitchFamily="34" charset="0"/>
              </a:rPr>
              <a:t>- </a:t>
            </a:r>
            <a:r>
              <a:rPr lang="en-US" altLang="zh-TW" dirty="0"/>
              <a:t>Data Collection &amp; Analysis</a:t>
            </a:r>
            <a:endParaRPr lang="en-US" altLang="zh-TW" sz="1800" dirty="0">
              <a:solidFill>
                <a:schemeClr val="tx1"/>
              </a:solidFill>
              <a:latin typeface="Arial Narrow" panose="020B0606020202030204" pitchFamily="34" charset="0"/>
            </a:endParaRPr>
          </a:p>
        </p:txBody>
      </p:sp>
      <p:grpSp>
        <p:nvGrpSpPr>
          <p:cNvPr id="75" name="Google Shape;197;p16">
            <a:extLst>
              <a:ext uri="{FF2B5EF4-FFF2-40B4-BE49-F238E27FC236}">
                <a16:creationId xmlns:a16="http://schemas.microsoft.com/office/drawing/2014/main" xmlns="" id="{74DCED31-4CE3-48AA-ABAF-4C190CDA88AD}"/>
              </a:ext>
            </a:extLst>
          </p:cNvPr>
          <p:cNvGrpSpPr/>
          <p:nvPr>
            <p:custDataLst>
              <p:tags r:id="rId9"/>
            </p:custDataLst>
          </p:nvPr>
        </p:nvGrpSpPr>
        <p:grpSpPr>
          <a:xfrm>
            <a:off x="2678840" y="4633960"/>
            <a:ext cx="1840137" cy="360000"/>
            <a:chOff x="470894" y="82976"/>
            <a:chExt cx="3186869" cy="584775"/>
          </a:xfrm>
        </p:grpSpPr>
        <p:sp>
          <p:nvSpPr>
            <p:cNvPr id="78" name="Google Shape;198;p16">
              <a:extLst>
                <a:ext uri="{FF2B5EF4-FFF2-40B4-BE49-F238E27FC236}">
                  <a16:creationId xmlns:a16="http://schemas.microsoft.com/office/drawing/2014/main" xmlns="" id="{B438EDE3-BE21-4ED1-8E97-0EDF1ED90E2C}"/>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Aim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s</a:t>
              </a:r>
              <a:endParaRPr sz="1200" dirty="0">
                <a:solidFill>
                  <a:schemeClr val="tx1">
                    <a:lumMod val="50000"/>
                    <a:lumOff val="50000"/>
                  </a:schemeClr>
                </a:solidFill>
                <a:latin typeface="Bahnschrift Condensed" panose="020B0502040204020203" pitchFamily="34" charset="0"/>
              </a:endParaRPr>
            </a:p>
          </p:txBody>
        </p:sp>
        <p:sp>
          <p:nvSpPr>
            <p:cNvPr id="80" name="Google Shape;199;p16">
              <a:extLst>
                <a:ext uri="{FF2B5EF4-FFF2-40B4-BE49-F238E27FC236}">
                  <a16:creationId xmlns:a16="http://schemas.microsoft.com/office/drawing/2014/main" xmlns="" id="{E0E0F8EB-CC02-4AF9-8054-1871200489B9}"/>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02</a:t>
              </a:r>
              <a:endParaRPr sz="2000" b="0" i="1" u="none" strike="noStrike" cap="none" dirty="0">
                <a:solidFill>
                  <a:srgbClr val="3A3838"/>
                </a:solidFill>
                <a:latin typeface="Impact"/>
                <a:ea typeface="Impact"/>
                <a:cs typeface="Impact"/>
                <a:sym typeface="Impact"/>
              </a:endParaRPr>
            </a:p>
          </p:txBody>
        </p:sp>
      </p:grpSp>
      <p:grpSp>
        <p:nvGrpSpPr>
          <p:cNvPr id="81" name="Google Shape;197;p16">
            <a:extLst>
              <a:ext uri="{FF2B5EF4-FFF2-40B4-BE49-F238E27FC236}">
                <a16:creationId xmlns:a16="http://schemas.microsoft.com/office/drawing/2014/main" xmlns="" id="{0A49AF12-EC1A-4878-88CF-B374F491BD83}"/>
              </a:ext>
            </a:extLst>
          </p:cNvPr>
          <p:cNvGrpSpPr/>
          <p:nvPr/>
        </p:nvGrpSpPr>
        <p:grpSpPr>
          <a:xfrm>
            <a:off x="4931751" y="3090567"/>
            <a:ext cx="1840137" cy="360000"/>
            <a:chOff x="470894" y="82976"/>
            <a:chExt cx="3186869" cy="584775"/>
          </a:xfrm>
        </p:grpSpPr>
        <p:sp>
          <p:nvSpPr>
            <p:cNvPr id="83" name="Google Shape;198;p16">
              <a:extLst>
                <a:ext uri="{FF2B5EF4-FFF2-40B4-BE49-F238E27FC236}">
                  <a16:creationId xmlns:a16="http://schemas.microsoft.com/office/drawing/2014/main" xmlns="" id="{A8200CAD-1D92-47CB-BF33-57DB56066D12}"/>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84" name="Google Shape;199;p16">
              <a:extLst>
                <a:ext uri="{FF2B5EF4-FFF2-40B4-BE49-F238E27FC236}">
                  <a16:creationId xmlns:a16="http://schemas.microsoft.com/office/drawing/2014/main" xmlns="" id="{313A1880-CACE-425E-AEC2-72669A154EA3}"/>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grpSp>
        <p:nvGrpSpPr>
          <p:cNvPr id="85" name="Google Shape;197;p16">
            <a:extLst>
              <a:ext uri="{FF2B5EF4-FFF2-40B4-BE49-F238E27FC236}">
                <a16:creationId xmlns:a16="http://schemas.microsoft.com/office/drawing/2014/main" xmlns="" id="{C720461F-639C-4FAB-AFCE-702D1FDA23CC}"/>
              </a:ext>
            </a:extLst>
          </p:cNvPr>
          <p:cNvGrpSpPr/>
          <p:nvPr>
            <p:custDataLst>
              <p:tags r:id="rId10"/>
            </p:custDataLst>
          </p:nvPr>
        </p:nvGrpSpPr>
        <p:grpSpPr>
          <a:xfrm>
            <a:off x="7184662" y="4633960"/>
            <a:ext cx="1840137" cy="360000"/>
            <a:chOff x="470894" y="82976"/>
            <a:chExt cx="3186869" cy="584775"/>
          </a:xfrm>
        </p:grpSpPr>
        <p:sp>
          <p:nvSpPr>
            <p:cNvPr id="86" name="Google Shape;198;p16">
              <a:extLst>
                <a:ext uri="{FF2B5EF4-FFF2-40B4-BE49-F238E27FC236}">
                  <a16:creationId xmlns:a16="http://schemas.microsoft.com/office/drawing/2014/main" xmlns="" id="{D3B62E0C-5825-4E37-9C5A-820D01F251A1}"/>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Discussion</a:t>
              </a:r>
              <a:endParaRPr sz="1200" dirty="0">
                <a:solidFill>
                  <a:schemeClr val="tx1">
                    <a:lumMod val="50000"/>
                    <a:lumOff val="50000"/>
                  </a:schemeClr>
                </a:solidFill>
                <a:latin typeface="Bahnschrift Condensed" panose="020B0502040204020203" pitchFamily="34" charset="0"/>
              </a:endParaRPr>
            </a:p>
          </p:txBody>
        </p:sp>
        <p:sp>
          <p:nvSpPr>
            <p:cNvPr id="87" name="Google Shape;199;p16">
              <a:extLst>
                <a:ext uri="{FF2B5EF4-FFF2-40B4-BE49-F238E27FC236}">
                  <a16:creationId xmlns:a16="http://schemas.microsoft.com/office/drawing/2014/main" xmlns="" id="{1122C1A9-2606-4678-A70E-E9F7B5BA7348}"/>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04</a:t>
              </a:r>
              <a:endParaRPr sz="2000" b="0" i="1" u="none" strike="noStrike" cap="none" dirty="0">
                <a:solidFill>
                  <a:srgbClr val="3A3838"/>
                </a:solidFill>
                <a:latin typeface="Impact"/>
                <a:ea typeface="Impact"/>
                <a:cs typeface="Impact"/>
                <a:sym typeface="Impact"/>
              </a:endParaRPr>
            </a:p>
          </p:txBody>
        </p:sp>
      </p:grpSp>
      <p:grpSp>
        <p:nvGrpSpPr>
          <p:cNvPr id="71" name="Google Shape;197;p16">
            <a:extLst>
              <a:ext uri="{FF2B5EF4-FFF2-40B4-BE49-F238E27FC236}">
                <a16:creationId xmlns:a16="http://schemas.microsoft.com/office/drawing/2014/main" xmlns="" id="{30376CCA-3C46-4713-A24A-A11957CF8E68}"/>
              </a:ext>
            </a:extLst>
          </p:cNvPr>
          <p:cNvGrpSpPr/>
          <p:nvPr>
            <p:custDataLst>
              <p:tags r:id="rId11"/>
            </p:custDataLst>
          </p:nvPr>
        </p:nvGrpSpPr>
        <p:grpSpPr>
          <a:xfrm>
            <a:off x="425929" y="3090567"/>
            <a:ext cx="1840137" cy="360000"/>
            <a:chOff x="470894" y="82976"/>
            <a:chExt cx="3186869" cy="584775"/>
          </a:xfrm>
        </p:grpSpPr>
        <p:sp>
          <p:nvSpPr>
            <p:cNvPr id="72" name="Google Shape;198;p16">
              <a:extLst>
                <a:ext uri="{FF2B5EF4-FFF2-40B4-BE49-F238E27FC236}">
                  <a16:creationId xmlns:a16="http://schemas.microsoft.com/office/drawing/2014/main" xmlns="" id="{89C6783C-C192-42E2-9458-449440A64A03}"/>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Background</a:t>
              </a:r>
              <a:endParaRPr sz="1200" dirty="0">
                <a:solidFill>
                  <a:schemeClr val="tx1">
                    <a:lumMod val="50000"/>
                    <a:lumOff val="50000"/>
                  </a:schemeClr>
                </a:solidFill>
                <a:latin typeface="Bahnschrift Condensed" panose="020B0502040204020203" pitchFamily="34" charset="0"/>
              </a:endParaRPr>
            </a:p>
          </p:txBody>
        </p:sp>
        <p:sp>
          <p:nvSpPr>
            <p:cNvPr id="74" name="Google Shape;199;p16">
              <a:extLst>
                <a:ext uri="{FF2B5EF4-FFF2-40B4-BE49-F238E27FC236}">
                  <a16:creationId xmlns:a16="http://schemas.microsoft.com/office/drawing/2014/main" xmlns="" id="{804081D4-1308-4AF4-A2A6-9A3E772C8D25}"/>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01</a:t>
              </a:r>
              <a:endParaRPr sz="2000" b="0" i="1" u="none" strike="noStrike" cap="none" dirty="0">
                <a:solidFill>
                  <a:srgbClr val="3A3838"/>
                </a:solidFill>
                <a:latin typeface="Impact"/>
                <a:ea typeface="Impact"/>
                <a:cs typeface="Impact"/>
                <a:sym typeface="Impact"/>
              </a:endParaRPr>
            </a:p>
          </p:txBody>
        </p:sp>
      </p:grpSp>
      <p:grpSp>
        <p:nvGrpSpPr>
          <p:cNvPr id="102" name="Google Shape;197;p16">
            <a:extLst>
              <a:ext uri="{FF2B5EF4-FFF2-40B4-BE49-F238E27FC236}">
                <a16:creationId xmlns:a16="http://schemas.microsoft.com/office/drawing/2014/main" xmlns="" id="{269AA9D6-D5DE-45F6-89C8-89D1C222C02B}"/>
              </a:ext>
            </a:extLst>
          </p:cNvPr>
          <p:cNvGrpSpPr/>
          <p:nvPr>
            <p:custDataLst>
              <p:tags r:id="rId12"/>
            </p:custDataLst>
          </p:nvPr>
        </p:nvGrpSpPr>
        <p:grpSpPr>
          <a:xfrm>
            <a:off x="9437573" y="3090567"/>
            <a:ext cx="1840137" cy="360000"/>
            <a:chOff x="470894" y="82976"/>
            <a:chExt cx="3186869" cy="584775"/>
          </a:xfrm>
        </p:grpSpPr>
        <p:sp>
          <p:nvSpPr>
            <p:cNvPr id="122" name="Google Shape;198;p16">
              <a:extLst>
                <a:ext uri="{FF2B5EF4-FFF2-40B4-BE49-F238E27FC236}">
                  <a16:creationId xmlns:a16="http://schemas.microsoft.com/office/drawing/2014/main" xmlns="" id="{E43134A7-4A7C-4A9E-9FB6-7ED7DCBAD8D7}"/>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Implications</a:t>
              </a:r>
              <a:endParaRPr sz="1200" dirty="0">
                <a:solidFill>
                  <a:schemeClr val="tx1">
                    <a:lumMod val="50000"/>
                    <a:lumOff val="50000"/>
                  </a:schemeClr>
                </a:solidFill>
                <a:latin typeface="Bahnschrift Condensed" panose="020B0502040204020203" pitchFamily="34" charset="0"/>
              </a:endParaRPr>
            </a:p>
          </p:txBody>
        </p:sp>
        <p:sp>
          <p:nvSpPr>
            <p:cNvPr id="123" name="Google Shape;199;p16">
              <a:extLst>
                <a:ext uri="{FF2B5EF4-FFF2-40B4-BE49-F238E27FC236}">
                  <a16:creationId xmlns:a16="http://schemas.microsoft.com/office/drawing/2014/main" xmlns="" id="{11D3FAB6-99EC-4D4F-A145-CD5AD421F3A8}"/>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05</a:t>
              </a:r>
              <a:endParaRPr sz="2000" b="0" i="1" u="none" strike="noStrike" cap="none" dirty="0">
                <a:solidFill>
                  <a:srgbClr val="3A3838"/>
                </a:solidFill>
                <a:latin typeface="Impact"/>
                <a:ea typeface="Impact"/>
                <a:cs typeface="Impact"/>
                <a:sym typeface="Impact"/>
              </a:endParaRPr>
            </a:p>
          </p:txBody>
        </p:sp>
      </p:grpSp>
      <p:grpSp>
        <p:nvGrpSpPr>
          <p:cNvPr id="130" name="Google Shape;197;p16">
            <a:extLst>
              <a:ext uri="{FF2B5EF4-FFF2-40B4-BE49-F238E27FC236}">
                <a16:creationId xmlns:a16="http://schemas.microsoft.com/office/drawing/2014/main" xmlns="" id="{7FA13392-84EA-4CE0-AE1C-3FE4C0A8BAC2}"/>
              </a:ext>
            </a:extLst>
          </p:cNvPr>
          <p:cNvGrpSpPr/>
          <p:nvPr>
            <p:custDataLst>
              <p:tags r:id="rId13"/>
            </p:custDataLst>
          </p:nvPr>
        </p:nvGrpSpPr>
        <p:grpSpPr>
          <a:xfrm>
            <a:off x="4938491" y="3091564"/>
            <a:ext cx="1840137" cy="360000"/>
            <a:chOff x="470894" y="82976"/>
            <a:chExt cx="3186869" cy="584775"/>
          </a:xfrm>
        </p:grpSpPr>
        <p:sp>
          <p:nvSpPr>
            <p:cNvPr id="131" name="Google Shape;198;p16">
              <a:extLst>
                <a:ext uri="{FF2B5EF4-FFF2-40B4-BE49-F238E27FC236}">
                  <a16:creationId xmlns:a16="http://schemas.microsoft.com/office/drawing/2014/main" xmlns="" id="{3E8F8159-8E7E-4E79-BA0A-96DFD0029F71}"/>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132" name="Google Shape;199;p16">
              <a:extLst>
                <a:ext uri="{FF2B5EF4-FFF2-40B4-BE49-F238E27FC236}">
                  <a16:creationId xmlns:a16="http://schemas.microsoft.com/office/drawing/2014/main" xmlns="" id="{353F3D5D-CAF5-4949-B993-5D3F475AF49C}"/>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8178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100"/>
                                        <p:tgtEl>
                                          <p:spTgt spid="58"/>
                                        </p:tgtEl>
                                      </p:cBhvr>
                                    </p:animEffect>
                                  </p:childTnLst>
                                </p:cTn>
                              </p:par>
                              <p:par>
                                <p:cTn id="8" presetID="22" presetClass="entr" presetSubtype="4" fill="hold" grpId="0" nodeType="withEffect">
                                  <p:stCondLst>
                                    <p:cond delay="17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300"/>
                                        <p:tgtEl>
                                          <p:spTgt spid="54"/>
                                        </p:tgtEl>
                                      </p:cBhvr>
                                    </p:animEffect>
                                  </p:childTnLst>
                                </p:cTn>
                              </p:par>
                              <p:par>
                                <p:cTn id="11" presetID="22" presetClass="entr" presetSubtype="1" fill="hold" grpId="0" nodeType="withEffect">
                                  <p:stCondLst>
                                    <p:cond delay="570"/>
                                  </p:stCondLst>
                                  <p:childTnLst>
                                    <p:set>
                                      <p:cBhvr>
                                        <p:cTn id="12" dur="1" fill="hold">
                                          <p:stCondLst>
                                            <p:cond delay="0"/>
                                          </p:stCondLst>
                                        </p:cTn>
                                        <p:tgtEl>
                                          <p:spTgt spid="50"/>
                                        </p:tgtEl>
                                        <p:attrNameLst>
                                          <p:attrName>style.visibility</p:attrName>
                                        </p:attrNameLst>
                                      </p:cBhvr>
                                      <p:to>
                                        <p:strVal val="visible"/>
                                      </p:to>
                                    </p:set>
                                    <p:animEffect transition="in" filter="wipe(up)">
                                      <p:cBhvr>
                                        <p:cTn id="13" dur="300"/>
                                        <p:tgtEl>
                                          <p:spTgt spid="50"/>
                                        </p:tgtEl>
                                      </p:cBhvr>
                                    </p:animEffect>
                                  </p:childTnLst>
                                </p:cTn>
                              </p:par>
                              <p:par>
                                <p:cTn id="14" presetID="22" presetClass="entr" presetSubtype="4" fill="hold" grpId="0" nodeType="withEffect">
                                  <p:stCondLst>
                                    <p:cond delay="97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300"/>
                                        <p:tgtEl>
                                          <p:spTgt spid="46"/>
                                        </p:tgtEl>
                                      </p:cBhvr>
                                    </p:animEffect>
                                  </p:childTnLst>
                                </p:cTn>
                              </p:par>
                              <p:par>
                                <p:cTn id="17" presetID="22" presetClass="entr" presetSubtype="1" fill="hold" grpId="0" nodeType="withEffect">
                                  <p:stCondLst>
                                    <p:cond delay="137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300"/>
                                        <p:tgtEl>
                                          <p:spTgt spid="42"/>
                                        </p:tgtEl>
                                      </p:cBhvr>
                                    </p:animEffect>
                                  </p:childTnLst>
                                </p:cTn>
                              </p:par>
                              <p:par>
                                <p:cTn id="20" presetID="22" presetClass="entr" presetSubtype="4" fill="hold" grpId="0" nodeType="withEffect">
                                  <p:stCondLst>
                                    <p:cond delay="177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50" grpId="0"/>
      <p:bldP spid="54" grpId="0"/>
      <p:bldP spid="58" grpId="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E460091-E23C-4999-B23F-74AFA00F5BBB}"/>
              </a:ext>
            </a:extLst>
          </p:cNvPr>
          <p:cNvSpPr>
            <a:spLocks noGrp="1"/>
          </p:cNvSpPr>
          <p:nvPr>
            <p:ph type="title"/>
            <p:custDataLst>
              <p:tags r:id="rId2"/>
            </p:custDataLst>
          </p:nvPr>
        </p:nvSpPr>
        <p:spPr>
          <a:xfrm>
            <a:off x="336000" y="200966"/>
            <a:ext cx="11520000" cy="900000"/>
          </a:xfrm>
        </p:spPr>
        <p:txBody>
          <a:bodyPr/>
          <a:lstStyle/>
          <a:p>
            <a:r>
              <a:rPr lang="en-US" altLang="zh-TW" dirty="0"/>
              <a:t>Unilateral Cerebral Palsy (UCP)</a:t>
            </a:r>
            <a:endParaRPr lang="zh-TW" altLang="en-US" dirty="0"/>
          </a:p>
        </p:txBody>
      </p:sp>
      <p:sp>
        <p:nvSpPr>
          <p:cNvPr id="3" name="日期版面配置區 2">
            <a:extLst>
              <a:ext uri="{FF2B5EF4-FFF2-40B4-BE49-F238E27FC236}">
                <a16:creationId xmlns:a16="http://schemas.microsoft.com/office/drawing/2014/main" xmlns="" id="{2311B4D0-D9A0-4E07-996C-E42DE55AD401}"/>
              </a:ext>
            </a:extLst>
          </p:cNvPr>
          <p:cNvSpPr>
            <a:spLocks noGrp="1"/>
          </p:cNvSpPr>
          <p:nvPr>
            <p:ph type="dt" sz="half" idx="10"/>
          </p:nvPr>
        </p:nvSpPr>
        <p:spPr>
          <a:xfrm>
            <a:off x="10752000" y="6498000"/>
            <a:ext cx="1440000" cy="360000"/>
          </a:xfrm>
        </p:spPr>
        <p:txBody>
          <a:bodyPr/>
          <a:lstStyle/>
          <a:p>
            <a:fld id="{ABEE4B3E-4F47-4DE8-ADE4-9A40CFF9D87E}" type="datetime1">
              <a:rPr lang="zh-TW" altLang="en-US" smtClean="0"/>
              <a:t>2025/10/3</a:t>
            </a:fld>
            <a:endParaRPr lang="zh-TW" altLang="en-US"/>
          </a:p>
        </p:txBody>
      </p:sp>
      <p:sp>
        <p:nvSpPr>
          <p:cNvPr id="4" name="投影片編號版面配置區 3">
            <a:extLst>
              <a:ext uri="{FF2B5EF4-FFF2-40B4-BE49-F238E27FC236}">
                <a16:creationId xmlns:a16="http://schemas.microsoft.com/office/drawing/2014/main" xmlns="" id="{51A83306-085B-4E6A-A95C-7914CD308F2E}"/>
              </a:ext>
            </a:extLst>
          </p:cNvPr>
          <p:cNvSpPr>
            <a:spLocks noGrp="1"/>
          </p:cNvSpPr>
          <p:nvPr>
            <p:ph type="sldNum" sz="quarter" idx="12"/>
          </p:nvPr>
        </p:nvSpPr>
        <p:spPr>
          <a:xfrm>
            <a:off x="5736000" y="6498000"/>
            <a:ext cx="720000" cy="360000"/>
          </a:xfrm>
        </p:spPr>
        <p:txBody>
          <a:bodyPr/>
          <a:lstStyle/>
          <a:p>
            <a:fld id="{E8F8EE8B-5707-481F-A84A-FB2ECF5128B9}" type="slidenum">
              <a:rPr lang="zh-TW" altLang="en-US" smtClean="0"/>
              <a:pPr/>
              <a:t>3</a:t>
            </a:fld>
            <a:endParaRPr lang="zh-TW" altLang="en-US"/>
          </a:p>
        </p:txBody>
      </p:sp>
      <p:sp>
        <p:nvSpPr>
          <p:cNvPr id="86" name="文字方塊 85">
            <a:extLst>
              <a:ext uri="{FF2B5EF4-FFF2-40B4-BE49-F238E27FC236}">
                <a16:creationId xmlns:a16="http://schemas.microsoft.com/office/drawing/2014/main" xmlns="" id="{01F12771-C0B4-9309-201E-F0B2E6016D1F}"/>
              </a:ext>
            </a:extLst>
          </p:cNvPr>
          <p:cNvSpPr txBox="1"/>
          <p:nvPr>
            <p:custDataLst>
              <p:tags r:id="rId3"/>
            </p:custDataLst>
          </p:nvPr>
        </p:nvSpPr>
        <p:spPr>
          <a:xfrm>
            <a:off x="336000" y="1101725"/>
            <a:ext cx="11520000" cy="461665"/>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Even when using the less-affected hand, they still experience handwriting difficulties</a:t>
            </a:r>
          </a:p>
        </p:txBody>
      </p:sp>
      <p:grpSp>
        <p:nvGrpSpPr>
          <p:cNvPr id="82" name="群組 81">
            <a:extLst>
              <a:ext uri="{FF2B5EF4-FFF2-40B4-BE49-F238E27FC236}">
                <a16:creationId xmlns:a16="http://schemas.microsoft.com/office/drawing/2014/main" xmlns="" id="{C01BD012-550B-80A1-C671-97688B2E170F}"/>
              </a:ext>
            </a:extLst>
          </p:cNvPr>
          <p:cNvGrpSpPr/>
          <p:nvPr/>
        </p:nvGrpSpPr>
        <p:grpSpPr>
          <a:xfrm flipH="1">
            <a:off x="5073625" y="1821305"/>
            <a:ext cx="2044751" cy="4974253"/>
            <a:chOff x="9446733" y="751374"/>
            <a:chExt cx="2367508" cy="5759422"/>
          </a:xfrm>
        </p:grpSpPr>
        <p:grpSp>
          <p:nvGrpSpPr>
            <p:cNvPr id="72" name="群組 71">
              <a:extLst>
                <a:ext uri="{FF2B5EF4-FFF2-40B4-BE49-F238E27FC236}">
                  <a16:creationId xmlns:a16="http://schemas.microsoft.com/office/drawing/2014/main" xmlns="" id="{1B23BA58-6015-5F69-AC91-F8CBB3CA7045}"/>
                </a:ext>
              </a:extLst>
            </p:cNvPr>
            <p:cNvGrpSpPr/>
            <p:nvPr/>
          </p:nvGrpSpPr>
          <p:grpSpPr>
            <a:xfrm>
              <a:off x="9446733" y="1831575"/>
              <a:ext cx="2367508" cy="4679221"/>
              <a:chOff x="9366242" y="1672489"/>
              <a:chExt cx="2447999" cy="4838307"/>
            </a:xfrm>
          </p:grpSpPr>
          <p:sp>
            <p:nvSpPr>
              <p:cNvPr id="71" name="手繪多邊形: 圖案 70">
                <a:extLst>
                  <a:ext uri="{FF2B5EF4-FFF2-40B4-BE49-F238E27FC236}">
                    <a16:creationId xmlns:a16="http://schemas.microsoft.com/office/drawing/2014/main" xmlns="" id="{01C048B3-CFE8-AD34-1E54-D8BE5AAD8C15}"/>
                  </a:ext>
                </a:extLst>
              </p:cNvPr>
              <p:cNvSpPr>
                <a:spLocks noChangeAspect="1"/>
              </p:cNvSpPr>
              <p:nvPr>
                <p:custDataLst>
                  <p:tags r:id="rId6"/>
                </p:custDataLst>
              </p:nvPr>
            </p:nvSpPr>
            <p:spPr>
              <a:xfrm>
                <a:off x="9366242" y="1672489"/>
                <a:ext cx="1224000" cy="4838099"/>
              </a:xfrm>
              <a:custGeom>
                <a:avLst/>
                <a:gdLst>
                  <a:gd name="connsiteX0" fmla="*/ 974987 w 1224000"/>
                  <a:gd name="connsiteY0" fmla="*/ 0 h 4838099"/>
                  <a:gd name="connsiteX1" fmla="*/ 1033366 w 1224000"/>
                  <a:gd name="connsiteY1" fmla="*/ 29197 h 4838099"/>
                  <a:gd name="connsiteX2" fmla="*/ 1099569 w 1224000"/>
                  <a:gd name="connsiteY2" fmla="*/ 43946 h 4838099"/>
                  <a:gd name="connsiteX3" fmla="*/ 1157948 w 1224000"/>
                  <a:gd name="connsiteY3" fmla="*/ 58696 h 4838099"/>
                  <a:gd name="connsiteX4" fmla="*/ 1224000 w 1224000"/>
                  <a:gd name="connsiteY4" fmla="*/ 58696 h 4838099"/>
                  <a:gd name="connsiteX5" fmla="*/ 1224000 w 1224000"/>
                  <a:gd name="connsiteY5" fmla="*/ 2455913 h 4838099"/>
                  <a:gd name="connsiteX6" fmla="*/ 1194660 w 1224000"/>
                  <a:gd name="connsiteY6" fmla="*/ 2463100 h 4838099"/>
                  <a:gd name="connsiteX7" fmla="*/ 1165471 w 1224000"/>
                  <a:gd name="connsiteY7" fmla="*/ 2470324 h 4838099"/>
                  <a:gd name="connsiteX8" fmla="*/ 1150726 w 1224000"/>
                  <a:gd name="connsiteY8" fmla="*/ 2492598 h 4838099"/>
                  <a:gd name="connsiteX9" fmla="*/ 1135981 w 1224000"/>
                  <a:gd name="connsiteY9" fmla="*/ 2507046 h 4838099"/>
                  <a:gd name="connsiteX10" fmla="*/ 1121536 w 1224000"/>
                  <a:gd name="connsiteY10" fmla="*/ 2543768 h 4838099"/>
                  <a:gd name="connsiteX11" fmla="*/ 1114013 w 1224000"/>
                  <a:gd name="connsiteY11" fmla="*/ 2565742 h 4838099"/>
                  <a:gd name="connsiteX12" fmla="*/ 916307 w 1224000"/>
                  <a:gd name="connsiteY12" fmla="*/ 4618275 h 4838099"/>
                  <a:gd name="connsiteX13" fmla="*/ 908784 w 1224000"/>
                  <a:gd name="connsiteY13" fmla="*/ 4662522 h 4838099"/>
                  <a:gd name="connsiteX14" fmla="*/ 886817 w 1224000"/>
                  <a:gd name="connsiteY14" fmla="*/ 4706468 h 4838099"/>
                  <a:gd name="connsiteX15" fmla="*/ 864850 w 1224000"/>
                  <a:gd name="connsiteY15" fmla="*/ 4742890 h 4838099"/>
                  <a:gd name="connsiteX16" fmla="*/ 835660 w 1224000"/>
                  <a:gd name="connsiteY16" fmla="*/ 4779612 h 4838099"/>
                  <a:gd name="connsiteX17" fmla="*/ 798948 w 1224000"/>
                  <a:gd name="connsiteY17" fmla="*/ 4801585 h 4838099"/>
                  <a:gd name="connsiteX18" fmla="*/ 755013 w 1224000"/>
                  <a:gd name="connsiteY18" fmla="*/ 4823558 h 4838099"/>
                  <a:gd name="connsiteX19" fmla="*/ 718819 w 1224000"/>
                  <a:gd name="connsiteY19" fmla="*/ 4838099 h 4838099"/>
                  <a:gd name="connsiteX20" fmla="*/ 629706 w 1224000"/>
                  <a:gd name="connsiteY20" fmla="*/ 4838099 h 4838099"/>
                  <a:gd name="connsiteX21" fmla="*/ 578974 w 1224000"/>
                  <a:gd name="connsiteY21" fmla="*/ 4823558 h 4838099"/>
                  <a:gd name="connsiteX22" fmla="*/ 535039 w 1224000"/>
                  <a:gd name="connsiteY22" fmla="*/ 4801585 h 4838099"/>
                  <a:gd name="connsiteX23" fmla="*/ 498628 w 1224000"/>
                  <a:gd name="connsiteY23" fmla="*/ 4772388 h 4838099"/>
                  <a:gd name="connsiteX24" fmla="*/ 469137 w 1224000"/>
                  <a:gd name="connsiteY24" fmla="*/ 4728441 h 4838099"/>
                  <a:gd name="connsiteX25" fmla="*/ 439948 w 1224000"/>
                  <a:gd name="connsiteY25" fmla="*/ 4684495 h 4838099"/>
                  <a:gd name="connsiteX26" fmla="*/ 425203 w 1224000"/>
                  <a:gd name="connsiteY26" fmla="*/ 4640549 h 4838099"/>
                  <a:gd name="connsiteX27" fmla="*/ 417981 w 1224000"/>
                  <a:gd name="connsiteY27" fmla="*/ 4589078 h 4838099"/>
                  <a:gd name="connsiteX28" fmla="*/ 417981 w 1224000"/>
                  <a:gd name="connsiteY28" fmla="*/ 4537907 h 4838099"/>
                  <a:gd name="connsiteX29" fmla="*/ 461915 w 1224000"/>
                  <a:gd name="connsiteY29" fmla="*/ 3951254 h 4838099"/>
                  <a:gd name="connsiteX30" fmla="*/ 549784 w 1224000"/>
                  <a:gd name="connsiteY30" fmla="*/ 2661159 h 4838099"/>
                  <a:gd name="connsiteX31" fmla="*/ 586497 w 1224000"/>
                  <a:gd name="connsiteY31" fmla="*/ 1979390 h 4838099"/>
                  <a:gd name="connsiteX32" fmla="*/ 623209 w 1224000"/>
                  <a:gd name="connsiteY32" fmla="*/ 1370764 h 4838099"/>
                  <a:gd name="connsiteX33" fmla="*/ 637654 w 1224000"/>
                  <a:gd name="connsiteY33" fmla="*/ 945749 h 4838099"/>
                  <a:gd name="connsiteX34" fmla="*/ 637654 w 1224000"/>
                  <a:gd name="connsiteY34" fmla="*/ 821134 h 4838099"/>
                  <a:gd name="connsiteX35" fmla="*/ 630432 w 1224000"/>
                  <a:gd name="connsiteY35" fmla="*/ 791636 h 4838099"/>
                  <a:gd name="connsiteX36" fmla="*/ 630432 w 1224000"/>
                  <a:gd name="connsiteY36" fmla="*/ 776886 h 4838099"/>
                  <a:gd name="connsiteX37" fmla="*/ 615686 w 1224000"/>
                  <a:gd name="connsiteY37" fmla="*/ 784412 h 4838099"/>
                  <a:gd name="connsiteX38" fmla="*/ 601242 w 1224000"/>
                  <a:gd name="connsiteY38" fmla="*/ 806385 h 4838099"/>
                  <a:gd name="connsiteX39" fmla="*/ 564530 w 1224000"/>
                  <a:gd name="connsiteY39" fmla="*/ 909026 h 4838099"/>
                  <a:gd name="connsiteX40" fmla="*/ 527817 w 1224000"/>
                  <a:gd name="connsiteY40" fmla="*/ 1062838 h 4838099"/>
                  <a:gd name="connsiteX41" fmla="*/ 491105 w 1224000"/>
                  <a:gd name="connsiteY41" fmla="*/ 1246149 h 4838099"/>
                  <a:gd name="connsiteX42" fmla="*/ 454392 w 1224000"/>
                  <a:gd name="connsiteY42" fmla="*/ 1458656 h 4838099"/>
                  <a:gd name="connsiteX43" fmla="*/ 425203 w 1224000"/>
                  <a:gd name="connsiteY43" fmla="*/ 1671465 h 4838099"/>
                  <a:gd name="connsiteX44" fmla="*/ 403235 w 1224000"/>
                  <a:gd name="connsiteY44" fmla="*/ 1883972 h 4838099"/>
                  <a:gd name="connsiteX45" fmla="*/ 396013 w 1224000"/>
                  <a:gd name="connsiteY45" fmla="*/ 2067282 h 4838099"/>
                  <a:gd name="connsiteX46" fmla="*/ 388490 w 1224000"/>
                  <a:gd name="connsiteY46" fmla="*/ 2111229 h 4838099"/>
                  <a:gd name="connsiteX47" fmla="*/ 381268 w 1224000"/>
                  <a:gd name="connsiteY47" fmla="*/ 2155175 h 4838099"/>
                  <a:gd name="connsiteX48" fmla="*/ 366523 w 1224000"/>
                  <a:gd name="connsiteY48" fmla="*/ 2199121 h 4838099"/>
                  <a:gd name="connsiteX49" fmla="*/ 344556 w 1224000"/>
                  <a:gd name="connsiteY49" fmla="*/ 2228619 h 4838099"/>
                  <a:gd name="connsiteX50" fmla="*/ 315366 w 1224000"/>
                  <a:gd name="connsiteY50" fmla="*/ 2257817 h 4838099"/>
                  <a:gd name="connsiteX51" fmla="*/ 278654 w 1224000"/>
                  <a:gd name="connsiteY51" fmla="*/ 2279790 h 4838099"/>
                  <a:gd name="connsiteX52" fmla="*/ 241941 w 1224000"/>
                  <a:gd name="connsiteY52" fmla="*/ 2294539 h 4838099"/>
                  <a:gd name="connsiteX53" fmla="*/ 198007 w 1224000"/>
                  <a:gd name="connsiteY53" fmla="*/ 2301763 h 4838099"/>
                  <a:gd name="connsiteX54" fmla="*/ 154072 w 1224000"/>
                  <a:gd name="connsiteY54" fmla="*/ 2294539 h 4838099"/>
                  <a:gd name="connsiteX55" fmla="*/ 117360 w 1224000"/>
                  <a:gd name="connsiteY55" fmla="*/ 2279790 h 4838099"/>
                  <a:gd name="connsiteX56" fmla="*/ 80647 w 1224000"/>
                  <a:gd name="connsiteY56" fmla="*/ 2257817 h 4838099"/>
                  <a:gd name="connsiteX57" fmla="*/ 51458 w 1224000"/>
                  <a:gd name="connsiteY57" fmla="*/ 2228619 h 4838099"/>
                  <a:gd name="connsiteX58" fmla="*/ 29490 w 1224000"/>
                  <a:gd name="connsiteY58" fmla="*/ 2199121 h 4838099"/>
                  <a:gd name="connsiteX59" fmla="*/ 14745 w 1224000"/>
                  <a:gd name="connsiteY59" fmla="*/ 2155175 h 4838099"/>
                  <a:gd name="connsiteX60" fmla="*/ 7523 w 1224000"/>
                  <a:gd name="connsiteY60" fmla="*/ 2111229 h 4838099"/>
                  <a:gd name="connsiteX61" fmla="*/ 0 w 1224000"/>
                  <a:gd name="connsiteY61" fmla="*/ 2067282 h 4838099"/>
                  <a:gd name="connsiteX62" fmla="*/ 7523 w 1224000"/>
                  <a:gd name="connsiteY62" fmla="*/ 1861999 h 4838099"/>
                  <a:gd name="connsiteX63" fmla="*/ 14745 w 1224000"/>
                  <a:gd name="connsiteY63" fmla="*/ 1663940 h 4838099"/>
                  <a:gd name="connsiteX64" fmla="*/ 21967 w 1224000"/>
                  <a:gd name="connsiteY64" fmla="*/ 1473405 h 4838099"/>
                  <a:gd name="connsiteX65" fmla="*/ 44236 w 1224000"/>
                  <a:gd name="connsiteY65" fmla="*/ 1290095 h 4838099"/>
                  <a:gd name="connsiteX66" fmla="*/ 73425 w 1224000"/>
                  <a:gd name="connsiteY66" fmla="*/ 1121534 h 4838099"/>
                  <a:gd name="connsiteX67" fmla="*/ 102614 w 1224000"/>
                  <a:gd name="connsiteY67" fmla="*/ 952973 h 4838099"/>
                  <a:gd name="connsiteX68" fmla="*/ 146850 w 1224000"/>
                  <a:gd name="connsiteY68" fmla="*/ 806385 h 4838099"/>
                  <a:gd name="connsiteX69" fmla="*/ 198007 w 1224000"/>
                  <a:gd name="connsiteY69" fmla="*/ 659797 h 4838099"/>
                  <a:gd name="connsiteX70" fmla="*/ 256686 w 1224000"/>
                  <a:gd name="connsiteY70" fmla="*/ 535182 h 4838099"/>
                  <a:gd name="connsiteX71" fmla="*/ 322588 w 1224000"/>
                  <a:gd name="connsiteY71" fmla="*/ 410567 h 4838099"/>
                  <a:gd name="connsiteX72" fmla="*/ 403235 w 1224000"/>
                  <a:gd name="connsiteY72" fmla="*/ 307925 h 4838099"/>
                  <a:gd name="connsiteX73" fmla="*/ 447170 w 1224000"/>
                  <a:gd name="connsiteY73" fmla="*/ 263979 h 4838099"/>
                  <a:gd name="connsiteX74" fmla="*/ 491105 w 1224000"/>
                  <a:gd name="connsiteY74" fmla="*/ 219732 h 4838099"/>
                  <a:gd name="connsiteX75" fmla="*/ 542562 w 1224000"/>
                  <a:gd name="connsiteY75" fmla="*/ 175785 h 4838099"/>
                  <a:gd name="connsiteX76" fmla="*/ 593719 w 1224000"/>
                  <a:gd name="connsiteY76" fmla="*/ 139364 h 4838099"/>
                  <a:gd name="connsiteX77" fmla="*/ 652399 w 1224000"/>
                  <a:gd name="connsiteY77" fmla="*/ 109866 h 4838099"/>
                  <a:gd name="connsiteX78" fmla="*/ 711079 w 1224000"/>
                  <a:gd name="connsiteY78" fmla="*/ 80669 h 4838099"/>
                  <a:gd name="connsiteX79" fmla="*/ 769758 w 1224000"/>
                  <a:gd name="connsiteY79" fmla="*/ 51170 h 4838099"/>
                  <a:gd name="connsiteX80" fmla="*/ 835660 w 1224000"/>
                  <a:gd name="connsiteY80" fmla="*/ 29197 h 4838099"/>
                  <a:gd name="connsiteX81" fmla="*/ 901562 w 1224000"/>
                  <a:gd name="connsiteY81" fmla="*/ 14749 h 4838099"/>
                  <a:gd name="connsiteX82" fmla="*/ 974987 w 1224000"/>
                  <a:gd name="connsiteY82" fmla="*/ 0 h 48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24000" h="4838099">
                    <a:moveTo>
                      <a:pt x="974987" y="0"/>
                    </a:moveTo>
                    <a:lnTo>
                      <a:pt x="1033366" y="29197"/>
                    </a:lnTo>
                    <a:lnTo>
                      <a:pt x="1099569" y="43946"/>
                    </a:lnTo>
                    <a:lnTo>
                      <a:pt x="1157948" y="58696"/>
                    </a:lnTo>
                    <a:lnTo>
                      <a:pt x="1224000" y="58696"/>
                    </a:lnTo>
                    <a:lnTo>
                      <a:pt x="1224000" y="2455913"/>
                    </a:lnTo>
                    <a:lnTo>
                      <a:pt x="1194660" y="2463100"/>
                    </a:lnTo>
                    <a:lnTo>
                      <a:pt x="1165471" y="2470324"/>
                    </a:lnTo>
                    <a:lnTo>
                      <a:pt x="1150726" y="2492598"/>
                    </a:lnTo>
                    <a:lnTo>
                      <a:pt x="1135981" y="2507046"/>
                    </a:lnTo>
                    <a:lnTo>
                      <a:pt x="1121536" y="2543768"/>
                    </a:lnTo>
                    <a:lnTo>
                      <a:pt x="1114013" y="2565742"/>
                    </a:lnTo>
                    <a:lnTo>
                      <a:pt x="916307" y="4618275"/>
                    </a:lnTo>
                    <a:lnTo>
                      <a:pt x="908784" y="4662522"/>
                    </a:lnTo>
                    <a:lnTo>
                      <a:pt x="886817" y="4706468"/>
                    </a:lnTo>
                    <a:lnTo>
                      <a:pt x="864850" y="4742890"/>
                    </a:lnTo>
                    <a:lnTo>
                      <a:pt x="835660" y="4779612"/>
                    </a:lnTo>
                    <a:lnTo>
                      <a:pt x="798948" y="4801585"/>
                    </a:lnTo>
                    <a:lnTo>
                      <a:pt x="755013" y="4823558"/>
                    </a:lnTo>
                    <a:lnTo>
                      <a:pt x="718819" y="4838099"/>
                    </a:lnTo>
                    <a:lnTo>
                      <a:pt x="629706" y="4838099"/>
                    </a:lnTo>
                    <a:lnTo>
                      <a:pt x="578974" y="4823558"/>
                    </a:lnTo>
                    <a:lnTo>
                      <a:pt x="535039" y="4801585"/>
                    </a:lnTo>
                    <a:lnTo>
                      <a:pt x="498628" y="4772388"/>
                    </a:lnTo>
                    <a:lnTo>
                      <a:pt x="469137" y="4728441"/>
                    </a:lnTo>
                    <a:lnTo>
                      <a:pt x="439948" y="4684495"/>
                    </a:lnTo>
                    <a:lnTo>
                      <a:pt x="425203" y="4640549"/>
                    </a:lnTo>
                    <a:lnTo>
                      <a:pt x="417981" y="4589078"/>
                    </a:lnTo>
                    <a:lnTo>
                      <a:pt x="417981" y="4537907"/>
                    </a:lnTo>
                    <a:lnTo>
                      <a:pt x="461915" y="3951254"/>
                    </a:lnTo>
                    <a:lnTo>
                      <a:pt x="549784" y="2661159"/>
                    </a:lnTo>
                    <a:lnTo>
                      <a:pt x="586497" y="1979390"/>
                    </a:lnTo>
                    <a:lnTo>
                      <a:pt x="623209" y="1370764"/>
                    </a:lnTo>
                    <a:lnTo>
                      <a:pt x="637654" y="945749"/>
                    </a:lnTo>
                    <a:lnTo>
                      <a:pt x="637654" y="821134"/>
                    </a:lnTo>
                    <a:lnTo>
                      <a:pt x="630432" y="791636"/>
                    </a:lnTo>
                    <a:lnTo>
                      <a:pt x="630432" y="776886"/>
                    </a:lnTo>
                    <a:lnTo>
                      <a:pt x="615686" y="784412"/>
                    </a:lnTo>
                    <a:lnTo>
                      <a:pt x="601242" y="806385"/>
                    </a:lnTo>
                    <a:lnTo>
                      <a:pt x="564530" y="909026"/>
                    </a:lnTo>
                    <a:lnTo>
                      <a:pt x="527817" y="1062838"/>
                    </a:lnTo>
                    <a:lnTo>
                      <a:pt x="491105" y="1246149"/>
                    </a:lnTo>
                    <a:lnTo>
                      <a:pt x="454392" y="1458656"/>
                    </a:lnTo>
                    <a:lnTo>
                      <a:pt x="425203" y="1671465"/>
                    </a:lnTo>
                    <a:lnTo>
                      <a:pt x="403235" y="1883972"/>
                    </a:lnTo>
                    <a:lnTo>
                      <a:pt x="396013" y="2067282"/>
                    </a:lnTo>
                    <a:lnTo>
                      <a:pt x="388490" y="2111229"/>
                    </a:lnTo>
                    <a:lnTo>
                      <a:pt x="381268" y="2155175"/>
                    </a:lnTo>
                    <a:lnTo>
                      <a:pt x="366523" y="2199121"/>
                    </a:lnTo>
                    <a:lnTo>
                      <a:pt x="344556" y="2228619"/>
                    </a:lnTo>
                    <a:lnTo>
                      <a:pt x="315366" y="2257817"/>
                    </a:lnTo>
                    <a:lnTo>
                      <a:pt x="278654" y="2279790"/>
                    </a:lnTo>
                    <a:lnTo>
                      <a:pt x="241941" y="2294539"/>
                    </a:lnTo>
                    <a:lnTo>
                      <a:pt x="198007" y="2301763"/>
                    </a:lnTo>
                    <a:lnTo>
                      <a:pt x="154072" y="2294539"/>
                    </a:lnTo>
                    <a:lnTo>
                      <a:pt x="117360" y="2279790"/>
                    </a:lnTo>
                    <a:lnTo>
                      <a:pt x="80647" y="2257817"/>
                    </a:lnTo>
                    <a:lnTo>
                      <a:pt x="51458" y="2228619"/>
                    </a:lnTo>
                    <a:lnTo>
                      <a:pt x="29490" y="2199121"/>
                    </a:lnTo>
                    <a:lnTo>
                      <a:pt x="14745" y="2155175"/>
                    </a:lnTo>
                    <a:lnTo>
                      <a:pt x="7523" y="2111229"/>
                    </a:lnTo>
                    <a:lnTo>
                      <a:pt x="0" y="2067282"/>
                    </a:lnTo>
                    <a:lnTo>
                      <a:pt x="7523" y="1861999"/>
                    </a:lnTo>
                    <a:lnTo>
                      <a:pt x="14745" y="1663940"/>
                    </a:lnTo>
                    <a:lnTo>
                      <a:pt x="21967" y="1473405"/>
                    </a:lnTo>
                    <a:lnTo>
                      <a:pt x="44236" y="1290095"/>
                    </a:lnTo>
                    <a:lnTo>
                      <a:pt x="73425" y="1121534"/>
                    </a:lnTo>
                    <a:lnTo>
                      <a:pt x="102614" y="952973"/>
                    </a:lnTo>
                    <a:lnTo>
                      <a:pt x="146850" y="806385"/>
                    </a:lnTo>
                    <a:lnTo>
                      <a:pt x="198007" y="659797"/>
                    </a:lnTo>
                    <a:lnTo>
                      <a:pt x="256686" y="535182"/>
                    </a:lnTo>
                    <a:lnTo>
                      <a:pt x="322588" y="410567"/>
                    </a:lnTo>
                    <a:lnTo>
                      <a:pt x="403235" y="307925"/>
                    </a:lnTo>
                    <a:lnTo>
                      <a:pt x="447170" y="263979"/>
                    </a:lnTo>
                    <a:lnTo>
                      <a:pt x="491105" y="219732"/>
                    </a:lnTo>
                    <a:lnTo>
                      <a:pt x="542562" y="175785"/>
                    </a:lnTo>
                    <a:lnTo>
                      <a:pt x="593719" y="139364"/>
                    </a:lnTo>
                    <a:lnTo>
                      <a:pt x="652399" y="109866"/>
                    </a:lnTo>
                    <a:lnTo>
                      <a:pt x="711079" y="80669"/>
                    </a:lnTo>
                    <a:lnTo>
                      <a:pt x="769758" y="51170"/>
                    </a:lnTo>
                    <a:lnTo>
                      <a:pt x="835660" y="29197"/>
                    </a:lnTo>
                    <a:lnTo>
                      <a:pt x="901562" y="14749"/>
                    </a:lnTo>
                    <a:lnTo>
                      <a:pt x="974987" y="0"/>
                    </a:lnTo>
                    <a:close/>
                  </a:path>
                </a:pathLst>
              </a:custGeom>
              <a:solidFill>
                <a:srgbClr val="FFC000"/>
              </a:solidFill>
              <a:ln w="12175" cap="rnd" cmpd="sng">
                <a:noFill/>
                <a:prstDash val="solid"/>
                <a:round/>
                <a:headEnd type="none" w="med" len="med"/>
                <a:tailEnd type="none" w="med" len="med"/>
              </a:ln>
            </p:spPr>
            <p:txBody>
              <a:bodyPr wrap="square" lIns="91425" tIns="91425" rIns="91425" bIns="91425" anchor="ctr" anchorCtr="0">
                <a:noAutofit/>
              </a:bodyPr>
              <a:lstStyle/>
              <a:p>
                <a:endParaRPr sz="3600"/>
              </a:p>
            </p:txBody>
          </p:sp>
          <p:sp>
            <p:nvSpPr>
              <p:cNvPr id="69" name="手繪多邊形: 圖案 68">
                <a:extLst>
                  <a:ext uri="{FF2B5EF4-FFF2-40B4-BE49-F238E27FC236}">
                    <a16:creationId xmlns:a16="http://schemas.microsoft.com/office/drawing/2014/main" xmlns="" id="{BD9C146D-9D51-8204-12DC-BE1EACDB295C}"/>
                  </a:ext>
                </a:extLst>
              </p:cNvPr>
              <p:cNvSpPr>
                <a:spLocks noChangeAspect="1"/>
              </p:cNvSpPr>
              <p:nvPr>
                <p:custDataLst>
                  <p:tags r:id="rId7"/>
                </p:custDataLst>
              </p:nvPr>
            </p:nvSpPr>
            <p:spPr>
              <a:xfrm>
                <a:off x="10590241" y="1672489"/>
                <a:ext cx="1224000" cy="4838307"/>
              </a:xfrm>
              <a:custGeom>
                <a:avLst/>
                <a:gdLst>
                  <a:gd name="connsiteX0" fmla="*/ 249314 w 1224000"/>
                  <a:gd name="connsiteY0" fmla="*/ 0 h 4838307"/>
                  <a:gd name="connsiteX1" fmla="*/ 329961 w 1224000"/>
                  <a:gd name="connsiteY1" fmla="*/ 14749 h 4838307"/>
                  <a:gd name="connsiteX2" fmla="*/ 403085 w 1224000"/>
                  <a:gd name="connsiteY2" fmla="*/ 29197 h 4838307"/>
                  <a:gd name="connsiteX3" fmla="*/ 476510 w 1224000"/>
                  <a:gd name="connsiteY3" fmla="*/ 51170 h 4838307"/>
                  <a:gd name="connsiteX4" fmla="*/ 542412 w 1224000"/>
                  <a:gd name="connsiteY4" fmla="*/ 73144 h 4838307"/>
                  <a:gd name="connsiteX5" fmla="*/ 601092 w 1224000"/>
                  <a:gd name="connsiteY5" fmla="*/ 102642 h 4838307"/>
                  <a:gd name="connsiteX6" fmla="*/ 659772 w 1224000"/>
                  <a:gd name="connsiteY6" fmla="*/ 131839 h 4838307"/>
                  <a:gd name="connsiteX7" fmla="*/ 718150 w 1224000"/>
                  <a:gd name="connsiteY7" fmla="*/ 168561 h 4838307"/>
                  <a:gd name="connsiteX8" fmla="*/ 769608 w 1224000"/>
                  <a:gd name="connsiteY8" fmla="*/ 212508 h 4838307"/>
                  <a:gd name="connsiteX9" fmla="*/ 813543 w 1224000"/>
                  <a:gd name="connsiteY9" fmla="*/ 256454 h 4838307"/>
                  <a:gd name="connsiteX10" fmla="*/ 857477 w 1224000"/>
                  <a:gd name="connsiteY10" fmla="*/ 300400 h 4838307"/>
                  <a:gd name="connsiteX11" fmla="*/ 901412 w 1224000"/>
                  <a:gd name="connsiteY11" fmla="*/ 351872 h 4838307"/>
                  <a:gd name="connsiteX12" fmla="*/ 938124 w 1224000"/>
                  <a:gd name="connsiteY12" fmla="*/ 410567 h 4838307"/>
                  <a:gd name="connsiteX13" fmla="*/ 1004026 w 1224000"/>
                  <a:gd name="connsiteY13" fmla="*/ 527657 h 4838307"/>
                  <a:gd name="connsiteX14" fmla="*/ 1062706 w 1224000"/>
                  <a:gd name="connsiteY14" fmla="*/ 652272 h 4838307"/>
                  <a:gd name="connsiteX15" fmla="*/ 1106641 w 1224000"/>
                  <a:gd name="connsiteY15" fmla="*/ 799161 h 4838307"/>
                  <a:gd name="connsiteX16" fmla="*/ 1143353 w 1224000"/>
                  <a:gd name="connsiteY16" fmla="*/ 952973 h 4838307"/>
                  <a:gd name="connsiteX17" fmla="*/ 1172542 w 1224000"/>
                  <a:gd name="connsiteY17" fmla="*/ 1114310 h 4838307"/>
                  <a:gd name="connsiteX18" fmla="*/ 1194811 w 1224000"/>
                  <a:gd name="connsiteY18" fmla="*/ 1290095 h 4838307"/>
                  <a:gd name="connsiteX19" fmla="*/ 1209255 w 1224000"/>
                  <a:gd name="connsiteY19" fmla="*/ 1466181 h 4838307"/>
                  <a:gd name="connsiteX20" fmla="*/ 1216778 w 1224000"/>
                  <a:gd name="connsiteY20" fmla="*/ 1656715 h 4838307"/>
                  <a:gd name="connsiteX21" fmla="*/ 1224000 w 1224000"/>
                  <a:gd name="connsiteY21" fmla="*/ 2067282 h 4838307"/>
                  <a:gd name="connsiteX22" fmla="*/ 1216778 w 1224000"/>
                  <a:gd name="connsiteY22" fmla="*/ 2111229 h 4838307"/>
                  <a:gd name="connsiteX23" fmla="*/ 1209255 w 1224000"/>
                  <a:gd name="connsiteY23" fmla="*/ 2155175 h 4838307"/>
                  <a:gd name="connsiteX24" fmla="*/ 1194811 w 1224000"/>
                  <a:gd name="connsiteY24" fmla="*/ 2199121 h 4838307"/>
                  <a:gd name="connsiteX25" fmla="*/ 1172542 w 1224000"/>
                  <a:gd name="connsiteY25" fmla="*/ 2228619 h 4838307"/>
                  <a:gd name="connsiteX26" fmla="*/ 1143353 w 1224000"/>
                  <a:gd name="connsiteY26" fmla="*/ 2257817 h 4838307"/>
                  <a:gd name="connsiteX27" fmla="*/ 1106641 w 1224000"/>
                  <a:gd name="connsiteY27" fmla="*/ 2279790 h 4838307"/>
                  <a:gd name="connsiteX28" fmla="*/ 1070229 w 1224000"/>
                  <a:gd name="connsiteY28" fmla="*/ 2294539 h 4838307"/>
                  <a:gd name="connsiteX29" fmla="*/ 1025993 w 1224000"/>
                  <a:gd name="connsiteY29" fmla="*/ 2301763 h 4838307"/>
                  <a:gd name="connsiteX30" fmla="*/ 982059 w 1224000"/>
                  <a:gd name="connsiteY30" fmla="*/ 2294539 h 4838307"/>
                  <a:gd name="connsiteX31" fmla="*/ 945346 w 1224000"/>
                  <a:gd name="connsiteY31" fmla="*/ 2279790 h 4838307"/>
                  <a:gd name="connsiteX32" fmla="*/ 908935 w 1224000"/>
                  <a:gd name="connsiteY32" fmla="*/ 2257817 h 4838307"/>
                  <a:gd name="connsiteX33" fmla="*/ 879445 w 1224000"/>
                  <a:gd name="connsiteY33" fmla="*/ 2228619 h 4838307"/>
                  <a:gd name="connsiteX34" fmla="*/ 857477 w 1224000"/>
                  <a:gd name="connsiteY34" fmla="*/ 2199121 h 4838307"/>
                  <a:gd name="connsiteX35" fmla="*/ 843033 w 1224000"/>
                  <a:gd name="connsiteY35" fmla="*/ 2155175 h 4838307"/>
                  <a:gd name="connsiteX36" fmla="*/ 835510 w 1224000"/>
                  <a:gd name="connsiteY36" fmla="*/ 2111229 h 4838307"/>
                  <a:gd name="connsiteX37" fmla="*/ 828288 w 1224000"/>
                  <a:gd name="connsiteY37" fmla="*/ 2067282 h 4838307"/>
                  <a:gd name="connsiteX38" fmla="*/ 820765 w 1224000"/>
                  <a:gd name="connsiteY38" fmla="*/ 1883972 h 4838307"/>
                  <a:gd name="connsiteX39" fmla="*/ 798797 w 1224000"/>
                  <a:gd name="connsiteY39" fmla="*/ 1671465 h 4838307"/>
                  <a:gd name="connsiteX40" fmla="*/ 769608 w 1224000"/>
                  <a:gd name="connsiteY40" fmla="*/ 1451432 h 4838307"/>
                  <a:gd name="connsiteX41" fmla="*/ 732896 w 1224000"/>
                  <a:gd name="connsiteY41" fmla="*/ 1238925 h 4838307"/>
                  <a:gd name="connsiteX42" fmla="*/ 696183 w 1224000"/>
                  <a:gd name="connsiteY42" fmla="*/ 1048390 h 4838307"/>
                  <a:gd name="connsiteX43" fmla="*/ 652248 w 1224000"/>
                  <a:gd name="connsiteY43" fmla="*/ 901501 h 4838307"/>
                  <a:gd name="connsiteX44" fmla="*/ 623059 w 1224000"/>
                  <a:gd name="connsiteY44" fmla="*/ 806385 h 4838307"/>
                  <a:gd name="connsiteX45" fmla="*/ 608314 w 1224000"/>
                  <a:gd name="connsiteY45" fmla="*/ 776886 h 4838307"/>
                  <a:gd name="connsiteX46" fmla="*/ 601092 w 1224000"/>
                  <a:gd name="connsiteY46" fmla="*/ 776886 h 4838307"/>
                  <a:gd name="connsiteX47" fmla="*/ 593569 w 1224000"/>
                  <a:gd name="connsiteY47" fmla="*/ 776886 h 4838307"/>
                  <a:gd name="connsiteX48" fmla="*/ 593569 w 1224000"/>
                  <a:gd name="connsiteY48" fmla="*/ 828358 h 4838307"/>
                  <a:gd name="connsiteX49" fmla="*/ 593569 w 1224000"/>
                  <a:gd name="connsiteY49" fmla="*/ 952973 h 4838307"/>
                  <a:gd name="connsiteX50" fmla="*/ 608314 w 1224000"/>
                  <a:gd name="connsiteY50" fmla="*/ 1385513 h 4838307"/>
                  <a:gd name="connsiteX51" fmla="*/ 637804 w 1224000"/>
                  <a:gd name="connsiteY51" fmla="*/ 1986614 h 4838307"/>
                  <a:gd name="connsiteX52" fmla="*/ 681739 w 1224000"/>
                  <a:gd name="connsiteY52" fmla="*/ 2675607 h 4838307"/>
                  <a:gd name="connsiteX53" fmla="*/ 762386 w 1224000"/>
                  <a:gd name="connsiteY53" fmla="*/ 3951254 h 4838307"/>
                  <a:gd name="connsiteX54" fmla="*/ 806321 w 1224000"/>
                  <a:gd name="connsiteY54" fmla="*/ 4537907 h 4838307"/>
                  <a:gd name="connsiteX55" fmla="*/ 806321 w 1224000"/>
                  <a:gd name="connsiteY55" fmla="*/ 4589078 h 4838307"/>
                  <a:gd name="connsiteX56" fmla="*/ 798797 w 1224000"/>
                  <a:gd name="connsiteY56" fmla="*/ 4640549 h 4838307"/>
                  <a:gd name="connsiteX57" fmla="*/ 784353 w 1224000"/>
                  <a:gd name="connsiteY57" fmla="*/ 4684495 h 4838307"/>
                  <a:gd name="connsiteX58" fmla="*/ 754863 w 1224000"/>
                  <a:gd name="connsiteY58" fmla="*/ 4728441 h 4838307"/>
                  <a:gd name="connsiteX59" fmla="*/ 725673 w 1224000"/>
                  <a:gd name="connsiteY59" fmla="*/ 4772388 h 4838307"/>
                  <a:gd name="connsiteX60" fmla="*/ 688961 w 1224000"/>
                  <a:gd name="connsiteY60" fmla="*/ 4801585 h 4838307"/>
                  <a:gd name="connsiteX61" fmla="*/ 645026 w 1224000"/>
                  <a:gd name="connsiteY61" fmla="*/ 4823558 h 4838307"/>
                  <a:gd name="connsiteX62" fmla="*/ 593569 w 1224000"/>
                  <a:gd name="connsiteY62" fmla="*/ 4838307 h 4838307"/>
                  <a:gd name="connsiteX63" fmla="*/ 557157 w 1224000"/>
                  <a:gd name="connsiteY63" fmla="*/ 4838307 h 4838307"/>
                  <a:gd name="connsiteX64" fmla="*/ 505700 w 1224000"/>
                  <a:gd name="connsiteY64" fmla="*/ 4838307 h 4838307"/>
                  <a:gd name="connsiteX65" fmla="*/ 468987 w 1224000"/>
                  <a:gd name="connsiteY65" fmla="*/ 4823558 h 4838307"/>
                  <a:gd name="connsiteX66" fmla="*/ 425052 w 1224000"/>
                  <a:gd name="connsiteY66" fmla="*/ 4801585 h 4838307"/>
                  <a:gd name="connsiteX67" fmla="*/ 388340 w 1224000"/>
                  <a:gd name="connsiteY67" fmla="*/ 4779612 h 4838307"/>
                  <a:gd name="connsiteX68" fmla="*/ 359151 w 1224000"/>
                  <a:gd name="connsiteY68" fmla="*/ 4742890 h 4838307"/>
                  <a:gd name="connsiteX69" fmla="*/ 337183 w 1224000"/>
                  <a:gd name="connsiteY69" fmla="*/ 4706468 h 4838307"/>
                  <a:gd name="connsiteX70" fmla="*/ 315216 w 1224000"/>
                  <a:gd name="connsiteY70" fmla="*/ 4662522 h 4838307"/>
                  <a:gd name="connsiteX71" fmla="*/ 307994 w 1224000"/>
                  <a:gd name="connsiteY71" fmla="*/ 4618275 h 4838307"/>
                  <a:gd name="connsiteX72" fmla="*/ 109987 w 1224000"/>
                  <a:gd name="connsiteY72" fmla="*/ 2565742 h 4838307"/>
                  <a:gd name="connsiteX73" fmla="*/ 102765 w 1224000"/>
                  <a:gd name="connsiteY73" fmla="*/ 2543768 h 4838307"/>
                  <a:gd name="connsiteX74" fmla="*/ 88020 w 1224000"/>
                  <a:gd name="connsiteY74" fmla="*/ 2507046 h 4838307"/>
                  <a:gd name="connsiteX75" fmla="*/ 73275 w 1224000"/>
                  <a:gd name="connsiteY75" fmla="*/ 2492598 h 4838307"/>
                  <a:gd name="connsiteX76" fmla="*/ 58830 w 1224000"/>
                  <a:gd name="connsiteY76" fmla="*/ 2470324 h 4838307"/>
                  <a:gd name="connsiteX77" fmla="*/ 29340 w 1224000"/>
                  <a:gd name="connsiteY77" fmla="*/ 2463100 h 4838307"/>
                  <a:gd name="connsiteX78" fmla="*/ 151 w 1224000"/>
                  <a:gd name="connsiteY78" fmla="*/ 2455876 h 4838307"/>
                  <a:gd name="connsiteX79" fmla="*/ 0 w 1224000"/>
                  <a:gd name="connsiteY79" fmla="*/ 2455913 h 4838307"/>
                  <a:gd name="connsiteX80" fmla="*/ 0 w 1224000"/>
                  <a:gd name="connsiteY80" fmla="*/ 58696 h 4838307"/>
                  <a:gd name="connsiteX81" fmla="*/ 151 w 1224000"/>
                  <a:gd name="connsiteY81" fmla="*/ 58696 h 4838307"/>
                  <a:gd name="connsiteX82" fmla="*/ 66053 w 1224000"/>
                  <a:gd name="connsiteY82" fmla="*/ 58696 h 4838307"/>
                  <a:gd name="connsiteX83" fmla="*/ 131954 w 1224000"/>
                  <a:gd name="connsiteY83" fmla="*/ 43946 h 4838307"/>
                  <a:gd name="connsiteX84" fmla="*/ 190634 w 1224000"/>
                  <a:gd name="connsiteY84" fmla="*/ 21973 h 4838307"/>
                  <a:gd name="connsiteX85" fmla="*/ 249314 w 1224000"/>
                  <a:gd name="connsiteY85" fmla="*/ 0 h 48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24000" h="4838307">
                    <a:moveTo>
                      <a:pt x="249314" y="0"/>
                    </a:moveTo>
                    <a:lnTo>
                      <a:pt x="329961" y="14749"/>
                    </a:lnTo>
                    <a:lnTo>
                      <a:pt x="403085" y="29197"/>
                    </a:lnTo>
                    <a:lnTo>
                      <a:pt x="476510" y="51170"/>
                    </a:lnTo>
                    <a:lnTo>
                      <a:pt x="542412" y="73144"/>
                    </a:lnTo>
                    <a:lnTo>
                      <a:pt x="601092" y="102642"/>
                    </a:lnTo>
                    <a:lnTo>
                      <a:pt x="659772" y="131839"/>
                    </a:lnTo>
                    <a:lnTo>
                      <a:pt x="718150" y="168561"/>
                    </a:lnTo>
                    <a:lnTo>
                      <a:pt x="769608" y="212508"/>
                    </a:lnTo>
                    <a:lnTo>
                      <a:pt x="813543" y="256454"/>
                    </a:lnTo>
                    <a:lnTo>
                      <a:pt x="857477" y="300400"/>
                    </a:lnTo>
                    <a:lnTo>
                      <a:pt x="901412" y="351872"/>
                    </a:lnTo>
                    <a:lnTo>
                      <a:pt x="938124" y="410567"/>
                    </a:lnTo>
                    <a:lnTo>
                      <a:pt x="1004026" y="527657"/>
                    </a:lnTo>
                    <a:lnTo>
                      <a:pt x="1062706" y="652272"/>
                    </a:lnTo>
                    <a:lnTo>
                      <a:pt x="1106641" y="799161"/>
                    </a:lnTo>
                    <a:lnTo>
                      <a:pt x="1143353" y="952973"/>
                    </a:lnTo>
                    <a:lnTo>
                      <a:pt x="1172542" y="1114310"/>
                    </a:lnTo>
                    <a:lnTo>
                      <a:pt x="1194811" y="1290095"/>
                    </a:lnTo>
                    <a:lnTo>
                      <a:pt x="1209255" y="1466181"/>
                    </a:lnTo>
                    <a:lnTo>
                      <a:pt x="1216778" y="1656715"/>
                    </a:lnTo>
                    <a:lnTo>
                      <a:pt x="1224000" y="2067282"/>
                    </a:lnTo>
                    <a:lnTo>
                      <a:pt x="1216778" y="2111229"/>
                    </a:lnTo>
                    <a:lnTo>
                      <a:pt x="1209255" y="2155175"/>
                    </a:lnTo>
                    <a:lnTo>
                      <a:pt x="1194811" y="2199121"/>
                    </a:lnTo>
                    <a:lnTo>
                      <a:pt x="1172542" y="2228619"/>
                    </a:lnTo>
                    <a:lnTo>
                      <a:pt x="1143353" y="2257817"/>
                    </a:lnTo>
                    <a:lnTo>
                      <a:pt x="1106641" y="2279790"/>
                    </a:lnTo>
                    <a:lnTo>
                      <a:pt x="1070229" y="2294539"/>
                    </a:lnTo>
                    <a:lnTo>
                      <a:pt x="1025993" y="2301763"/>
                    </a:lnTo>
                    <a:lnTo>
                      <a:pt x="982059" y="2294539"/>
                    </a:lnTo>
                    <a:lnTo>
                      <a:pt x="945346" y="2279790"/>
                    </a:lnTo>
                    <a:lnTo>
                      <a:pt x="908935" y="2257817"/>
                    </a:lnTo>
                    <a:lnTo>
                      <a:pt x="879445" y="2228619"/>
                    </a:lnTo>
                    <a:lnTo>
                      <a:pt x="857477" y="2199121"/>
                    </a:lnTo>
                    <a:lnTo>
                      <a:pt x="843033" y="2155175"/>
                    </a:lnTo>
                    <a:lnTo>
                      <a:pt x="835510" y="2111229"/>
                    </a:lnTo>
                    <a:lnTo>
                      <a:pt x="828288" y="2067282"/>
                    </a:lnTo>
                    <a:lnTo>
                      <a:pt x="820765" y="1883972"/>
                    </a:lnTo>
                    <a:lnTo>
                      <a:pt x="798797" y="1671465"/>
                    </a:lnTo>
                    <a:lnTo>
                      <a:pt x="769608" y="1451432"/>
                    </a:lnTo>
                    <a:lnTo>
                      <a:pt x="732896" y="1238925"/>
                    </a:lnTo>
                    <a:lnTo>
                      <a:pt x="696183" y="1048390"/>
                    </a:lnTo>
                    <a:lnTo>
                      <a:pt x="652248" y="901501"/>
                    </a:lnTo>
                    <a:lnTo>
                      <a:pt x="623059" y="806385"/>
                    </a:lnTo>
                    <a:lnTo>
                      <a:pt x="608314" y="776886"/>
                    </a:lnTo>
                    <a:lnTo>
                      <a:pt x="601092" y="776886"/>
                    </a:lnTo>
                    <a:lnTo>
                      <a:pt x="593569" y="776886"/>
                    </a:lnTo>
                    <a:lnTo>
                      <a:pt x="593569" y="828358"/>
                    </a:lnTo>
                    <a:lnTo>
                      <a:pt x="593569" y="952973"/>
                    </a:lnTo>
                    <a:lnTo>
                      <a:pt x="608314" y="1385513"/>
                    </a:lnTo>
                    <a:lnTo>
                      <a:pt x="637804" y="1986614"/>
                    </a:lnTo>
                    <a:lnTo>
                      <a:pt x="681739" y="2675607"/>
                    </a:lnTo>
                    <a:lnTo>
                      <a:pt x="762386" y="3951254"/>
                    </a:lnTo>
                    <a:lnTo>
                      <a:pt x="806321" y="4537907"/>
                    </a:lnTo>
                    <a:lnTo>
                      <a:pt x="806321" y="4589078"/>
                    </a:lnTo>
                    <a:lnTo>
                      <a:pt x="798797" y="4640549"/>
                    </a:lnTo>
                    <a:lnTo>
                      <a:pt x="784353" y="4684495"/>
                    </a:lnTo>
                    <a:lnTo>
                      <a:pt x="754863" y="4728441"/>
                    </a:lnTo>
                    <a:lnTo>
                      <a:pt x="725673" y="4772388"/>
                    </a:lnTo>
                    <a:lnTo>
                      <a:pt x="688961" y="4801585"/>
                    </a:lnTo>
                    <a:lnTo>
                      <a:pt x="645026" y="4823558"/>
                    </a:lnTo>
                    <a:lnTo>
                      <a:pt x="593569" y="4838307"/>
                    </a:lnTo>
                    <a:lnTo>
                      <a:pt x="557157" y="4838307"/>
                    </a:lnTo>
                    <a:lnTo>
                      <a:pt x="505700" y="4838307"/>
                    </a:lnTo>
                    <a:lnTo>
                      <a:pt x="468987" y="4823558"/>
                    </a:lnTo>
                    <a:lnTo>
                      <a:pt x="425052" y="4801585"/>
                    </a:lnTo>
                    <a:lnTo>
                      <a:pt x="388340" y="4779612"/>
                    </a:lnTo>
                    <a:lnTo>
                      <a:pt x="359151" y="4742890"/>
                    </a:lnTo>
                    <a:lnTo>
                      <a:pt x="337183" y="4706468"/>
                    </a:lnTo>
                    <a:lnTo>
                      <a:pt x="315216" y="4662522"/>
                    </a:lnTo>
                    <a:lnTo>
                      <a:pt x="307994" y="4618275"/>
                    </a:lnTo>
                    <a:lnTo>
                      <a:pt x="109987" y="2565742"/>
                    </a:lnTo>
                    <a:lnTo>
                      <a:pt x="102765" y="2543768"/>
                    </a:lnTo>
                    <a:lnTo>
                      <a:pt x="88020" y="2507046"/>
                    </a:lnTo>
                    <a:lnTo>
                      <a:pt x="73275" y="2492598"/>
                    </a:lnTo>
                    <a:lnTo>
                      <a:pt x="58830" y="2470324"/>
                    </a:lnTo>
                    <a:lnTo>
                      <a:pt x="29340" y="2463100"/>
                    </a:lnTo>
                    <a:lnTo>
                      <a:pt x="151" y="2455876"/>
                    </a:lnTo>
                    <a:lnTo>
                      <a:pt x="0" y="2455913"/>
                    </a:lnTo>
                    <a:lnTo>
                      <a:pt x="0" y="58696"/>
                    </a:lnTo>
                    <a:lnTo>
                      <a:pt x="151" y="58696"/>
                    </a:lnTo>
                    <a:lnTo>
                      <a:pt x="66053" y="58696"/>
                    </a:lnTo>
                    <a:lnTo>
                      <a:pt x="131954" y="43946"/>
                    </a:lnTo>
                    <a:lnTo>
                      <a:pt x="190634" y="21973"/>
                    </a:lnTo>
                    <a:lnTo>
                      <a:pt x="249314" y="0"/>
                    </a:lnTo>
                    <a:close/>
                  </a:path>
                </a:pathLst>
              </a:custGeom>
              <a:solidFill>
                <a:srgbClr val="92D050"/>
              </a:solidFill>
              <a:ln w="12175" cap="rnd" cmpd="sng">
                <a:noFill/>
                <a:prstDash val="solid"/>
                <a:round/>
                <a:headEnd type="none" w="med" len="med"/>
                <a:tailEnd type="none" w="med" len="med"/>
              </a:ln>
            </p:spPr>
            <p:txBody>
              <a:bodyPr wrap="square" lIns="91425" tIns="91425" rIns="91425" bIns="91425" anchor="ctr" anchorCtr="0">
                <a:noAutofit/>
              </a:bodyPr>
              <a:lstStyle/>
              <a:p>
                <a:endParaRPr sz="3600"/>
              </a:p>
            </p:txBody>
          </p:sp>
        </p:grpSp>
        <p:grpSp>
          <p:nvGrpSpPr>
            <p:cNvPr id="80" name="群組 79">
              <a:extLst>
                <a:ext uri="{FF2B5EF4-FFF2-40B4-BE49-F238E27FC236}">
                  <a16:creationId xmlns:a16="http://schemas.microsoft.com/office/drawing/2014/main" xmlns="" id="{41BA5220-164A-4E6D-1B06-676617C94DBE}"/>
                </a:ext>
              </a:extLst>
            </p:cNvPr>
            <p:cNvGrpSpPr/>
            <p:nvPr/>
          </p:nvGrpSpPr>
          <p:grpSpPr>
            <a:xfrm>
              <a:off x="10162763" y="751374"/>
              <a:ext cx="935449" cy="1080000"/>
              <a:chOff x="10162762" y="751374"/>
              <a:chExt cx="935449" cy="1080000"/>
            </a:xfrm>
          </p:grpSpPr>
          <p:grpSp>
            <p:nvGrpSpPr>
              <p:cNvPr id="79" name="群組 78">
                <a:extLst>
                  <a:ext uri="{FF2B5EF4-FFF2-40B4-BE49-F238E27FC236}">
                    <a16:creationId xmlns:a16="http://schemas.microsoft.com/office/drawing/2014/main" xmlns="" id="{C4313555-EB88-7F85-8FBA-F5CF4E340051}"/>
                  </a:ext>
                </a:extLst>
              </p:cNvPr>
              <p:cNvGrpSpPr/>
              <p:nvPr/>
            </p:nvGrpSpPr>
            <p:grpSpPr>
              <a:xfrm>
                <a:off x="10162762" y="751374"/>
                <a:ext cx="935449" cy="1080000"/>
                <a:chOff x="7795255" y="751574"/>
                <a:chExt cx="935449" cy="1080000"/>
              </a:xfrm>
            </p:grpSpPr>
            <p:sp>
              <p:nvSpPr>
                <p:cNvPr id="77" name="手繪多邊形: 圖案 76">
                  <a:extLst>
                    <a:ext uri="{FF2B5EF4-FFF2-40B4-BE49-F238E27FC236}">
                      <a16:creationId xmlns:a16="http://schemas.microsoft.com/office/drawing/2014/main" xmlns="" id="{DFBC23D2-5252-FD81-B535-9462BF68E2D2}"/>
                    </a:ext>
                  </a:extLst>
                </p:cNvPr>
                <p:cNvSpPr/>
                <p:nvPr>
                  <p:custDataLst>
                    <p:tags r:id="rId4"/>
                  </p:custDataLst>
                </p:nvPr>
              </p:nvSpPr>
              <p:spPr>
                <a:xfrm>
                  <a:off x="7795255" y="751574"/>
                  <a:ext cx="467725" cy="1080000"/>
                </a:xfrm>
                <a:custGeom>
                  <a:avLst/>
                  <a:gdLst>
                    <a:gd name="connsiteX0" fmla="*/ 420939 w 467725"/>
                    <a:gd name="connsiteY0" fmla="*/ 0 h 1080000"/>
                    <a:gd name="connsiteX1" fmla="*/ 467725 w 467725"/>
                    <a:gd name="connsiteY1" fmla="*/ 0 h 1080000"/>
                    <a:gd name="connsiteX2" fmla="*/ 467725 w 467725"/>
                    <a:gd name="connsiteY2" fmla="*/ 1080000 h 1080000"/>
                    <a:gd name="connsiteX3" fmla="*/ 420935 w 467725"/>
                    <a:gd name="connsiteY3" fmla="*/ 1080000 h 1080000"/>
                    <a:gd name="connsiteX4" fmla="*/ 374290 w 467725"/>
                    <a:gd name="connsiteY4" fmla="*/ 1065893 h 1080000"/>
                    <a:gd name="connsiteX5" fmla="*/ 327366 w 467725"/>
                    <a:gd name="connsiteY5" fmla="*/ 1051785 h 1080000"/>
                    <a:gd name="connsiteX6" fmla="*/ 287303 w 467725"/>
                    <a:gd name="connsiteY6" fmla="*/ 1030766 h 1080000"/>
                    <a:gd name="connsiteX7" fmla="*/ 247240 w 467725"/>
                    <a:gd name="connsiteY7" fmla="*/ 1002838 h 1080000"/>
                    <a:gd name="connsiteX8" fmla="*/ 207176 w 467725"/>
                    <a:gd name="connsiteY8" fmla="*/ 974621 h 1080000"/>
                    <a:gd name="connsiteX9" fmla="*/ 167113 w 467725"/>
                    <a:gd name="connsiteY9" fmla="*/ 939782 h 1080000"/>
                    <a:gd name="connsiteX10" fmla="*/ 133636 w 467725"/>
                    <a:gd name="connsiteY10" fmla="*/ 897458 h 1080000"/>
                    <a:gd name="connsiteX11" fmla="*/ 107018 w 467725"/>
                    <a:gd name="connsiteY11" fmla="*/ 855421 h 1080000"/>
                    <a:gd name="connsiteX12" fmla="*/ 80126 w 467725"/>
                    <a:gd name="connsiteY12" fmla="*/ 806474 h 1080000"/>
                    <a:gd name="connsiteX13" fmla="*/ 53509 w 467725"/>
                    <a:gd name="connsiteY13" fmla="*/ 757239 h 1080000"/>
                    <a:gd name="connsiteX14" fmla="*/ 33477 w 467725"/>
                    <a:gd name="connsiteY14" fmla="*/ 708292 h 1080000"/>
                    <a:gd name="connsiteX15" fmla="*/ 20031 w 467725"/>
                    <a:gd name="connsiteY15" fmla="*/ 652147 h 1080000"/>
                    <a:gd name="connsiteX16" fmla="*/ 6585 w 467725"/>
                    <a:gd name="connsiteY16" fmla="*/ 603200 h 1080000"/>
                    <a:gd name="connsiteX17" fmla="*/ 0 w 467725"/>
                    <a:gd name="connsiteY17" fmla="*/ 547055 h 1080000"/>
                    <a:gd name="connsiteX18" fmla="*/ 0 w 467725"/>
                    <a:gd name="connsiteY18" fmla="*/ 490910 h 1080000"/>
                    <a:gd name="connsiteX19" fmla="*/ 0 w 467725"/>
                    <a:gd name="connsiteY19" fmla="*/ 434765 h 1080000"/>
                    <a:gd name="connsiteX20" fmla="*/ 6585 w 467725"/>
                    <a:gd name="connsiteY20" fmla="*/ 378619 h 1080000"/>
                    <a:gd name="connsiteX21" fmla="*/ 20031 w 467725"/>
                    <a:gd name="connsiteY21" fmla="*/ 329672 h 1080000"/>
                    <a:gd name="connsiteX22" fmla="*/ 33477 w 467725"/>
                    <a:gd name="connsiteY22" fmla="*/ 287636 h 1080000"/>
                    <a:gd name="connsiteX23" fmla="*/ 53509 w 467725"/>
                    <a:gd name="connsiteY23" fmla="*/ 245311 h 1080000"/>
                    <a:gd name="connsiteX24" fmla="*/ 80126 w 467725"/>
                    <a:gd name="connsiteY24" fmla="*/ 203274 h 1080000"/>
                    <a:gd name="connsiteX25" fmla="*/ 107018 w 467725"/>
                    <a:gd name="connsiteY25" fmla="*/ 168435 h 1080000"/>
                    <a:gd name="connsiteX26" fmla="*/ 133636 w 467725"/>
                    <a:gd name="connsiteY26" fmla="*/ 133309 h 1080000"/>
                    <a:gd name="connsiteX27" fmla="*/ 167113 w 467725"/>
                    <a:gd name="connsiteY27" fmla="*/ 98182 h 1080000"/>
                    <a:gd name="connsiteX28" fmla="*/ 207176 w 467725"/>
                    <a:gd name="connsiteY28" fmla="*/ 77164 h 1080000"/>
                    <a:gd name="connsiteX29" fmla="*/ 247240 w 467725"/>
                    <a:gd name="connsiteY29" fmla="*/ 49235 h 1080000"/>
                    <a:gd name="connsiteX30" fmla="*/ 287303 w 467725"/>
                    <a:gd name="connsiteY30" fmla="*/ 35127 h 1080000"/>
                    <a:gd name="connsiteX31" fmla="*/ 327366 w 467725"/>
                    <a:gd name="connsiteY31" fmla="*/ 14108 h 1080000"/>
                    <a:gd name="connsiteX32" fmla="*/ 374290 w 467725"/>
                    <a:gd name="connsiteY32" fmla="*/ 691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7725" h="1080000">
                      <a:moveTo>
                        <a:pt x="420939" y="0"/>
                      </a:moveTo>
                      <a:lnTo>
                        <a:pt x="467725" y="0"/>
                      </a:lnTo>
                      <a:lnTo>
                        <a:pt x="467725" y="1080000"/>
                      </a:lnTo>
                      <a:lnTo>
                        <a:pt x="420935" y="1080000"/>
                      </a:lnTo>
                      <a:lnTo>
                        <a:pt x="374290" y="1065893"/>
                      </a:lnTo>
                      <a:lnTo>
                        <a:pt x="327366" y="1051785"/>
                      </a:lnTo>
                      <a:lnTo>
                        <a:pt x="287303" y="1030766"/>
                      </a:lnTo>
                      <a:lnTo>
                        <a:pt x="247240" y="1002838"/>
                      </a:lnTo>
                      <a:lnTo>
                        <a:pt x="207176" y="974621"/>
                      </a:lnTo>
                      <a:lnTo>
                        <a:pt x="167113" y="939782"/>
                      </a:lnTo>
                      <a:lnTo>
                        <a:pt x="133636" y="897458"/>
                      </a:lnTo>
                      <a:lnTo>
                        <a:pt x="107018" y="855421"/>
                      </a:lnTo>
                      <a:lnTo>
                        <a:pt x="80126" y="806474"/>
                      </a:lnTo>
                      <a:lnTo>
                        <a:pt x="53509" y="757239"/>
                      </a:lnTo>
                      <a:lnTo>
                        <a:pt x="33477" y="708292"/>
                      </a:lnTo>
                      <a:lnTo>
                        <a:pt x="20031" y="652147"/>
                      </a:lnTo>
                      <a:lnTo>
                        <a:pt x="6585" y="603200"/>
                      </a:lnTo>
                      <a:lnTo>
                        <a:pt x="0" y="547055"/>
                      </a:lnTo>
                      <a:lnTo>
                        <a:pt x="0" y="490910"/>
                      </a:lnTo>
                      <a:lnTo>
                        <a:pt x="0" y="434765"/>
                      </a:lnTo>
                      <a:lnTo>
                        <a:pt x="6585" y="378619"/>
                      </a:lnTo>
                      <a:lnTo>
                        <a:pt x="20031" y="329672"/>
                      </a:lnTo>
                      <a:lnTo>
                        <a:pt x="33477" y="287636"/>
                      </a:lnTo>
                      <a:lnTo>
                        <a:pt x="53509" y="245311"/>
                      </a:lnTo>
                      <a:lnTo>
                        <a:pt x="80126" y="203274"/>
                      </a:lnTo>
                      <a:lnTo>
                        <a:pt x="107018" y="168435"/>
                      </a:lnTo>
                      <a:lnTo>
                        <a:pt x="133636" y="133309"/>
                      </a:lnTo>
                      <a:lnTo>
                        <a:pt x="167113" y="98182"/>
                      </a:lnTo>
                      <a:lnTo>
                        <a:pt x="207176" y="77164"/>
                      </a:lnTo>
                      <a:lnTo>
                        <a:pt x="247240" y="49235"/>
                      </a:lnTo>
                      <a:lnTo>
                        <a:pt x="287303" y="35127"/>
                      </a:lnTo>
                      <a:lnTo>
                        <a:pt x="327366" y="14108"/>
                      </a:lnTo>
                      <a:lnTo>
                        <a:pt x="374290" y="6910"/>
                      </a:lnTo>
                      <a:close/>
                    </a:path>
                  </a:pathLst>
                </a:custGeom>
                <a:solidFill>
                  <a:srgbClr val="FFC000"/>
                </a:solidFill>
                <a:ln w="12175" cap="rnd" cmpd="sng">
                  <a:noFill/>
                  <a:prstDash val="solid"/>
                  <a:round/>
                  <a:headEnd type="none" w="med" len="med"/>
                  <a:tailEnd type="none" w="med" len="med"/>
                </a:ln>
              </p:spPr>
              <p:txBody>
                <a:bodyPr wrap="square" lIns="91425" tIns="91425" rIns="91425" bIns="91425" anchor="ctr" anchorCtr="0">
                  <a:noAutofit/>
                </a:bodyPr>
                <a:lstStyle/>
                <a:p>
                  <a:endParaRPr sz="3600"/>
                </a:p>
              </p:txBody>
            </p:sp>
            <p:sp>
              <p:nvSpPr>
                <p:cNvPr id="78" name="手繪多邊形: 圖案 77">
                  <a:extLst>
                    <a:ext uri="{FF2B5EF4-FFF2-40B4-BE49-F238E27FC236}">
                      <a16:creationId xmlns:a16="http://schemas.microsoft.com/office/drawing/2014/main" xmlns="" id="{F1A05F59-71EB-14D2-A03D-D82F405D0293}"/>
                    </a:ext>
                  </a:extLst>
                </p:cNvPr>
                <p:cNvSpPr/>
                <p:nvPr>
                  <p:custDataLst>
                    <p:tags r:id="rId5"/>
                  </p:custDataLst>
                </p:nvPr>
              </p:nvSpPr>
              <p:spPr>
                <a:xfrm flipH="1">
                  <a:off x="8262979" y="751574"/>
                  <a:ext cx="467725" cy="1080000"/>
                </a:xfrm>
                <a:custGeom>
                  <a:avLst/>
                  <a:gdLst>
                    <a:gd name="connsiteX0" fmla="*/ 420939 w 467725"/>
                    <a:gd name="connsiteY0" fmla="*/ 0 h 1080000"/>
                    <a:gd name="connsiteX1" fmla="*/ 467725 w 467725"/>
                    <a:gd name="connsiteY1" fmla="*/ 0 h 1080000"/>
                    <a:gd name="connsiteX2" fmla="*/ 467725 w 467725"/>
                    <a:gd name="connsiteY2" fmla="*/ 1080000 h 1080000"/>
                    <a:gd name="connsiteX3" fmla="*/ 420935 w 467725"/>
                    <a:gd name="connsiteY3" fmla="*/ 1080000 h 1080000"/>
                    <a:gd name="connsiteX4" fmla="*/ 374290 w 467725"/>
                    <a:gd name="connsiteY4" fmla="*/ 1065893 h 1080000"/>
                    <a:gd name="connsiteX5" fmla="*/ 327366 w 467725"/>
                    <a:gd name="connsiteY5" fmla="*/ 1051785 h 1080000"/>
                    <a:gd name="connsiteX6" fmla="*/ 287303 w 467725"/>
                    <a:gd name="connsiteY6" fmla="*/ 1030766 h 1080000"/>
                    <a:gd name="connsiteX7" fmla="*/ 247240 w 467725"/>
                    <a:gd name="connsiteY7" fmla="*/ 1002838 h 1080000"/>
                    <a:gd name="connsiteX8" fmla="*/ 207176 w 467725"/>
                    <a:gd name="connsiteY8" fmla="*/ 974621 h 1080000"/>
                    <a:gd name="connsiteX9" fmla="*/ 167113 w 467725"/>
                    <a:gd name="connsiteY9" fmla="*/ 939782 h 1080000"/>
                    <a:gd name="connsiteX10" fmla="*/ 133636 w 467725"/>
                    <a:gd name="connsiteY10" fmla="*/ 897458 h 1080000"/>
                    <a:gd name="connsiteX11" fmla="*/ 107018 w 467725"/>
                    <a:gd name="connsiteY11" fmla="*/ 855421 h 1080000"/>
                    <a:gd name="connsiteX12" fmla="*/ 80126 w 467725"/>
                    <a:gd name="connsiteY12" fmla="*/ 806474 h 1080000"/>
                    <a:gd name="connsiteX13" fmla="*/ 53509 w 467725"/>
                    <a:gd name="connsiteY13" fmla="*/ 757239 h 1080000"/>
                    <a:gd name="connsiteX14" fmla="*/ 33477 w 467725"/>
                    <a:gd name="connsiteY14" fmla="*/ 708292 h 1080000"/>
                    <a:gd name="connsiteX15" fmla="*/ 20031 w 467725"/>
                    <a:gd name="connsiteY15" fmla="*/ 652147 h 1080000"/>
                    <a:gd name="connsiteX16" fmla="*/ 6585 w 467725"/>
                    <a:gd name="connsiteY16" fmla="*/ 603200 h 1080000"/>
                    <a:gd name="connsiteX17" fmla="*/ 0 w 467725"/>
                    <a:gd name="connsiteY17" fmla="*/ 547055 h 1080000"/>
                    <a:gd name="connsiteX18" fmla="*/ 0 w 467725"/>
                    <a:gd name="connsiteY18" fmla="*/ 490910 h 1080000"/>
                    <a:gd name="connsiteX19" fmla="*/ 0 w 467725"/>
                    <a:gd name="connsiteY19" fmla="*/ 434765 h 1080000"/>
                    <a:gd name="connsiteX20" fmla="*/ 6585 w 467725"/>
                    <a:gd name="connsiteY20" fmla="*/ 378619 h 1080000"/>
                    <a:gd name="connsiteX21" fmla="*/ 20031 w 467725"/>
                    <a:gd name="connsiteY21" fmla="*/ 329672 h 1080000"/>
                    <a:gd name="connsiteX22" fmla="*/ 33477 w 467725"/>
                    <a:gd name="connsiteY22" fmla="*/ 287636 h 1080000"/>
                    <a:gd name="connsiteX23" fmla="*/ 53509 w 467725"/>
                    <a:gd name="connsiteY23" fmla="*/ 245311 h 1080000"/>
                    <a:gd name="connsiteX24" fmla="*/ 80126 w 467725"/>
                    <a:gd name="connsiteY24" fmla="*/ 203274 h 1080000"/>
                    <a:gd name="connsiteX25" fmla="*/ 107018 w 467725"/>
                    <a:gd name="connsiteY25" fmla="*/ 168435 h 1080000"/>
                    <a:gd name="connsiteX26" fmla="*/ 133636 w 467725"/>
                    <a:gd name="connsiteY26" fmla="*/ 133309 h 1080000"/>
                    <a:gd name="connsiteX27" fmla="*/ 167113 w 467725"/>
                    <a:gd name="connsiteY27" fmla="*/ 98182 h 1080000"/>
                    <a:gd name="connsiteX28" fmla="*/ 207176 w 467725"/>
                    <a:gd name="connsiteY28" fmla="*/ 77164 h 1080000"/>
                    <a:gd name="connsiteX29" fmla="*/ 247240 w 467725"/>
                    <a:gd name="connsiteY29" fmla="*/ 49235 h 1080000"/>
                    <a:gd name="connsiteX30" fmla="*/ 287303 w 467725"/>
                    <a:gd name="connsiteY30" fmla="*/ 35127 h 1080000"/>
                    <a:gd name="connsiteX31" fmla="*/ 327366 w 467725"/>
                    <a:gd name="connsiteY31" fmla="*/ 14108 h 1080000"/>
                    <a:gd name="connsiteX32" fmla="*/ 374290 w 467725"/>
                    <a:gd name="connsiteY32" fmla="*/ 691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7725" h="1080000">
                      <a:moveTo>
                        <a:pt x="420939" y="0"/>
                      </a:moveTo>
                      <a:lnTo>
                        <a:pt x="467725" y="0"/>
                      </a:lnTo>
                      <a:lnTo>
                        <a:pt x="467725" y="1080000"/>
                      </a:lnTo>
                      <a:lnTo>
                        <a:pt x="420935" y="1080000"/>
                      </a:lnTo>
                      <a:lnTo>
                        <a:pt x="374290" y="1065893"/>
                      </a:lnTo>
                      <a:lnTo>
                        <a:pt x="327366" y="1051785"/>
                      </a:lnTo>
                      <a:lnTo>
                        <a:pt x="287303" y="1030766"/>
                      </a:lnTo>
                      <a:lnTo>
                        <a:pt x="247240" y="1002838"/>
                      </a:lnTo>
                      <a:lnTo>
                        <a:pt x="207176" y="974621"/>
                      </a:lnTo>
                      <a:lnTo>
                        <a:pt x="167113" y="939782"/>
                      </a:lnTo>
                      <a:lnTo>
                        <a:pt x="133636" y="897458"/>
                      </a:lnTo>
                      <a:lnTo>
                        <a:pt x="107018" y="855421"/>
                      </a:lnTo>
                      <a:lnTo>
                        <a:pt x="80126" y="806474"/>
                      </a:lnTo>
                      <a:lnTo>
                        <a:pt x="53509" y="757239"/>
                      </a:lnTo>
                      <a:lnTo>
                        <a:pt x="33477" y="708292"/>
                      </a:lnTo>
                      <a:lnTo>
                        <a:pt x="20031" y="652147"/>
                      </a:lnTo>
                      <a:lnTo>
                        <a:pt x="6585" y="603200"/>
                      </a:lnTo>
                      <a:lnTo>
                        <a:pt x="0" y="547055"/>
                      </a:lnTo>
                      <a:lnTo>
                        <a:pt x="0" y="490910"/>
                      </a:lnTo>
                      <a:lnTo>
                        <a:pt x="0" y="434765"/>
                      </a:lnTo>
                      <a:lnTo>
                        <a:pt x="6585" y="378619"/>
                      </a:lnTo>
                      <a:lnTo>
                        <a:pt x="20031" y="329672"/>
                      </a:lnTo>
                      <a:lnTo>
                        <a:pt x="33477" y="287636"/>
                      </a:lnTo>
                      <a:lnTo>
                        <a:pt x="53509" y="245311"/>
                      </a:lnTo>
                      <a:lnTo>
                        <a:pt x="80126" y="203274"/>
                      </a:lnTo>
                      <a:lnTo>
                        <a:pt x="107018" y="168435"/>
                      </a:lnTo>
                      <a:lnTo>
                        <a:pt x="133636" y="133309"/>
                      </a:lnTo>
                      <a:lnTo>
                        <a:pt x="167113" y="98182"/>
                      </a:lnTo>
                      <a:lnTo>
                        <a:pt x="207176" y="77164"/>
                      </a:lnTo>
                      <a:lnTo>
                        <a:pt x="247240" y="49235"/>
                      </a:lnTo>
                      <a:lnTo>
                        <a:pt x="287303" y="35127"/>
                      </a:lnTo>
                      <a:lnTo>
                        <a:pt x="327366" y="14108"/>
                      </a:lnTo>
                      <a:lnTo>
                        <a:pt x="374290" y="6910"/>
                      </a:lnTo>
                      <a:close/>
                    </a:path>
                  </a:pathLst>
                </a:custGeom>
                <a:solidFill>
                  <a:srgbClr val="92D050"/>
                </a:solidFill>
                <a:ln w="12175" cap="rnd" cmpd="sng">
                  <a:noFill/>
                  <a:prstDash val="solid"/>
                  <a:round/>
                  <a:headEnd type="none" w="med" len="med"/>
                  <a:tailEnd type="none" w="med" len="med"/>
                </a:ln>
              </p:spPr>
              <p:txBody>
                <a:bodyPr wrap="square" lIns="91425" tIns="91425" rIns="91425" bIns="91425" anchor="ctr" anchorCtr="0">
                  <a:noAutofit/>
                </a:bodyPr>
                <a:lstStyle/>
                <a:p>
                  <a:endParaRPr sz="3600"/>
                </a:p>
              </p:txBody>
            </p:sp>
          </p:grpSp>
          <p:pic>
            <p:nvPicPr>
              <p:cNvPr id="54" name="圖片 53">
                <a:extLst>
                  <a:ext uri="{FF2B5EF4-FFF2-40B4-BE49-F238E27FC236}">
                    <a16:creationId xmlns:a16="http://schemas.microsoft.com/office/drawing/2014/main" xmlns="" id="{5D2386C5-D45B-2828-C43A-D9A0EFDD1D1B}"/>
                  </a:ext>
                </a:extLst>
              </p:cNvPr>
              <p:cNvPicPr>
                <a:picLocks noChangeAspect="1"/>
              </p:cNvPicPr>
              <p:nvPr/>
            </p:nvPicPr>
            <p:blipFill rotWithShape="1">
              <a:blip r:embed="rId10"/>
              <a:srcRect l="12845" t="10296" r="12705" b="15255"/>
              <a:stretch>
                <a:fillRect/>
              </a:stretch>
            </p:blipFill>
            <p:spPr>
              <a:xfrm>
                <a:off x="10255914" y="1043677"/>
                <a:ext cx="749148" cy="749148"/>
              </a:xfrm>
              <a:prstGeom prst="rect">
                <a:avLst/>
              </a:prstGeom>
            </p:spPr>
          </p:pic>
        </p:grpSp>
      </p:grpSp>
      <p:cxnSp>
        <p:nvCxnSpPr>
          <p:cNvPr id="97" name="直線接點 96">
            <a:extLst>
              <a:ext uri="{FF2B5EF4-FFF2-40B4-BE49-F238E27FC236}">
                <a16:creationId xmlns:a16="http://schemas.microsoft.com/office/drawing/2014/main" xmlns="" id="{E5B7EC0E-B31F-4830-C1D3-BCAA08C19ABC}"/>
              </a:ext>
            </a:extLst>
          </p:cNvPr>
          <p:cNvCxnSpPr>
            <a:cxnSpLocks/>
            <a:stCxn id="69" idx="23"/>
            <a:endCxn id="103" idx="2"/>
          </p:cNvCxnSpPr>
          <p:nvPr/>
        </p:nvCxnSpPr>
        <p:spPr>
          <a:xfrm flipH="1" flipV="1">
            <a:off x="2561898" y="3869566"/>
            <a:ext cx="2524043" cy="684841"/>
          </a:xfrm>
          <a:prstGeom prst="line">
            <a:avLst/>
          </a:prstGeom>
          <a:ln w="12700">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a16="http://schemas.microsoft.com/office/drawing/2014/main" xmlns="" id="{2BB15D60-B3B5-98D0-CE5F-35BABBC59C58}"/>
              </a:ext>
            </a:extLst>
          </p:cNvPr>
          <p:cNvCxnSpPr>
            <a:cxnSpLocks/>
            <a:stCxn id="71" idx="64"/>
            <a:endCxn id="87" idx="2"/>
          </p:cNvCxnSpPr>
          <p:nvPr/>
        </p:nvCxnSpPr>
        <p:spPr>
          <a:xfrm flipV="1">
            <a:off x="7100028" y="2679754"/>
            <a:ext cx="2512534" cy="1305188"/>
          </a:xfrm>
          <a:prstGeom prst="line">
            <a:avLst/>
          </a:prstGeom>
          <a:ln w="12700">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87" name="文字方塊 86">
            <a:extLst>
              <a:ext uri="{FF2B5EF4-FFF2-40B4-BE49-F238E27FC236}">
                <a16:creationId xmlns:a16="http://schemas.microsoft.com/office/drawing/2014/main" xmlns="" id="{E0EA370F-D7B1-D009-AA60-CA8985B4DCD3}"/>
              </a:ext>
            </a:extLst>
          </p:cNvPr>
          <p:cNvSpPr txBox="1"/>
          <p:nvPr/>
        </p:nvSpPr>
        <p:spPr>
          <a:xfrm>
            <a:off x="7824380" y="2033423"/>
            <a:ext cx="3576364" cy="646331"/>
          </a:xfrm>
          <a:prstGeom prst="rect">
            <a:avLst/>
          </a:prstGeom>
          <a:noFill/>
        </p:spPr>
        <p:txBody>
          <a:bodyPr wrap="none" rtlCol="0">
            <a:spAutoFit/>
          </a:bodyPr>
          <a:lstStyle/>
          <a:p>
            <a:r>
              <a:rPr lang="en-US" altLang="zh-TW" dirty="0"/>
              <a:t>- Affected hand</a:t>
            </a:r>
          </a:p>
          <a:p>
            <a:r>
              <a:rPr lang="en-US" altLang="zh-TW" dirty="0"/>
              <a:t>- Impairments of the unilateral body</a:t>
            </a:r>
          </a:p>
        </p:txBody>
      </p:sp>
      <p:grpSp>
        <p:nvGrpSpPr>
          <p:cNvPr id="55" name="群組 54">
            <a:extLst>
              <a:ext uri="{FF2B5EF4-FFF2-40B4-BE49-F238E27FC236}">
                <a16:creationId xmlns:a16="http://schemas.microsoft.com/office/drawing/2014/main" xmlns="" id="{3C798F95-CC45-C5D9-882D-359495F0E51B}"/>
              </a:ext>
            </a:extLst>
          </p:cNvPr>
          <p:cNvGrpSpPr/>
          <p:nvPr/>
        </p:nvGrpSpPr>
        <p:grpSpPr>
          <a:xfrm>
            <a:off x="4676272" y="4124502"/>
            <a:ext cx="2839456" cy="2839456"/>
            <a:chOff x="6433716" y="2357242"/>
            <a:chExt cx="3894286" cy="3894286"/>
          </a:xfrm>
        </p:grpSpPr>
        <p:sp>
          <p:nvSpPr>
            <p:cNvPr id="15" name="Google Shape;248;p20">
              <a:extLst>
                <a:ext uri="{FF2B5EF4-FFF2-40B4-BE49-F238E27FC236}">
                  <a16:creationId xmlns:a16="http://schemas.microsoft.com/office/drawing/2014/main" xmlns="" id="{FCDD1726-2181-B127-ADF6-FE26DF721957}"/>
                </a:ext>
              </a:extLst>
            </p:cNvPr>
            <p:cNvSpPr/>
            <p:nvPr/>
          </p:nvSpPr>
          <p:spPr>
            <a:xfrm>
              <a:off x="6433716" y="2357242"/>
              <a:ext cx="3894286" cy="3894286"/>
            </a:xfrm>
            <a:prstGeom prst="ellipse">
              <a:avLst/>
            </a:prstGeom>
            <a:noFill/>
            <a:ln w="76200" cap="flat" cmpd="sng">
              <a:solidFill>
                <a:srgbClr val="D4DCE4"/>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aipei Sans TC Beta Light" pitchFamily="2" charset="-120"/>
                <a:ea typeface="Taipei Sans TC Beta Light" pitchFamily="2" charset="-120"/>
                <a:cs typeface="Arial"/>
                <a:sym typeface="Arial"/>
              </a:endParaRPr>
            </a:p>
          </p:txBody>
        </p:sp>
        <p:pic>
          <p:nvPicPr>
            <p:cNvPr id="16" name="Google Shape;249;p20" descr="用户">
              <a:extLst>
                <a:ext uri="{FF2B5EF4-FFF2-40B4-BE49-F238E27FC236}">
                  <a16:creationId xmlns:a16="http://schemas.microsoft.com/office/drawing/2014/main" xmlns="" id="{FC10BE87-3413-3090-DB91-EA671D311651}"/>
                </a:ext>
              </a:extLst>
            </p:cNvPr>
            <p:cNvPicPr preferRelativeResize="0"/>
            <p:nvPr/>
          </p:nvPicPr>
          <p:blipFill rotWithShape="1">
            <a:blip r:embed="rId11">
              <a:alphaModFix/>
              <a:duotone>
                <a:schemeClr val="accent6">
                  <a:shade val="45000"/>
                  <a:satMod val="135000"/>
                </a:schemeClr>
                <a:prstClr val="white"/>
              </a:duotone>
            </a:blip>
            <a:srcRect/>
            <a:stretch/>
          </p:blipFill>
          <p:spPr>
            <a:xfrm>
              <a:off x="6491562" y="2424209"/>
              <a:ext cx="3778593" cy="3760352"/>
            </a:xfrm>
            <a:prstGeom prst="rect">
              <a:avLst/>
            </a:prstGeom>
            <a:noFill/>
            <a:ln>
              <a:noFill/>
            </a:ln>
          </p:spPr>
        </p:pic>
      </p:grpSp>
      <p:grpSp>
        <p:nvGrpSpPr>
          <p:cNvPr id="131" name="群組 130">
            <a:extLst>
              <a:ext uri="{FF2B5EF4-FFF2-40B4-BE49-F238E27FC236}">
                <a16:creationId xmlns:a16="http://schemas.microsoft.com/office/drawing/2014/main" xmlns="" id="{50BDE171-2328-7572-7A14-DF3DE51E55DD}"/>
              </a:ext>
            </a:extLst>
          </p:cNvPr>
          <p:cNvGrpSpPr/>
          <p:nvPr/>
        </p:nvGrpSpPr>
        <p:grpSpPr>
          <a:xfrm>
            <a:off x="741291" y="2988434"/>
            <a:ext cx="3179793" cy="881132"/>
            <a:chOff x="6660420" y="2764449"/>
            <a:chExt cx="3179793" cy="881132"/>
          </a:xfrm>
        </p:grpSpPr>
        <p:sp>
          <p:nvSpPr>
            <p:cNvPr id="103" name="文字方塊 102">
              <a:extLst>
                <a:ext uri="{FF2B5EF4-FFF2-40B4-BE49-F238E27FC236}">
                  <a16:creationId xmlns:a16="http://schemas.microsoft.com/office/drawing/2014/main" xmlns="" id="{0601DDFF-158B-1EFF-429F-317CB7722DDF}"/>
                </a:ext>
              </a:extLst>
            </p:cNvPr>
            <p:cNvSpPr txBox="1"/>
            <p:nvPr/>
          </p:nvSpPr>
          <p:spPr>
            <a:xfrm>
              <a:off x="7121840" y="2999250"/>
              <a:ext cx="2718373" cy="646331"/>
            </a:xfrm>
            <a:prstGeom prst="rect">
              <a:avLst/>
            </a:prstGeom>
            <a:noFill/>
          </p:spPr>
          <p:txBody>
            <a:bodyPr wrap="none" rtlCol="0">
              <a:spAutoFit/>
            </a:bodyPr>
            <a:lstStyle/>
            <a:p>
              <a:r>
                <a:rPr lang="en-US" altLang="zh-TW" dirty="0"/>
                <a:t>- Less-affected hand</a:t>
              </a:r>
            </a:p>
            <a:p>
              <a:r>
                <a:rPr lang="en-US" altLang="zh-TW" dirty="0"/>
                <a:t>- Difficulties in handwriting</a:t>
              </a:r>
            </a:p>
          </p:txBody>
        </p:sp>
        <p:grpSp>
          <p:nvGrpSpPr>
            <p:cNvPr id="126" name="组合 737">
              <a:extLst>
                <a:ext uri="{FF2B5EF4-FFF2-40B4-BE49-F238E27FC236}">
                  <a16:creationId xmlns:a16="http://schemas.microsoft.com/office/drawing/2014/main" xmlns="" id="{EE52784B-B06A-31C8-4F05-CA8CC59E32AB}"/>
                </a:ext>
              </a:extLst>
            </p:cNvPr>
            <p:cNvGrpSpPr/>
            <p:nvPr/>
          </p:nvGrpSpPr>
          <p:grpSpPr>
            <a:xfrm>
              <a:off x="6660420" y="2764449"/>
              <a:ext cx="566740" cy="544516"/>
              <a:chOff x="5764221" y="2337217"/>
              <a:chExt cx="566740" cy="544516"/>
            </a:xfrm>
          </p:grpSpPr>
          <p:sp>
            <p:nvSpPr>
              <p:cNvPr id="127" name="Freeform 189">
                <a:extLst>
                  <a:ext uri="{FF2B5EF4-FFF2-40B4-BE49-F238E27FC236}">
                    <a16:creationId xmlns:a16="http://schemas.microsoft.com/office/drawing/2014/main" xmlns="" id="{AE4A1F39-B018-E60E-C7A4-13A4045186C9}"/>
                  </a:ext>
                </a:extLst>
              </p:cNvPr>
              <p:cNvSpPr>
                <a:spLocks/>
              </p:cNvSpPr>
              <p:nvPr/>
            </p:nvSpPr>
            <p:spPr bwMode="auto">
              <a:xfrm>
                <a:off x="6122998" y="2453105"/>
                <a:ext cx="207963" cy="250827"/>
              </a:xfrm>
              <a:custGeom>
                <a:avLst/>
                <a:gdLst>
                  <a:gd name="T0" fmla="*/ 131 w 131"/>
                  <a:gd name="T1" fmla="*/ 0 h 158"/>
                  <a:gd name="T2" fmla="*/ 131 w 131"/>
                  <a:gd name="T3" fmla="*/ 45 h 158"/>
                  <a:gd name="T4" fmla="*/ 23 w 131"/>
                  <a:gd name="T5" fmla="*/ 158 h 158"/>
                  <a:gd name="T6" fmla="*/ 0 w 131"/>
                  <a:gd name="T7" fmla="*/ 136 h 158"/>
                  <a:gd name="T8" fmla="*/ 131 w 131"/>
                  <a:gd name="T9" fmla="*/ 0 h 158"/>
                </a:gdLst>
                <a:ahLst/>
                <a:cxnLst>
                  <a:cxn ang="0">
                    <a:pos x="T0" y="T1"/>
                  </a:cxn>
                  <a:cxn ang="0">
                    <a:pos x="T2" y="T3"/>
                  </a:cxn>
                  <a:cxn ang="0">
                    <a:pos x="T4" y="T5"/>
                  </a:cxn>
                  <a:cxn ang="0">
                    <a:pos x="T6" y="T7"/>
                  </a:cxn>
                  <a:cxn ang="0">
                    <a:pos x="T8" y="T9"/>
                  </a:cxn>
                </a:cxnLst>
                <a:rect l="0" t="0" r="r" b="b"/>
                <a:pathLst>
                  <a:path w="131" h="158">
                    <a:moveTo>
                      <a:pt x="131" y="0"/>
                    </a:moveTo>
                    <a:lnTo>
                      <a:pt x="131" y="45"/>
                    </a:lnTo>
                    <a:lnTo>
                      <a:pt x="23" y="158"/>
                    </a:lnTo>
                    <a:lnTo>
                      <a:pt x="0" y="136"/>
                    </a:lnTo>
                    <a:lnTo>
                      <a:pt x="131"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90">
                <a:extLst>
                  <a:ext uri="{FF2B5EF4-FFF2-40B4-BE49-F238E27FC236}">
                    <a16:creationId xmlns:a16="http://schemas.microsoft.com/office/drawing/2014/main" xmlns="" id="{7686B81C-EF03-4C3F-61F1-DB8C6AA4A21E}"/>
                  </a:ext>
                </a:extLst>
              </p:cNvPr>
              <p:cNvSpPr>
                <a:spLocks/>
              </p:cNvSpPr>
              <p:nvPr/>
            </p:nvSpPr>
            <p:spPr bwMode="auto">
              <a:xfrm>
                <a:off x="5764221" y="2475330"/>
                <a:ext cx="458789" cy="406403"/>
              </a:xfrm>
              <a:custGeom>
                <a:avLst/>
                <a:gdLst>
                  <a:gd name="T0" fmla="*/ 228 w 289"/>
                  <a:gd name="T1" fmla="*/ 18 h 256"/>
                  <a:gd name="T2" fmla="*/ 20 w 289"/>
                  <a:gd name="T3" fmla="*/ 18 h 256"/>
                  <a:gd name="T4" fmla="*/ 20 w 289"/>
                  <a:gd name="T5" fmla="*/ 238 h 256"/>
                  <a:gd name="T6" fmla="*/ 269 w 289"/>
                  <a:gd name="T7" fmla="*/ 238 h 256"/>
                  <a:gd name="T8" fmla="*/ 269 w 289"/>
                  <a:gd name="T9" fmla="*/ 152 h 256"/>
                  <a:gd name="T10" fmla="*/ 289 w 289"/>
                  <a:gd name="T11" fmla="*/ 131 h 256"/>
                  <a:gd name="T12" fmla="*/ 289 w 289"/>
                  <a:gd name="T13" fmla="*/ 256 h 256"/>
                  <a:gd name="T14" fmla="*/ 0 w 289"/>
                  <a:gd name="T15" fmla="*/ 256 h 256"/>
                  <a:gd name="T16" fmla="*/ 0 w 289"/>
                  <a:gd name="T17" fmla="*/ 0 h 256"/>
                  <a:gd name="T18" fmla="*/ 245 w 289"/>
                  <a:gd name="T19" fmla="*/ 0 h 256"/>
                  <a:gd name="T20" fmla="*/ 228 w 289"/>
                  <a:gd name="T21" fmla="*/ 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256">
                    <a:moveTo>
                      <a:pt x="228" y="18"/>
                    </a:moveTo>
                    <a:lnTo>
                      <a:pt x="20" y="18"/>
                    </a:lnTo>
                    <a:lnTo>
                      <a:pt x="20" y="238"/>
                    </a:lnTo>
                    <a:lnTo>
                      <a:pt x="269" y="238"/>
                    </a:lnTo>
                    <a:lnTo>
                      <a:pt x="269" y="152"/>
                    </a:lnTo>
                    <a:lnTo>
                      <a:pt x="289" y="131"/>
                    </a:lnTo>
                    <a:lnTo>
                      <a:pt x="289" y="256"/>
                    </a:lnTo>
                    <a:lnTo>
                      <a:pt x="0" y="256"/>
                    </a:lnTo>
                    <a:lnTo>
                      <a:pt x="0" y="0"/>
                    </a:lnTo>
                    <a:lnTo>
                      <a:pt x="245" y="0"/>
                    </a:lnTo>
                    <a:lnTo>
                      <a:pt x="228" y="1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91">
                <a:extLst>
                  <a:ext uri="{FF2B5EF4-FFF2-40B4-BE49-F238E27FC236}">
                    <a16:creationId xmlns:a16="http://schemas.microsoft.com/office/drawing/2014/main" xmlns="" id="{1D2AFD51-D538-56FF-1030-17F91EB7F656}"/>
                  </a:ext>
                </a:extLst>
              </p:cNvPr>
              <p:cNvSpPr>
                <a:spLocks/>
              </p:cNvSpPr>
              <p:nvPr/>
            </p:nvSpPr>
            <p:spPr bwMode="auto">
              <a:xfrm>
                <a:off x="6005522" y="2621381"/>
                <a:ext cx="142876" cy="146051"/>
              </a:xfrm>
              <a:custGeom>
                <a:avLst/>
                <a:gdLst>
                  <a:gd name="T0" fmla="*/ 90 w 90"/>
                  <a:gd name="T1" fmla="*/ 59 h 92"/>
                  <a:gd name="T2" fmla="*/ 0 w 90"/>
                  <a:gd name="T3" fmla="*/ 92 h 92"/>
                  <a:gd name="T4" fmla="*/ 32 w 90"/>
                  <a:gd name="T5" fmla="*/ 0 h 92"/>
                  <a:gd name="T6" fmla="*/ 90 w 90"/>
                  <a:gd name="T7" fmla="*/ 59 h 92"/>
                </a:gdLst>
                <a:ahLst/>
                <a:cxnLst>
                  <a:cxn ang="0">
                    <a:pos x="T0" y="T1"/>
                  </a:cxn>
                  <a:cxn ang="0">
                    <a:pos x="T2" y="T3"/>
                  </a:cxn>
                  <a:cxn ang="0">
                    <a:pos x="T4" y="T5"/>
                  </a:cxn>
                  <a:cxn ang="0">
                    <a:pos x="T6" y="T7"/>
                  </a:cxn>
                </a:cxnLst>
                <a:rect l="0" t="0" r="r" b="b"/>
                <a:pathLst>
                  <a:path w="90" h="92">
                    <a:moveTo>
                      <a:pt x="90" y="59"/>
                    </a:moveTo>
                    <a:lnTo>
                      <a:pt x="0" y="92"/>
                    </a:lnTo>
                    <a:lnTo>
                      <a:pt x="32" y="0"/>
                    </a:lnTo>
                    <a:lnTo>
                      <a:pt x="90" y="59"/>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92">
                <a:extLst>
                  <a:ext uri="{FF2B5EF4-FFF2-40B4-BE49-F238E27FC236}">
                    <a16:creationId xmlns:a16="http://schemas.microsoft.com/office/drawing/2014/main" xmlns="" id="{4FC06D2F-5E48-33C4-2A5D-46C411A2D9E7}"/>
                  </a:ext>
                </a:extLst>
              </p:cNvPr>
              <p:cNvSpPr>
                <a:spLocks/>
              </p:cNvSpPr>
              <p:nvPr/>
            </p:nvSpPr>
            <p:spPr bwMode="auto">
              <a:xfrm>
                <a:off x="6064260" y="2337217"/>
                <a:ext cx="266701" cy="309565"/>
              </a:xfrm>
              <a:custGeom>
                <a:avLst/>
                <a:gdLst>
                  <a:gd name="T0" fmla="*/ 0 w 168"/>
                  <a:gd name="T1" fmla="*/ 174 h 195"/>
                  <a:gd name="T2" fmla="*/ 168 w 168"/>
                  <a:gd name="T3" fmla="*/ 0 h 195"/>
                  <a:gd name="T4" fmla="*/ 168 w 168"/>
                  <a:gd name="T5" fmla="*/ 43 h 195"/>
                  <a:gd name="T6" fmla="*/ 22 w 168"/>
                  <a:gd name="T7" fmla="*/ 195 h 195"/>
                  <a:gd name="T8" fmla="*/ 0 w 168"/>
                  <a:gd name="T9" fmla="*/ 174 h 195"/>
                </a:gdLst>
                <a:ahLst/>
                <a:cxnLst>
                  <a:cxn ang="0">
                    <a:pos x="T0" y="T1"/>
                  </a:cxn>
                  <a:cxn ang="0">
                    <a:pos x="T2" y="T3"/>
                  </a:cxn>
                  <a:cxn ang="0">
                    <a:pos x="T4" y="T5"/>
                  </a:cxn>
                  <a:cxn ang="0">
                    <a:pos x="T6" y="T7"/>
                  </a:cxn>
                  <a:cxn ang="0">
                    <a:pos x="T8" y="T9"/>
                  </a:cxn>
                </a:cxnLst>
                <a:rect l="0" t="0" r="r" b="b"/>
                <a:pathLst>
                  <a:path w="168" h="195">
                    <a:moveTo>
                      <a:pt x="0" y="174"/>
                    </a:moveTo>
                    <a:lnTo>
                      <a:pt x="168" y="0"/>
                    </a:lnTo>
                    <a:lnTo>
                      <a:pt x="168" y="43"/>
                    </a:lnTo>
                    <a:lnTo>
                      <a:pt x="22" y="195"/>
                    </a:lnTo>
                    <a:lnTo>
                      <a:pt x="0" y="17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3" name="文字方塊 132">
            <a:extLst>
              <a:ext uri="{FF2B5EF4-FFF2-40B4-BE49-F238E27FC236}">
                <a16:creationId xmlns:a16="http://schemas.microsoft.com/office/drawing/2014/main" xmlns="" id="{235685B2-99BF-12E2-D1C9-EE7641DF6D9C}"/>
              </a:ext>
            </a:extLst>
          </p:cNvPr>
          <p:cNvSpPr txBox="1"/>
          <p:nvPr/>
        </p:nvSpPr>
        <p:spPr>
          <a:xfrm>
            <a:off x="7358206" y="4832945"/>
            <a:ext cx="4577737" cy="923330"/>
          </a:xfrm>
          <a:prstGeom prst="rect">
            <a:avLst/>
          </a:prstGeom>
          <a:noFill/>
        </p:spPr>
        <p:txBody>
          <a:bodyPr wrap="square">
            <a:spAutoFit/>
          </a:bodyPr>
          <a:lstStyle/>
          <a:p>
            <a:r>
              <a:rPr lang="en-US" altLang="zh-TW" dirty="0"/>
              <a:t>- Regular school curriculum</a:t>
            </a:r>
          </a:p>
          <a:p>
            <a:r>
              <a:rPr lang="en-US" altLang="zh-TW" dirty="0"/>
              <a:t>- 30%-60% fine motor activities</a:t>
            </a:r>
          </a:p>
          <a:p>
            <a:r>
              <a:rPr lang="en-US" altLang="zh-TW" dirty="0"/>
              <a:t>- Handwriting-related paper-and-pencil tasks</a:t>
            </a:r>
          </a:p>
        </p:txBody>
      </p:sp>
      <p:grpSp>
        <p:nvGrpSpPr>
          <p:cNvPr id="134" name="Google Shape;197;p16">
            <a:extLst>
              <a:ext uri="{FF2B5EF4-FFF2-40B4-BE49-F238E27FC236}">
                <a16:creationId xmlns:a16="http://schemas.microsoft.com/office/drawing/2014/main" xmlns="" id="{0DDFA4C3-DA2A-8071-8AA6-F18ECA265DCE}"/>
              </a:ext>
            </a:extLst>
          </p:cNvPr>
          <p:cNvGrpSpPr/>
          <p:nvPr/>
        </p:nvGrpSpPr>
        <p:grpSpPr>
          <a:xfrm>
            <a:off x="10351863" y="81867"/>
            <a:ext cx="1840137" cy="360000"/>
            <a:chOff x="470894" y="82976"/>
            <a:chExt cx="3186869" cy="584775"/>
          </a:xfrm>
        </p:grpSpPr>
        <p:sp>
          <p:nvSpPr>
            <p:cNvPr id="135" name="Google Shape;198;p16">
              <a:extLst>
                <a:ext uri="{FF2B5EF4-FFF2-40B4-BE49-F238E27FC236}">
                  <a16:creationId xmlns:a16="http://schemas.microsoft.com/office/drawing/2014/main" xmlns="" id="{AD217188-D9CC-48D5-46EB-AD3ABC5BD118}"/>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Background</a:t>
              </a:r>
              <a:endParaRPr sz="1200" dirty="0">
                <a:solidFill>
                  <a:schemeClr val="tx1">
                    <a:lumMod val="50000"/>
                    <a:lumOff val="50000"/>
                  </a:schemeClr>
                </a:solidFill>
                <a:latin typeface="Bahnschrift Condensed" panose="020B0502040204020203" pitchFamily="34" charset="0"/>
              </a:endParaRPr>
            </a:p>
          </p:txBody>
        </p:sp>
        <p:sp>
          <p:nvSpPr>
            <p:cNvPr id="136" name="Google Shape;199;p16">
              <a:extLst>
                <a:ext uri="{FF2B5EF4-FFF2-40B4-BE49-F238E27FC236}">
                  <a16:creationId xmlns:a16="http://schemas.microsoft.com/office/drawing/2014/main" xmlns="" id="{5CCADC87-0627-C51F-7683-D42657D562A9}"/>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01</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66493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750"/>
                                        <p:tgtEl>
                                          <p:spTgt spid="85"/>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par>
                          <p:cTn id="11" fill="hold">
                            <p:stCondLst>
                              <p:cond delay="750"/>
                            </p:stCondLst>
                            <p:childTnLst>
                              <p:par>
                                <p:cTn id="12" presetID="6" presetClass="entr" presetSubtype="16"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circle(in)">
                                      <p:cBhvr>
                                        <p:cTn id="14" dur="1500"/>
                                        <p:tgtEl>
                                          <p:spTgt spid="55"/>
                                        </p:tgtEl>
                                      </p:cBhvr>
                                    </p:animEffect>
                                  </p:childTnLst>
                                </p:cTn>
                              </p:par>
                            </p:childTnLst>
                          </p:cTn>
                        </p:par>
                        <p:par>
                          <p:cTn id="15" fill="hold">
                            <p:stCondLst>
                              <p:cond delay="2250"/>
                            </p:stCondLst>
                            <p:childTnLst>
                              <p:par>
                                <p:cTn id="16" presetID="1" presetClass="entr" presetSubtype="0" fill="hold" grpId="0" nodeType="afterEffect">
                                  <p:stCondLst>
                                    <p:cond delay="0"/>
                                  </p:stCondLst>
                                  <p:childTnLst>
                                    <p:set>
                                      <p:cBhvr>
                                        <p:cTn id="17" dur="1" fill="hold">
                                          <p:stCondLst>
                                            <p:cond delay="0"/>
                                          </p:stCondLst>
                                        </p:cTn>
                                        <p:tgtEl>
                                          <p:spTgt spid="133"/>
                                        </p:tgtEl>
                                        <p:attrNameLst>
                                          <p:attrName>style.visibility</p:attrName>
                                        </p:attrNameLst>
                                      </p:cBhvr>
                                      <p:to>
                                        <p:strVal val="visible"/>
                                      </p:to>
                                    </p:set>
                                  </p:childTnLst>
                                </p:cTn>
                              </p:par>
                              <p:par>
                                <p:cTn id="18" presetID="22" presetClass="entr" presetSubtype="4" fill="hold"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ipe(down)">
                                      <p:cBhvr>
                                        <p:cTn id="20" dur="750"/>
                                        <p:tgtEl>
                                          <p:spTgt spid="97"/>
                                        </p:tgtEl>
                                      </p:cBhvr>
                                    </p:animEffect>
                                  </p:childTnLst>
                                </p:cTn>
                              </p:par>
                            </p:childTnLst>
                          </p:cTn>
                        </p:par>
                        <p:par>
                          <p:cTn id="21" fill="hold">
                            <p:stCondLst>
                              <p:cond delay="3000"/>
                            </p:stCondLst>
                            <p:childTnLst>
                              <p:par>
                                <p:cTn id="22" presetID="1" presetClass="entr" presetSubtype="0" fill="hold" nodeType="afterEffect">
                                  <p:stCondLst>
                                    <p:cond delay="0"/>
                                  </p:stCondLst>
                                  <p:childTnLst>
                                    <p:set>
                                      <p:cBhvr>
                                        <p:cTn id="23"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F551493-3053-4919-B777-FE4D856227BF}"/>
              </a:ext>
            </a:extLst>
          </p:cNvPr>
          <p:cNvSpPr>
            <a:spLocks noGrp="1"/>
          </p:cNvSpPr>
          <p:nvPr>
            <p:ph type="title"/>
          </p:nvPr>
        </p:nvSpPr>
        <p:spPr/>
        <p:txBody>
          <a:bodyPr/>
          <a:lstStyle/>
          <a:p>
            <a:r>
              <a:rPr lang="en-US" altLang="zh-TW" dirty="0"/>
              <a:t>Visual-Motor Integration (VMI)</a:t>
            </a:r>
            <a:endParaRPr lang="zh-TW" altLang="en-US" dirty="0"/>
          </a:p>
        </p:txBody>
      </p:sp>
      <p:sp>
        <p:nvSpPr>
          <p:cNvPr id="3" name="內容版面配置區 2">
            <a:extLst>
              <a:ext uri="{FF2B5EF4-FFF2-40B4-BE49-F238E27FC236}">
                <a16:creationId xmlns:a16="http://schemas.microsoft.com/office/drawing/2014/main" xmlns="" id="{86678E08-C11A-4049-BDA4-036FA9B343D3}"/>
              </a:ext>
            </a:extLst>
          </p:cNvPr>
          <p:cNvSpPr>
            <a:spLocks noGrp="1"/>
          </p:cNvSpPr>
          <p:nvPr>
            <p:ph idx="1"/>
          </p:nvPr>
        </p:nvSpPr>
        <p:spPr/>
        <p:txBody>
          <a:bodyPr>
            <a:normAutofit/>
          </a:bodyPr>
          <a:lstStyle/>
          <a:p>
            <a:r>
              <a:rPr lang="en-US" altLang="zh-TW" dirty="0"/>
              <a:t>Visual information to motor response</a:t>
            </a:r>
          </a:p>
          <a:p>
            <a:pPr lvl="1"/>
            <a:r>
              <a:rPr lang="en-US" altLang="zh-TW" dirty="0"/>
              <a:t>Predict handwriting performance for typically-developing children</a:t>
            </a:r>
          </a:p>
          <a:p>
            <a:r>
              <a:rPr lang="en-US" altLang="zh-TW" dirty="0"/>
              <a:t>For UCP, investigation of VMI was limited</a:t>
            </a:r>
          </a:p>
          <a:p>
            <a:pPr lvl="1"/>
            <a:r>
              <a:rPr lang="en-US" altLang="zh-TW" dirty="0"/>
              <a:t>Gross-motor task (e.g., reach-to-grasp) using the affected-hand</a:t>
            </a:r>
          </a:p>
          <a:p>
            <a:pPr lvl="1"/>
            <a:r>
              <a:rPr lang="en-US" altLang="zh-TW" dirty="0"/>
              <a:t>VMI involved in the fine-motor task might be different</a:t>
            </a:r>
          </a:p>
          <a:p>
            <a:pPr lvl="1"/>
            <a:r>
              <a:rPr lang="en-US" altLang="zh-TW" dirty="0"/>
              <a:t>VMI involved in the less-affected hand might be different</a:t>
            </a:r>
          </a:p>
          <a:p>
            <a:r>
              <a:rPr lang="en-US" altLang="zh-TW" dirty="0"/>
              <a:t>Impaired VMI in children with UCP has been taken for granted</a:t>
            </a:r>
          </a:p>
          <a:p>
            <a:pPr lvl="1"/>
            <a:r>
              <a:rPr lang="en-US" altLang="zh-TW" dirty="0"/>
              <a:t>Necessity </a:t>
            </a:r>
            <a:r>
              <a:rPr lang="en-US" altLang="zh-CN" dirty="0"/>
              <a:t>of </a:t>
            </a:r>
            <a:r>
              <a:rPr lang="en-US" altLang="zh-TW" dirty="0"/>
              <a:t>VMI intervention </a:t>
            </a:r>
            <a:r>
              <a:rPr lang="en-US" altLang="zh-CN" dirty="0"/>
              <a:t>for this population was not yet investigated</a:t>
            </a:r>
            <a:r>
              <a:rPr lang="en-US" altLang="zh-TW" dirty="0"/>
              <a:t/>
            </a:r>
            <a:br>
              <a:rPr lang="en-US" altLang="zh-TW" dirty="0"/>
            </a:br>
            <a:endParaRPr lang="zh-TW" altLang="en-US" dirty="0"/>
          </a:p>
        </p:txBody>
      </p:sp>
      <p:sp>
        <p:nvSpPr>
          <p:cNvPr id="4" name="日期版面配置區 3">
            <a:extLst>
              <a:ext uri="{FF2B5EF4-FFF2-40B4-BE49-F238E27FC236}">
                <a16:creationId xmlns:a16="http://schemas.microsoft.com/office/drawing/2014/main" xmlns="" id="{132DE518-6B90-48A5-A9A7-05D5538AF969}"/>
              </a:ext>
            </a:extLst>
          </p:cNvPr>
          <p:cNvSpPr>
            <a:spLocks noGrp="1"/>
          </p:cNvSpPr>
          <p:nvPr>
            <p:ph type="dt" sz="half" idx="10"/>
          </p:nvPr>
        </p:nvSpPr>
        <p:spPr/>
        <p:txBody>
          <a:bodyPr/>
          <a:lstStyle/>
          <a:p>
            <a:fld id="{802CC329-E658-4939-9B7D-0420C216ADC3}"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338CB866-070E-4494-9298-BC05BAD51C63}"/>
              </a:ext>
            </a:extLst>
          </p:cNvPr>
          <p:cNvSpPr>
            <a:spLocks noGrp="1"/>
          </p:cNvSpPr>
          <p:nvPr>
            <p:ph type="sldNum" sz="quarter" idx="12"/>
          </p:nvPr>
        </p:nvSpPr>
        <p:spPr/>
        <p:txBody>
          <a:bodyPr/>
          <a:lstStyle/>
          <a:p>
            <a:fld id="{E8F8EE8B-5707-481F-A84A-FB2ECF5128B9}" type="slidenum">
              <a:rPr lang="zh-TW" altLang="en-US" smtClean="0"/>
              <a:t>4</a:t>
            </a:fld>
            <a:endParaRPr lang="zh-TW" altLang="en-US"/>
          </a:p>
        </p:txBody>
      </p:sp>
      <p:sp>
        <p:nvSpPr>
          <p:cNvPr id="6" name="文字方塊 5">
            <a:extLst>
              <a:ext uri="{FF2B5EF4-FFF2-40B4-BE49-F238E27FC236}">
                <a16:creationId xmlns:a16="http://schemas.microsoft.com/office/drawing/2014/main" xmlns="" id="{D1975D8C-9836-6FDC-295E-9B18045AE78B}"/>
              </a:ext>
            </a:extLst>
          </p:cNvPr>
          <p:cNvSpPr txBox="1"/>
          <p:nvPr>
            <p:custDataLst>
              <p:tags r:id="rId2"/>
            </p:custDataLst>
          </p:nvPr>
        </p:nvSpPr>
        <p:spPr>
          <a:xfrm>
            <a:off x="336000" y="1101725"/>
            <a:ext cx="11520000" cy="461665"/>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A predictor of</a:t>
            </a:r>
            <a:r>
              <a:rPr lang="zh-TW" alt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handwriting</a:t>
            </a:r>
            <a:r>
              <a:rPr lang="zh-TW" alt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quality; Limited investigation </a:t>
            </a:r>
            <a:r>
              <a:rPr lang="en-US" altLang="zh-CN" sz="2400" b="1" dirty="0">
                <a:solidFill>
                  <a:schemeClr val="accent5">
                    <a:lumMod val="75000"/>
                  </a:schemeClr>
                </a:solidFill>
                <a:latin typeface="Times New Roman" panose="02020603050405020304" pitchFamily="18" charset="0"/>
                <a:cs typeface="Times New Roman" panose="02020603050405020304" pitchFamily="18" charset="0"/>
              </a:rPr>
              <a:t>of VMI </a:t>
            </a: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in this population</a:t>
            </a:r>
          </a:p>
        </p:txBody>
      </p:sp>
      <p:grpSp>
        <p:nvGrpSpPr>
          <p:cNvPr id="10" name="Google Shape;197;p16">
            <a:extLst>
              <a:ext uri="{FF2B5EF4-FFF2-40B4-BE49-F238E27FC236}">
                <a16:creationId xmlns:a16="http://schemas.microsoft.com/office/drawing/2014/main" xmlns="" id="{A957DE74-CB93-A9E7-539A-FC36C66F17CF}"/>
              </a:ext>
            </a:extLst>
          </p:cNvPr>
          <p:cNvGrpSpPr/>
          <p:nvPr/>
        </p:nvGrpSpPr>
        <p:grpSpPr>
          <a:xfrm>
            <a:off x="10351863" y="81867"/>
            <a:ext cx="1840137" cy="360000"/>
            <a:chOff x="470894" y="82976"/>
            <a:chExt cx="3186869" cy="584775"/>
          </a:xfrm>
        </p:grpSpPr>
        <p:sp>
          <p:nvSpPr>
            <p:cNvPr id="11" name="Google Shape;198;p16">
              <a:extLst>
                <a:ext uri="{FF2B5EF4-FFF2-40B4-BE49-F238E27FC236}">
                  <a16:creationId xmlns:a16="http://schemas.microsoft.com/office/drawing/2014/main" xmlns="" id="{CFAB7D9C-B50C-C507-55AE-21F80295E06E}"/>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Background</a:t>
              </a:r>
              <a:endParaRPr sz="1200" dirty="0">
                <a:solidFill>
                  <a:schemeClr val="tx1">
                    <a:lumMod val="50000"/>
                    <a:lumOff val="50000"/>
                  </a:schemeClr>
                </a:solidFill>
                <a:latin typeface="Bahnschrift Condensed" panose="020B0502040204020203" pitchFamily="34" charset="0"/>
              </a:endParaRPr>
            </a:p>
          </p:txBody>
        </p:sp>
        <p:sp>
          <p:nvSpPr>
            <p:cNvPr id="12" name="Google Shape;199;p16">
              <a:extLst>
                <a:ext uri="{FF2B5EF4-FFF2-40B4-BE49-F238E27FC236}">
                  <a16:creationId xmlns:a16="http://schemas.microsoft.com/office/drawing/2014/main" xmlns="" id="{7240478B-0222-767A-315B-E4C6C349387D}"/>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01</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2040747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EC84CC1-37F9-4D99-A6C2-6318133E3FEE}"/>
              </a:ext>
            </a:extLst>
          </p:cNvPr>
          <p:cNvSpPr>
            <a:spLocks noGrp="1"/>
          </p:cNvSpPr>
          <p:nvPr>
            <p:ph type="title"/>
          </p:nvPr>
        </p:nvSpPr>
        <p:spPr/>
        <p:txBody>
          <a:bodyPr/>
          <a:lstStyle/>
          <a:p>
            <a:r>
              <a:rPr lang="en-US" altLang="zh-TW" dirty="0"/>
              <a:t>Conventional Assessment: Beery-VMI</a:t>
            </a:r>
            <a:endParaRPr lang="zh-TW" altLang="en-US" dirty="0"/>
          </a:p>
        </p:txBody>
      </p:sp>
      <p:sp>
        <p:nvSpPr>
          <p:cNvPr id="3" name="內容版面配置區 2">
            <a:extLst>
              <a:ext uri="{FF2B5EF4-FFF2-40B4-BE49-F238E27FC236}">
                <a16:creationId xmlns:a16="http://schemas.microsoft.com/office/drawing/2014/main" xmlns="" id="{F80B563A-7AD6-4B01-8F42-5AB34679F7BD}"/>
              </a:ext>
            </a:extLst>
          </p:cNvPr>
          <p:cNvSpPr>
            <a:spLocks noGrp="1"/>
          </p:cNvSpPr>
          <p:nvPr>
            <p:ph idx="1"/>
          </p:nvPr>
        </p:nvSpPr>
        <p:spPr/>
        <p:txBody>
          <a:bodyPr>
            <a:normAutofit/>
          </a:bodyPr>
          <a:lstStyle/>
          <a:p>
            <a:r>
              <a:rPr lang="en-US" altLang="zh-CN" dirty="0"/>
              <a:t>Widely-used</a:t>
            </a:r>
            <a:r>
              <a:rPr lang="en-US" altLang="zh-TW" dirty="0"/>
              <a:t>, Easy-to-administer, </a:t>
            </a:r>
            <a:r>
              <a:rPr lang="en-US" altLang="zh-CN" dirty="0"/>
              <a:t>Standardized</a:t>
            </a:r>
          </a:p>
          <a:p>
            <a:r>
              <a:rPr lang="en-US" altLang="zh-CN" dirty="0"/>
              <a:t>24 shapes with </a:t>
            </a:r>
            <a:r>
              <a:rPr lang="en-US" altLang="zh-TW" dirty="0"/>
              <a:t>v</a:t>
            </a:r>
            <a:r>
              <a:rPr lang="en-US" altLang="zh-CN" dirty="0"/>
              <a:t>arying complexity</a:t>
            </a:r>
          </a:p>
          <a:p>
            <a:r>
              <a:rPr lang="en-US" altLang="zh-TW" dirty="0"/>
              <a:t>Debatable </a:t>
            </a:r>
            <a:r>
              <a:rPr lang="en-US" altLang="zh-CN" dirty="0"/>
              <a:t>scoring criteria</a:t>
            </a:r>
            <a:endParaRPr lang="en-US" altLang="zh-TW" dirty="0"/>
          </a:p>
          <a:p>
            <a:pPr lvl="1"/>
            <a:r>
              <a:rPr lang="en-US" altLang="zh-CN" dirty="0"/>
              <a:t>Binary (</a:t>
            </a:r>
            <a:r>
              <a:rPr lang="en-US" altLang="zh-TW" dirty="0"/>
              <a:t>all-or-nothing)</a:t>
            </a:r>
          </a:p>
          <a:p>
            <a:pPr lvl="1"/>
            <a:r>
              <a:rPr lang="en-US" altLang="zh-TW" dirty="0"/>
              <a:t>Group samples</a:t>
            </a:r>
          </a:p>
          <a:p>
            <a:pPr lvl="1"/>
            <a:r>
              <a:rPr lang="en-US" altLang="zh-TW" dirty="0"/>
              <a:t>Subjective inspection</a:t>
            </a:r>
          </a:p>
          <a:p>
            <a:pPr lvl="1"/>
            <a:r>
              <a:rPr lang="en-US" altLang="zh-TW" dirty="0"/>
              <a:t>Time-consuming</a:t>
            </a:r>
            <a:br>
              <a:rPr lang="en-US" altLang="zh-TW" dirty="0"/>
            </a:br>
            <a:r>
              <a:rPr lang="en-US" altLang="zh-TW" dirty="0"/>
              <a:t> </a:t>
            </a:r>
            <a:br>
              <a:rPr lang="en-US" altLang="zh-TW" dirty="0"/>
            </a:br>
            <a:endParaRPr lang="zh-TW" altLang="en-US" dirty="0"/>
          </a:p>
        </p:txBody>
      </p:sp>
      <p:sp>
        <p:nvSpPr>
          <p:cNvPr id="4" name="日期版面配置區 3">
            <a:extLst>
              <a:ext uri="{FF2B5EF4-FFF2-40B4-BE49-F238E27FC236}">
                <a16:creationId xmlns:a16="http://schemas.microsoft.com/office/drawing/2014/main" xmlns="" id="{E523C1FF-F762-4B28-9ECA-7F82751A3C4A}"/>
              </a:ext>
            </a:extLst>
          </p:cNvPr>
          <p:cNvSpPr>
            <a:spLocks noGrp="1"/>
          </p:cNvSpPr>
          <p:nvPr>
            <p:ph type="dt" sz="half" idx="10"/>
          </p:nvPr>
        </p:nvSpPr>
        <p:spPr/>
        <p:txBody>
          <a:bodyPr/>
          <a:lstStyle/>
          <a:p>
            <a:fld id="{9769CDFC-DF9A-4680-A7EE-81F7FB8FD14A}"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4162714E-9DD7-4901-8282-5DB0426F1321}"/>
              </a:ext>
            </a:extLst>
          </p:cNvPr>
          <p:cNvSpPr>
            <a:spLocks noGrp="1"/>
          </p:cNvSpPr>
          <p:nvPr>
            <p:ph type="sldNum" sz="quarter" idx="12"/>
          </p:nvPr>
        </p:nvSpPr>
        <p:spPr/>
        <p:txBody>
          <a:bodyPr/>
          <a:lstStyle/>
          <a:p>
            <a:fld id="{E8F8EE8B-5707-481F-A84A-FB2ECF5128B9}" type="slidenum">
              <a:rPr lang="zh-TW" altLang="en-US" smtClean="0"/>
              <a:t>5</a:t>
            </a:fld>
            <a:endParaRPr lang="zh-TW" altLang="en-US"/>
          </a:p>
        </p:txBody>
      </p:sp>
      <p:pic>
        <p:nvPicPr>
          <p:cNvPr id="25" name="圖片 24">
            <a:extLst>
              <a:ext uri="{FF2B5EF4-FFF2-40B4-BE49-F238E27FC236}">
                <a16:creationId xmlns:a16="http://schemas.microsoft.com/office/drawing/2014/main" xmlns="" id="{24E412F3-DD7A-0BFE-47BF-C1426330A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4549" y="2149078"/>
            <a:ext cx="6016917" cy="3936652"/>
          </a:xfrm>
          <a:prstGeom prst="rect">
            <a:avLst/>
          </a:prstGeom>
        </p:spPr>
      </p:pic>
      <p:pic>
        <p:nvPicPr>
          <p:cNvPr id="27" name="圖片 26">
            <a:extLst>
              <a:ext uri="{FF2B5EF4-FFF2-40B4-BE49-F238E27FC236}">
                <a16:creationId xmlns:a16="http://schemas.microsoft.com/office/drawing/2014/main" xmlns="" id="{F9C5D665-EF97-0F0B-1B91-CE67F6888C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3703" y="2350520"/>
            <a:ext cx="6010973" cy="3924765"/>
          </a:xfrm>
          <a:prstGeom prst="rect">
            <a:avLst/>
          </a:prstGeom>
        </p:spPr>
      </p:pic>
      <p:pic>
        <p:nvPicPr>
          <p:cNvPr id="29" name="圖片 28">
            <a:extLst>
              <a:ext uri="{FF2B5EF4-FFF2-40B4-BE49-F238E27FC236}">
                <a16:creationId xmlns:a16="http://schemas.microsoft.com/office/drawing/2014/main" xmlns="" id="{40C6130B-F665-72DD-E1A9-B800B72EF4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2538245"/>
            <a:ext cx="6016917" cy="3924765"/>
          </a:xfrm>
          <a:prstGeom prst="rect">
            <a:avLst/>
          </a:prstGeom>
        </p:spPr>
      </p:pic>
      <p:sp>
        <p:nvSpPr>
          <p:cNvPr id="30" name="文字方塊 29">
            <a:extLst>
              <a:ext uri="{FF2B5EF4-FFF2-40B4-BE49-F238E27FC236}">
                <a16:creationId xmlns:a16="http://schemas.microsoft.com/office/drawing/2014/main" xmlns="" id="{2C89AF65-1E29-5079-A801-E9B91E7771B0}"/>
              </a:ext>
            </a:extLst>
          </p:cNvPr>
          <p:cNvSpPr txBox="1"/>
          <p:nvPr>
            <p:custDataLst>
              <p:tags r:id="rId2"/>
            </p:custDataLst>
          </p:nvPr>
        </p:nvSpPr>
        <p:spPr>
          <a:xfrm>
            <a:off x="336000" y="1101725"/>
            <a:ext cx="11520000" cy="461665"/>
          </a:xfrm>
          <a:prstGeom prst="rect">
            <a:avLst/>
          </a:prstGeom>
          <a:noFill/>
        </p:spPr>
        <p:txBody>
          <a:bodyPr wrap="square" rtlCol="0">
            <a:spAutoFit/>
          </a:bodyPr>
          <a:lstStyle/>
          <a:p>
            <a:pPr algn="ctr"/>
            <a:r>
              <a:rPr lang="en-US" altLang="zh-TW" sz="2400" b="1" dirty="0">
                <a:solidFill>
                  <a:schemeClr val="accent5">
                    <a:lumMod val="75000"/>
                  </a:schemeClr>
                </a:solidFill>
                <a:latin typeface="Times New Roman" panose="02020603050405020304" pitchFamily="18" charset="0"/>
                <a:cs typeface="Times New Roman" panose="02020603050405020304" pitchFamily="18" charset="0"/>
              </a:rPr>
              <a:t>A computer-aided VMI assessment might offer valuable insights</a:t>
            </a:r>
          </a:p>
        </p:txBody>
      </p:sp>
      <p:grpSp>
        <p:nvGrpSpPr>
          <p:cNvPr id="34" name="Google Shape;197;p16">
            <a:extLst>
              <a:ext uri="{FF2B5EF4-FFF2-40B4-BE49-F238E27FC236}">
                <a16:creationId xmlns:a16="http://schemas.microsoft.com/office/drawing/2014/main" xmlns="" id="{19F32C98-F411-BC39-7FA4-F1C8C5EA86FA}"/>
              </a:ext>
            </a:extLst>
          </p:cNvPr>
          <p:cNvGrpSpPr/>
          <p:nvPr/>
        </p:nvGrpSpPr>
        <p:grpSpPr>
          <a:xfrm>
            <a:off x="10351863" y="81867"/>
            <a:ext cx="1840137" cy="360000"/>
            <a:chOff x="470894" y="82976"/>
            <a:chExt cx="3186869" cy="584775"/>
          </a:xfrm>
        </p:grpSpPr>
        <p:sp>
          <p:nvSpPr>
            <p:cNvPr id="35" name="Google Shape;198;p16">
              <a:extLst>
                <a:ext uri="{FF2B5EF4-FFF2-40B4-BE49-F238E27FC236}">
                  <a16:creationId xmlns:a16="http://schemas.microsoft.com/office/drawing/2014/main" xmlns="" id="{BDCE2DED-E210-154D-63FF-088C85FE90D1}"/>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Background</a:t>
              </a:r>
              <a:endParaRPr sz="1200" dirty="0">
                <a:solidFill>
                  <a:schemeClr val="tx1">
                    <a:lumMod val="50000"/>
                    <a:lumOff val="50000"/>
                  </a:schemeClr>
                </a:solidFill>
                <a:latin typeface="Bahnschrift Condensed" panose="020B0502040204020203" pitchFamily="34" charset="0"/>
              </a:endParaRPr>
            </a:p>
          </p:txBody>
        </p:sp>
        <p:sp>
          <p:nvSpPr>
            <p:cNvPr id="36" name="Google Shape;199;p16">
              <a:extLst>
                <a:ext uri="{FF2B5EF4-FFF2-40B4-BE49-F238E27FC236}">
                  <a16:creationId xmlns:a16="http://schemas.microsoft.com/office/drawing/2014/main" xmlns="" id="{8D99495E-C305-50D7-FB1E-92801EA9955B}"/>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01</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745354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900"/>
                                        <p:tgtEl>
                                          <p:spTgt spid="25"/>
                                        </p:tgtEl>
                                      </p:cBhvr>
                                    </p:animEffect>
                                  </p:childTnLst>
                                </p:cTn>
                              </p:par>
                            </p:childTnLst>
                          </p:cTn>
                        </p:par>
                        <p:par>
                          <p:cTn id="8" fill="hold">
                            <p:stCondLst>
                              <p:cond delay="2900"/>
                            </p:stCondLst>
                            <p:childTnLst>
                              <p:par>
                                <p:cTn id="9" presetID="22" presetClass="entr" presetSubtype="8" fill="hold" nodeType="afterEffect">
                                  <p:stCondLst>
                                    <p:cond delay="70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900"/>
                                        <p:tgtEl>
                                          <p:spTgt spid="27"/>
                                        </p:tgtEl>
                                      </p:cBhvr>
                                    </p:animEffect>
                                  </p:childTnLst>
                                </p:cTn>
                              </p:par>
                            </p:childTnLst>
                          </p:cTn>
                        </p:par>
                        <p:par>
                          <p:cTn id="12" fill="hold">
                            <p:stCondLst>
                              <p:cond delay="4500"/>
                            </p:stCondLst>
                            <p:childTnLst>
                              <p:par>
                                <p:cTn id="13" presetID="22" presetClass="entr" presetSubtype="8" fill="hold" nodeType="afterEffect">
                                  <p:stCondLst>
                                    <p:cond delay="70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9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E7D2865-3C6E-1BAC-4FB8-DA24FA802B4D}"/>
              </a:ext>
            </a:extLst>
          </p:cNvPr>
          <p:cNvSpPr>
            <a:spLocks noGrp="1"/>
          </p:cNvSpPr>
          <p:nvPr>
            <p:ph type="ctrTitle"/>
          </p:nvPr>
        </p:nvSpPr>
        <p:spPr>
          <a:xfrm>
            <a:off x="336000" y="3429000"/>
            <a:ext cx="11520000" cy="1469926"/>
          </a:xfrm>
        </p:spPr>
        <p:txBody>
          <a:bodyPr>
            <a:normAutofit fontScale="90000"/>
          </a:bodyPr>
          <a:lstStyle/>
          <a:p>
            <a:pPr algn="l">
              <a:lnSpc>
                <a:spcPct val="100000"/>
              </a:lnSpc>
            </a:pPr>
            <a:r>
              <a:rPr lang="en-US" altLang="zh-TW" dirty="0">
                <a:latin typeface="Aptos Narrow" panose="020B0004020202020204" pitchFamily="34" charset="0"/>
              </a:rPr>
              <a:t>- Provide an evidence of impaired VMI in UCP</a:t>
            </a:r>
            <a:br>
              <a:rPr lang="en-US" altLang="zh-TW" dirty="0">
                <a:latin typeface="Aptos Narrow" panose="020B0004020202020204" pitchFamily="34" charset="0"/>
              </a:rPr>
            </a:br>
            <a:r>
              <a:rPr lang="en-US" altLang="zh-TW" dirty="0">
                <a:latin typeface="Aptos Narrow" panose="020B0004020202020204" pitchFamily="34" charset="0"/>
              </a:rPr>
              <a:t>- Help therapists direct clinical decision-making</a:t>
            </a:r>
            <a:endParaRPr lang="zh-TW" altLang="en-US" dirty="0">
              <a:latin typeface="Aptos Narrow" panose="020B0004020202020204" pitchFamily="34" charset="0"/>
            </a:endParaRPr>
          </a:p>
        </p:txBody>
      </p:sp>
      <p:sp>
        <p:nvSpPr>
          <p:cNvPr id="60" name="副標題 59">
            <a:extLst>
              <a:ext uri="{FF2B5EF4-FFF2-40B4-BE49-F238E27FC236}">
                <a16:creationId xmlns:a16="http://schemas.microsoft.com/office/drawing/2014/main" xmlns="" id="{7326097C-B672-C894-C2A3-A8C9208C660A}"/>
              </a:ext>
            </a:extLst>
          </p:cNvPr>
          <p:cNvSpPr>
            <a:spLocks noGrp="1"/>
          </p:cNvSpPr>
          <p:nvPr>
            <p:ph type="subTitle" idx="1"/>
          </p:nvPr>
        </p:nvSpPr>
        <p:spPr>
          <a:xfrm>
            <a:off x="1293845" y="5089664"/>
            <a:ext cx="9604310" cy="726936"/>
          </a:xfrm>
        </p:spPr>
        <p:txBody>
          <a:bodyPr>
            <a:normAutofit fontScale="55000" lnSpcReduction="20000"/>
          </a:bodyPr>
          <a:lstStyle/>
          <a:p>
            <a:r>
              <a:rPr lang="en-US" altLang="zh-TW" sz="4800" dirty="0">
                <a:latin typeface="Aptos Narrow" panose="020B0004020202020204" pitchFamily="34" charset="0"/>
              </a:rPr>
              <a:t>Newly-developed computer-aided measure of VMI (CAM-VMI) </a:t>
            </a:r>
            <a:endParaRPr lang="zh-TW" altLang="en-US" sz="4800" dirty="0"/>
          </a:p>
        </p:txBody>
      </p:sp>
      <p:grpSp>
        <p:nvGrpSpPr>
          <p:cNvPr id="47" name="群組 46">
            <a:extLst>
              <a:ext uri="{FF2B5EF4-FFF2-40B4-BE49-F238E27FC236}">
                <a16:creationId xmlns:a16="http://schemas.microsoft.com/office/drawing/2014/main" xmlns="" id="{DC0BC6FB-5A18-4284-26B4-BBD49215B554}"/>
              </a:ext>
            </a:extLst>
          </p:cNvPr>
          <p:cNvGrpSpPr/>
          <p:nvPr/>
        </p:nvGrpSpPr>
        <p:grpSpPr>
          <a:xfrm>
            <a:off x="10178952" y="1669081"/>
            <a:ext cx="1293117" cy="1242409"/>
            <a:chOff x="5197110" y="2565359"/>
            <a:chExt cx="1797780" cy="1727282"/>
          </a:xfrm>
        </p:grpSpPr>
        <p:sp>
          <p:nvSpPr>
            <p:cNvPr id="9" name="Freeform 189">
              <a:extLst>
                <a:ext uri="{FF2B5EF4-FFF2-40B4-BE49-F238E27FC236}">
                  <a16:creationId xmlns:a16="http://schemas.microsoft.com/office/drawing/2014/main" xmlns="" id="{CD40414F-36D0-2A1E-7186-991B2AE1498C}"/>
                </a:ext>
              </a:extLst>
            </p:cNvPr>
            <p:cNvSpPr>
              <a:spLocks/>
            </p:cNvSpPr>
            <p:nvPr/>
          </p:nvSpPr>
          <p:spPr bwMode="auto">
            <a:xfrm flipV="1">
              <a:off x="6335202" y="3129369"/>
              <a:ext cx="659688" cy="795659"/>
            </a:xfrm>
            <a:custGeom>
              <a:avLst/>
              <a:gdLst>
                <a:gd name="T0" fmla="*/ 131 w 131"/>
                <a:gd name="T1" fmla="*/ 0 h 158"/>
                <a:gd name="T2" fmla="*/ 131 w 131"/>
                <a:gd name="T3" fmla="*/ 45 h 158"/>
                <a:gd name="T4" fmla="*/ 23 w 131"/>
                <a:gd name="T5" fmla="*/ 158 h 158"/>
                <a:gd name="T6" fmla="*/ 0 w 131"/>
                <a:gd name="T7" fmla="*/ 136 h 158"/>
                <a:gd name="T8" fmla="*/ 131 w 131"/>
                <a:gd name="T9" fmla="*/ 0 h 158"/>
              </a:gdLst>
              <a:ahLst/>
              <a:cxnLst>
                <a:cxn ang="0">
                  <a:pos x="T0" y="T1"/>
                </a:cxn>
                <a:cxn ang="0">
                  <a:pos x="T2" y="T3"/>
                </a:cxn>
                <a:cxn ang="0">
                  <a:pos x="T4" y="T5"/>
                </a:cxn>
                <a:cxn ang="0">
                  <a:pos x="T6" y="T7"/>
                </a:cxn>
                <a:cxn ang="0">
                  <a:pos x="T8" y="T9"/>
                </a:cxn>
              </a:cxnLst>
              <a:rect l="0" t="0" r="r" b="b"/>
              <a:pathLst>
                <a:path w="131" h="158">
                  <a:moveTo>
                    <a:pt x="131" y="0"/>
                  </a:moveTo>
                  <a:lnTo>
                    <a:pt x="131" y="45"/>
                  </a:lnTo>
                  <a:lnTo>
                    <a:pt x="23" y="158"/>
                  </a:lnTo>
                  <a:lnTo>
                    <a:pt x="0" y="136"/>
                  </a:lnTo>
                  <a:lnTo>
                    <a:pt x="131" y="0"/>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90">
              <a:extLst>
                <a:ext uri="{FF2B5EF4-FFF2-40B4-BE49-F238E27FC236}">
                  <a16:creationId xmlns:a16="http://schemas.microsoft.com/office/drawing/2014/main" xmlns="" id="{BC0740C0-54A3-2EC9-E55C-7FA8B31EEF2E}"/>
                </a:ext>
              </a:extLst>
            </p:cNvPr>
            <p:cNvSpPr>
              <a:spLocks/>
            </p:cNvSpPr>
            <p:nvPr/>
          </p:nvSpPr>
          <p:spPr bwMode="auto">
            <a:xfrm flipV="1">
              <a:off x="5197110" y="2565359"/>
              <a:ext cx="1455344" cy="1289168"/>
            </a:xfrm>
            <a:custGeom>
              <a:avLst/>
              <a:gdLst>
                <a:gd name="T0" fmla="*/ 228 w 289"/>
                <a:gd name="T1" fmla="*/ 18 h 256"/>
                <a:gd name="T2" fmla="*/ 20 w 289"/>
                <a:gd name="T3" fmla="*/ 18 h 256"/>
                <a:gd name="T4" fmla="*/ 20 w 289"/>
                <a:gd name="T5" fmla="*/ 238 h 256"/>
                <a:gd name="T6" fmla="*/ 269 w 289"/>
                <a:gd name="T7" fmla="*/ 238 h 256"/>
                <a:gd name="T8" fmla="*/ 269 w 289"/>
                <a:gd name="T9" fmla="*/ 152 h 256"/>
                <a:gd name="T10" fmla="*/ 289 w 289"/>
                <a:gd name="T11" fmla="*/ 131 h 256"/>
                <a:gd name="T12" fmla="*/ 289 w 289"/>
                <a:gd name="T13" fmla="*/ 256 h 256"/>
                <a:gd name="T14" fmla="*/ 0 w 289"/>
                <a:gd name="T15" fmla="*/ 256 h 256"/>
                <a:gd name="T16" fmla="*/ 0 w 289"/>
                <a:gd name="T17" fmla="*/ 0 h 256"/>
                <a:gd name="T18" fmla="*/ 245 w 289"/>
                <a:gd name="T19" fmla="*/ 0 h 256"/>
                <a:gd name="T20" fmla="*/ 228 w 289"/>
                <a:gd name="T21" fmla="*/ 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256">
                  <a:moveTo>
                    <a:pt x="228" y="18"/>
                  </a:moveTo>
                  <a:lnTo>
                    <a:pt x="20" y="18"/>
                  </a:lnTo>
                  <a:lnTo>
                    <a:pt x="20" y="238"/>
                  </a:lnTo>
                  <a:lnTo>
                    <a:pt x="269" y="238"/>
                  </a:lnTo>
                  <a:lnTo>
                    <a:pt x="269" y="152"/>
                  </a:lnTo>
                  <a:lnTo>
                    <a:pt x="289" y="131"/>
                  </a:lnTo>
                  <a:lnTo>
                    <a:pt x="289" y="256"/>
                  </a:lnTo>
                  <a:lnTo>
                    <a:pt x="0" y="256"/>
                  </a:lnTo>
                  <a:lnTo>
                    <a:pt x="0" y="0"/>
                  </a:lnTo>
                  <a:lnTo>
                    <a:pt x="245" y="0"/>
                  </a:lnTo>
                  <a:lnTo>
                    <a:pt x="228" y="18"/>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91">
              <a:extLst>
                <a:ext uri="{FF2B5EF4-FFF2-40B4-BE49-F238E27FC236}">
                  <a16:creationId xmlns:a16="http://schemas.microsoft.com/office/drawing/2014/main" xmlns="" id="{6D28E883-BB2C-7B0E-0F00-31A02252F32D}"/>
                </a:ext>
              </a:extLst>
            </p:cNvPr>
            <p:cNvSpPr>
              <a:spLocks/>
            </p:cNvSpPr>
            <p:nvPr/>
          </p:nvSpPr>
          <p:spPr bwMode="auto">
            <a:xfrm flipV="1">
              <a:off x="5962551" y="2927938"/>
              <a:ext cx="453223" cy="463294"/>
            </a:xfrm>
            <a:custGeom>
              <a:avLst/>
              <a:gdLst>
                <a:gd name="T0" fmla="*/ 90 w 90"/>
                <a:gd name="T1" fmla="*/ 59 h 92"/>
                <a:gd name="T2" fmla="*/ 0 w 90"/>
                <a:gd name="T3" fmla="*/ 92 h 92"/>
                <a:gd name="T4" fmla="*/ 32 w 90"/>
                <a:gd name="T5" fmla="*/ 0 h 92"/>
                <a:gd name="T6" fmla="*/ 90 w 90"/>
                <a:gd name="T7" fmla="*/ 59 h 92"/>
              </a:gdLst>
              <a:ahLst/>
              <a:cxnLst>
                <a:cxn ang="0">
                  <a:pos x="T0" y="T1"/>
                </a:cxn>
                <a:cxn ang="0">
                  <a:pos x="T2" y="T3"/>
                </a:cxn>
                <a:cxn ang="0">
                  <a:pos x="T4" y="T5"/>
                </a:cxn>
                <a:cxn ang="0">
                  <a:pos x="T6" y="T7"/>
                </a:cxn>
              </a:cxnLst>
              <a:rect l="0" t="0" r="r" b="b"/>
              <a:pathLst>
                <a:path w="90" h="92">
                  <a:moveTo>
                    <a:pt x="90" y="59"/>
                  </a:moveTo>
                  <a:lnTo>
                    <a:pt x="0" y="92"/>
                  </a:lnTo>
                  <a:lnTo>
                    <a:pt x="32" y="0"/>
                  </a:lnTo>
                  <a:lnTo>
                    <a:pt x="90" y="59"/>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92">
              <a:extLst>
                <a:ext uri="{FF2B5EF4-FFF2-40B4-BE49-F238E27FC236}">
                  <a16:creationId xmlns:a16="http://schemas.microsoft.com/office/drawing/2014/main" xmlns="" id="{6D27BB68-CCA8-0E22-C4BC-0AB4765BE926}"/>
                </a:ext>
              </a:extLst>
            </p:cNvPr>
            <p:cNvSpPr>
              <a:spLocks/>
            </p:cNvSpPr>
            <p:nvPr/>
          </p:nvSpPr>
          <p:spPr bwMode="auto">
            <a:xfrm flipV="1">
              <a:off x="6148876" y="3310657"/>
              <a:ext cx="846014" cy="981984"/>
            </a:xfrm>
            <a:custGeom>
              <a:avLst/>
              <a:gdLst>
                <a:gd name="T0" fmla="*/ 0 w 168"/>
                <a:gd name="T1" fmla="*/ 174 h 195"/>
                <a:gd name="T2" fmla="*/ 168 w 168"/>
                <a:gd name="T3" fmla="*/ 0 h 195"/>
                <a:gd name="T4" fmla="*/ 168 w 168"/>
                <a:gd name="T5" fmla="*/ 43 h 195"/>
                <a:gd name="T6" fmla="*/ 22 w 168"/>
                <a:gd name="T7" fmla="*/ 195 h 195"/>
                <a:gd name="T8" fmla="*/ 0 w 168"/>
                <a:gd name="T9" fmla="*/ 174 h 195"/>
              </a:gdLst>
              <a:ahLst/>
              <a:cxnLst>
                <a:cxn ang="0">
                  <a:pos x="T0" y="T1"/>
                </a:cxn>
                <a:cxn ang="0">
                  <a:pos x="T2" y="T3"/>
                </a:cxn>
                <a:cxn ang="0">
                  <a:pos x="T4" y="T5"/>
                </a:cxn>
                <a:cxn ang="0">
                  <a:pos x="T6" y="T7"/>
                </a:cxn>
                <a:cxn ang="0">
                  <a:pos x="T8" y="T9"/>
                </a:cxn>
              </a:cxnLst>
              <a:rect l="0" t="0" r="r" b="b"/>
              <a:pathLst>
                <a:path w="168" h="195">
                  <a:moveTo>
                    <a:pt x="0" y="174"/>
                  </a:moveTo>
                  <a:lnTo>
                    <a:pt x="168" y="0"/>
                  </a:lnTo>
                  <a:lnTo>
                    <a:pt x="168" y="43"/>
                  </a:lnTo>
                  <a:lnTo>
                    <a:pt x="22" y="195"/>
                  </a:lnTo>
                  <a:lnTo>
                    <a:pt x="0" y="174"/>
                  </a:lnTo>
                  <a:close/>
                </a:path>
              </a:pathLst>
            </a:custGeom>
            <a:solidFill>
              <a:srgbClr val="3E3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4" name="Google Shape;197;p16">
            <a:extLst>
              <a:ext uri="{FF2B5EF4-FFF2-40B4-BE49-F238E27FC236}">
                <a16:creationId xmlns:a16="http://schemas.microsoft.com/office/drawing/2014/main" xmlns="" id="{BDFCB5B2-021C-3C4B-415D-5983F6DD4AC8}"/>
              </a:ext>
            </a:extLst>
          </p:cNvPr>
          <p:cNvGrpSpPr/>
          <p:nvPr/>
        </p:nvGrpSpPr>
        <p:grpSpPr>
          <a:xfrm>
            <a:off x="10351863" y="81867"/>
            <a:ext cx="1840137" cy="360000"/>
            <a:chOff x="470894" y="82976"/>
            <a:chExt cx="3186869" cy="584775"/>
          </a:xfrm>
        </p:grpSpPr>
        <p:sp>
          <p:nvSpPr>
            <p:cNvPr id="65" name="Google Shape;198;p16">
              <a:extLst>
                <a:ext uri="{FF2B5EF4-FFF2-40B4-BE49-F238E27FC236}">
                  <a16:creationId xmlns:a16="http://schemas.microsoft.com/office/drawing/2014/main" xmlns="" id="{605DDFDD-FAEC-5FD9-C9B1-4CC4A9E2DC54}"/>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Aim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s</a:t>
              </a:r>
              <a:endParaRPr sz="1200" dirty="0">
                <a:solidFill>
                  <a:schemeClr val="tx1">
                    <a:lumMod val="50000"/>
                    <a:lumOff val="50000"/>
                  </a:schemeClr>
                </a:solidFill>
                <a:latin typeface="Bahnschrift Condensed" panose="020B0502040204020203" pitchFamily="34" charset="0"/>
              </a:endParaRPr>
            </a:p>
          </p:txBody>
        </p:sp>
        <p:sp>
          <p:nvSpPr>
            <p:cNvPr id="66" name="Google Shape;199;p16">
              <a:extLst>
                <a:ext uri="{FF2B5EF4-FFF2-40B4-BE49-F238E27FC236}">
                  <a16:creationId xmlns:a16="http://schemas.microsoft.com/office/drawing/2014/main" xmlns="" id="{04EE0D8A-BC29-FB63-81BC-8C03A16FBBDE}"/>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02</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323074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xmlns="" id="{AFA9DDFD-1B83-C5A1-3033-13683FA0A1A7}"/>
              </a:ext>
            </a:extLst>
          </p:cNvPr>
          <p:cNvSpPr>
            <a:spLocks noGrp="1"/>
          </p:cNvSpPr>
          <p:nvPr>
            <p:ph type="title"/>
          </p:nvPr>
        </p:nvSpPr>
        <p:spPr>
          <a:xfrm>
            <a:off x="336000" y="170486"/>
            <a:ext cx="11520000" cy="900000"/>
          </a:xfrm>
        </p:spPr>
        <p:txBody>
          <a:bodyPr/>
          <a:lstStyle/>
          <a:p>
            <a:r>
              <a:rPr lang="en-US" altLang="zh-TW" dirty="0"/>
              <a:t>Measuring Instruments</a:t>
            </a:r>
            <a:endParaRPr lang="zh-TW" altLang="en-US" dirty="0"/>
          </a:p>
        </p:txBody>
      </p:sp>
      <p:sp>
        <p:nvSpPr>
          <p:cNvPr id="7" name="內容版面配置區 6">
            <a:extLst>
              <a:ext uri="{FF2B5EF4-FFF2-40B4-BE49-F238E27FC236}">
                <a16:creationId xmlns:a16="http://schemas.microsoft.com/office/drawing/2014/main" xmlns="" id="{35ED1E95-0684-3634-9441-8F224FE0129C}"/>
              </a:ext>
            </a:extLst>
          </p:cNvPr>
          <p:cNvSpPr>
            <a:spLocks noGrp="1"/>
          </p:cNvSpPr>
          <p:nvPr>
            <p:ph sz="half" idx="1"/>
          </p:nvPr>
        </p:nvSpPr>
        <p:spPr/>
        <p:txBody>
          <a:bodyPr/>
          <a:lstStyle/>
          <a:p>
            <a:r>
              <a:rPr lang="en-US" altLang="zh-TW" dirty="0"/>
              <a:t>Beery-VMI</a:t>
            </a:r>
          </a:p>
          <a:p>
            <a:pPr lvl="1"/>
            <a:r>
              <a:rPr lang="en-US" altLang="zh-TW" dirty="0"/>
              <a:t>Copy 24 geometric shapes</a:t>
            </a:r>
          </a:p>
          <a:p>
            <a:pPr lvl="1"/>
            <a:r>
              <a:rPr lang="en-US" altLang="zh-TW" dirty="0"/>
              <a:t>Stop when 3 consecutive fails</a:t>
            </a:r>
          </a:p>
          <a:p>
            <a:pPr lvl="1"/>
            <a:r>
              <a:rPr lang="en-US" altLang="zh-TW" dirty="0"/>
              <a:t>Number of correctly-copied patterns</a:t>
            </a:r>
          </a:p>
          <a:p>
            <a:pPr lvl="2"/>
            <a:r>
              <a:rPr lang="en-US" altLang="zh-TW" dirty="0"/>
              <a:t>Higher scores for better performance</a:t>
            </a:r>
          </a:p>
        </p:txBody>
      </p:sp>
      <p:sp>
        <p:nvSpPr>
          <p:cNvPr id="11" name="內容版面配置區 10">
            <a:extLst>
              <a:ext uri="{FF2B5EF4-FFF2-40B4-BE49-F238E27FC236}">
                <a16:creationId xmlns:a16="http://schemas.microsoft.com/office/drawing/2014/main" xmlns="" id="{04C55D54-D3C8-C61E-0E6F-8D3E5AD0988C}"/>
              </a:ext>
            </a:extLst>
          </p:cNvPr>
          <p:cNvSpPr>
            <a:spLocks noGrp="1"/>
          </p:cNvSpPr>
          <p:nvPr>
            <p:ph sz="half" idx="2"/>
          </p:nvPr>
        </p:nvSpPr>
        <p:spPr/>
        <p:txBody>
          <a:bodyPr/>
          <a:lstStyle/>
          <a:p>
            <a:r>
              <a:rPr lang="en-US" altLang="zh-TW" sz="2800" dirty="0">
                <a:latin typeface="Aptos Narrow" panose="020B0004020202020204" pitchFamily="34" charset="0"/>
              </a:rPr>
              <a:t>CAM-VMI</a:t>
            </a:r>
          </a:p>
          <a:p>
            <a:pPr lvl="1"/>
            <a:r>
              <a:rPr lang="en-US" altLang="zh-TW" sz="2600" dirty="0"/>
              <a:t>Only 9 geometric shapes</a:t>
            </a:r>
          </a:p>
          <a:p>
            <a:pPr lvl="2"/>
            <a:r>
              <a:rPr lang="en-US" altLang="zh-TW" sz="2500" dirty="0"/>
              <a:t>Most relevant to writing readiness</a:t>
            </a:r>
          </a:p>
          <a:p>
            <a:pPr lvl="1"/>
            <a:r>
              <a:rPr lang="en-US" altLang="zh-TW" sz="2600" dirty="0"/>
              <a:t>Objective scoring based on image processing technique</a:t>
            </a:r>
          </a:p>
          <a:p>
            <a:pPr lvl="2"/>
            <a:r>
              <a:rPr lang="en-US" altLang="zh-TW" sz="2500" dirty="0"/>
              <a:t>Score of </a:t>
            </a:r>
            <a:r>
              <a:rPr lang="en-US" altLang="zh-TW" sz="2500" i="1" dirty="0"/>
              <a:t>Error</a:t>
            </a:r>
          </a:p>
          <a:p>
            <a:pPr lvl="2"/>
            <a:r>
              <a:rPr lang="en-US" altLang="zh-TW" sz="2500" dirty="0"/>
              <a:t>Score of </a:t>
            </a:r>
            <a:r>
              <a:rPr lang="en-US" altLang="zh-TW" sz="2500" i="1" dirty="0"/>
              <a:t>Effort</a:t>
            </a:r>
          </a:p>
          <a:p>
            <a:pPr lvl="1"/>
            <a:endParaRPr lang="zh-TW" altLang="en-US" sz="2600" dirty="0"/>
          </a:p>
        </p:txBody>
      </p:sp>
      <p:sp>
        <p:nvSpPr>
          <p:cNvPr id="4" name="日期版面配置區 3">
            <a:extLst>
              <a:ext uri="{FF2B5EF4-FFF2-40B4-BE49-F238E27FC236}">
                <a16:creationId xmlns:a16="http://schemas.microsoft.com/office/drawing/2014/main" xmlns="" id="{821825FB-AE2D-336D-7FBB-38FD96FF2D4F}"/>
              </a:ext>
            </a:extLst>
          </p:cNvPr>
          <p:cNvSpPr>
            <a:spLocks noGrp="1"/>
          </p:cNvSpPr>
          <p:nvPr>
            <p:ph type="dt" sz="half" idx="10"/>
          </p:nvPr>
        </p:nvSpPr>
        <p:spPr/>
        <p:txBody>
          <a:bodyPr/>
          <a:lstStyle/>
          <a:p>
            <a:fld id="{01CF9704-8156-43A8-9334-F6C067E7CEDE}" type="datetime1">
              <a:rPr lang="zh-TW" altLang="en-US" smtClean="0"/>
              <a:t>2025/10/3</a:t>
            </a:fld>
            <a:endParaRPr lang="zh-TW" altLang="en-US"/>
          </a:p>
        </p:txBody>
      </p:sp>
      <p:sp>
        <p:nvSpPr>
          <p:cNvPr id="5" name="投影片編號版面配置區 4">
            <a:extLst>
              <a:ext uri="{FF2B5EF4-FFF2-40B4-BE49-F238E27FC236}">
                <a16:creationId xmlns:a16="http://schemas.microsoft.com/office/drawing/2014/main" xmlns="" id="{0146E54F-DE5D-9BEE-AF59-7D955B407270}"/>
              </a:ext>
            </a:extLst>
          </p:cNvPr>
          <p:cNvSpPr>
            <a:spLocks noGrp="1"/>
          </p:cNvSpPr>
          <p:nvPr>
            <p:ph type="sldNum" sz="quarter" idx="12"/>
          </p:nvPr>
        </p:nvSpPr>
        <p:spPr/>
        <p:txBody>
          <a:bodyPr/>
          <a:lstStyle/>
          <a:p>
            <a:fld id="{E8F8EE8B-5707-481F-A84A-FB2ECF5128B9}" type="slidenum">
              <a:rPr lang="zh-TW" altLang="en-US" smtClean="0"/>
              <a:t>7</a:t>
            </a:fld>
            <a:endParaRPr lang="zh-TW" altLang="en-US"/>
          </a:p>
        </p:txBody>
      </p:sp>
      <p:grpSp>
        <p:nvGrpSpPr>
          <p:cNvPr id="8" name="Google Shape;197;p16">
            <a:extLst>
              <a:ext uri="{FF2B5EF4-FFF2-40B4-BE49-F238E27FC236}">
                <a16:creationId xmlns:a16="http://schemas.microsoft.com/office/drawing/2014/main" xmlns="" id="{2DA67FF2-3945-EF1B-C4E4-30370A9F693A}"/>
              </a:ext>
            </a:extLst>
          </p:cNvPr>
          <p:cNvGrpSpPr/>
          <p:nvPr/>
        </p:nvGrpSpPr>
        <p:grpSpPr>
          <a:xfrm>
            <a:off x="10351863" y="81867"/>
            <a:ext cx="1840137" cy="360000"/>
            <a:chOff x="470894" y="82976"/>
            <a:chExt cx="3186869" cy="584775"/>
          </a:xfrm>
        </p:grpSpPr>
        <p:sp>
          <p:nvSpPr>
            <p:cNvPr id="9" name="Google Shape;198;p16">
              <a:extLst>
                <a:ext uri="{FF2B5EF4-FFF2-40B4-BE49-F238E27FC236}">
                  <a16:creationId xmlns:a16="http://schemas.microsoft.com/office/drawing/2014/main" xmlns="" id="{4A4A8289-6061-D393-1C38-D788DC3954C8}"/>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10" name="Google Shape;199;p16">
              <a:extLst>
                <a:ext uri="{FF2B5EF4-FFF2-40B4-BE49-F238E27FC236}">
                  <a16:creationId xmlns:a16="http://schemas.microsoft.com/office/drawing/2014/main" xmlns="" id="{381139F5-99D4-DD00-13B4-2173196DA5AB}"/>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grpSp>
        <p:nvGrpSpPr>
          <p:cNvPr id="12" name="Google Shape;197;p16">
            <a:extLst>
              <a:ext uri="{FF2B5EF4-FFF2-40B4-BE49-F238E27FC236}">
                <a16:creationId xmlns:a16="http://schemas.microsoft.com/office/drawing/2014/main" xmlns="" id="{F03674B7-6C63-4572-BD6C-325992ADAE41}"/>
              </a:ext>
            </a:extLst>
          </p:cNvPr>
          <p:cNvGrpSpPr/>
          <p:nvPr/>
        </p:nvGrpSpPr>
        <p:grpSpPr>
          <a:xfrm>
            <a:off x="10351863" y="51387"/>
            <a:ext cx="1840137" cy="360000"/>
            <a:chOff x="470894" y="82976"/>
            <a:chExt cx="3186869" cy="584775"/>
          </a:xfrm>
        </p:grpSpPr>
        <p:sp>
          <p:nvSpPr>
            <p:cNvPr id="13" name="Google Shape;198;p16">
              <a:extLst>
                <a:ext uri="{FF2B5EF4-FFF2-40B4-BE49-F238E27FC236}">
                  <a16:creationId xmlns:a16="http://schemas.microsoft.com/office/drawing/2014/main" xmlns="" id="{509BD02B-5A2D-4F84-939B-3DC36FD69F03}"/>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14" name="Google Shape;199;p16">
              <a:extLst>
                <a:ext uri="{FF2B5EF4-FFF2-40B4-BE49-F238E27FC236}">
                  <a16:creationId xmlns:a16="http://schemas.microsoft.com/office/drawing/2014/main" xmlns="" id="{4E3E1045-0A43-4F4A-BA04-B931C0CA62B2}"/>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135070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xmlns="" id="{58E230E3-5C2E-49B5-8CC9-AC50B0C9E13E}"/>
              </a:ext>
            </a:extLst>
          </p:cNvPr>
          <p:cNvSpPr>
            <a:spLocks noGrp="1"/>
          </p:cNvSpPr>
          <p:nvPr>
            <p:ph type="title"/>
          </p:nvPr>
        </p:nvSpPr>
        <p:spPr/>
        <p:txBody>
          <a:bodyPr>
            <a:normAutofit/>
          </a:bodyPr>
          <a:lstStyle/>
          <a:p>
            <a:r>
              <a:rPr lang="en-US" altLang="zh-TW" sz="4400" dirty="0"/>
              <a:t>Techniques </a:t>
            </a:r>
            <a:r>
              <a:rPr lang="en-US" altLang="zh-TW" dirty="0"/>
              <a:t>in CAM-VMI</a:t>
            </a:r>
            <a:endParaRPr lang="zh-TW" altLang="en-US" dirty="0"/>
          </a:p>
        </p:txBody>
      </p:sp>
      <p:sp>
        <p:nvSpPr>
          <p:cNvPr id="8" name="內容版面配置區 7">
            <a:extLst>
              <a:ext uri="{FF2B5EF4-FFF2-40B4-BE49-F238E27FC236}">
                <a16:creationId xmlns:a16="http://schemas.microsoft.com/office/drawing/2014/main" xmlns="" id="{DAA6E0C6-BB91-F362-D313-85A666E13D47}"/>
              </a:ext>
            </a:extLst>
          </p:cNvPr>
          <p:cNvSpPr>
            <a:spLocks noGrp="1"/>
          </p:cNvSpPr>
          <p:nvPr>
            <p:ph idx="1"/>
          </p:nvPr>
        </p:nvSpPr>
        <p:spPr/>
        <p:txBody>
          <a:bodyPr/>
          <a:lstStyle/>
          <a:p>
            <a:r>
              <a:rPr lang="en-US" altLang="zh-TW" dirty="0"/>
              <a:t>Image registration</a:t>
            </a:r>
          </a:p>
          <a:p>
            <a:pPr lvl="1"/>
            <a:r>
              <a:rPr lang="en-US" altLang="zh-TW" dirty="0"/>
              <a:t>Optimally matching the copied product to corresponding template</a:t>
            </a:r>
          </a:p>
          <a:p>
            <a:pPr lvl="1"/>
            <a:r>
              <a:rPr lang="en-US" altLang="zh-TW" dirty="0"/>
              <a:t>Appropriate re-sizing, re-rotating, re-positioning</a:t>
            </a:r>
          </a:p>
        </p:txBody>
      </p:sp>
      <p:sp>
        <p:nvSpPr>
          <p:cNvPr id="5" name="日期版面配置區 4">
            <a:extLst>
              <a:ext uri="{FF2B5EF4-FFF2-40B4-BE49-F238E27FC236}">
                <a16:creationId xmlns:a16="http://schemas.microsoft.com/office/drawing/2014/main" xmlns="" id="{BC18B964-26DE-DCD7-2592-81B37912053D}"/>
              </a:ext>
            </a:extLst>
          </p:cNvPr>
          <p:cNvSpPr>
            <a:spLocks noGrp="1"/>
          </p:cNvSpPr>
          <p:nvPr>
            <p:ph type="dt" sz="half" idx="10"/>
          </p:nvPr>
        </p:nvSpPr>
        <p:spPr/>
        <p:txBody>
          <a:bodyPr/>
          <a:lstStyle/>
          <a:p>
            <a:fld id="{0B89611A-4498-4409-856E-42B880145BFC}" type="datetime1">
              <a:rPr lang="zh-TW" altLang="en-US" smtClean="0"/>
              <a:t>2025/10/3</a:t>
            </a:fld>
            <a:endParaRPr lang="zh-TW" altLang="en-US"/>
          </a:p>
        </p:txBody>
      </p:sp>
      <p:sp>
        <p:nvSpPr>
          <p:cNvPr id="6" name="投影片編號版面配置區 5">
            <a:extLst>
              <a:ext uri="{FF2B5EF4-FFF2-40B4-BE49-F238E27FC236}">
                <a16:creationId xmlns:a16="http://schemas.microsoft.com/office/drawing/2014/main" xmlns="" id="{EE03B5A0-E0A9-26FF-0BE2-9AF48C06AC33}"/>
              </a:ext>
            </a:extLst>
          </p:cNvPr>
          <p:cNvSpPr>
            <a:spLocks noGrp="1"/>
          </p:cNvSpPr>
          <p:nvPr>
            <p:ph type="sldNum" sz="quarter" idx="12"/>
          </p:nvPr>
        </p:nvSpPr>
        <p:spPr/>
        <p:txBody>
          <a:bodyPr/>
          <a:lstStyle/>
          <a:p>
            <a:fld id="{E8F8EE8B-5707-481F-A84A-FB2ECF5128B9}" type="slidenum">
              <a:rPr lang="zh-TW" altLang="en-US" smtClean="0"/>
              <a:t>8</a:t>
            </a:fld>
            <a:endParaRPr lang="zh-TW" altLang="en-US"/>
          </a:p>
        </p:txBody>
      </p:sp>
      <p:pic>
        <p:nvPicPr>
          <p:cNvPr id="142" name="VMI_PSRvideo(3)">
            <a:hlinkClick r:id="" action="ppaction://media"/>
            <a:extLst>
              <a:ext uri="{FF2B5EF4-FFF2-40B4-BE49-F238E27FC236}">
                <a16:creationId xmlns:a16="http://schemas.microsoft.com/office/drawing/2014/main" xmlns="" id="{890805A1-444E-4EFA-B6E8-657A098E8625}"/>
              </a:ext>
            </a:extLst>
          </p:cNvPr>
          <p:cNvPicPr>
            <a:picLocks noChangeAspect="1"/>
          </p:cNvPicPr>
          <p:nvPr>
            <a:videoFile r:link="rId2"/>
            <p:extLst>
              <p:ext uri="{DAA4B4D4-6D71-4841-9C94-3DE7FCFB9230}">
                <p14:media xmlns:p14="http://schemas.microsoft.com/office/powerpoint/2010/main" r:embed="rId3">
                  <p14:trim end="20999.9583"/>
                </p14:media>
              </p:ext>
            </p:extLst>
          </p:nvPr>
        </p:nvPicPr>
        <p:blipFill rotWithShape="1">
          <a:blip r:embed="rId6"/>
          <a:srcRect l="10349" t="3834" r="10478" b="10146"/>
          <a:stretch/>
        </p:blipFill>
        <p:spPr>
          <a:xfrm>
            <a:off x="4076907" y="2702103"/>
            <a:ext cx="4038187" cy="4038187"/>
          </a:xfrm>
          <a:prstGeom prst="rect">
            <a:avLst/>
          </a:prstGeom>
          <a:ln>
            <a:solidFill>
              <a:schemeClr val="tx1"/>
            </a:solidFill>
          </a:ln>
        </p:spPr>
      </p:pic>
      <p:grpSp>
        <p:nvGrpSpPr>
          <p:cNvPr id="88" name="Google Shape;197;p16">
            <a:extLst>
              <a:ext uri="{FF2B5EF4-FFF2-40B4-BE49-F238E27FC236}">
                <a16:creationId xmlns:a16="http://schemas.microsoft.com/office/drawing/2014/main" xmlns="" id="{8EEF94B6-9AED-4D5E-85CA-A279674F14F8}"/>
              </a:ext>
            </a:extLst>
          </p:cNvPr>
          <p:cNvGrpSpPr/>
          <p:nvPr/>
        </p:nvGrpSpPr>
        <p:grpSpPr>
          <a:xfrm>
            <a:off x="10351863" y="81867"/>
            <a:ext cx="1840137" cy="360000"/>
            <a:chOff x="470894" y="82976"/>
            <a:chExt cx="3186869" cy="584775"/>
          </a:xfrm>
        </p:grpSpPr>
        <p:sp>
          <p:nvSpPr>
            <p:cNvPr id="89" name="Google Shape;198;p16">
              <a:extLst>
                <a:ext uri="{FF2B5EF4-FFF2-40B4-BE49-F238E27FC236}">
                  <a16:creationId xmlns:a16="http://schemas.microsoft.com/office/drawing/2014/main" xmlns="" id="{3CE51A96-0DFD-43D7-865A-AD1C6894466D}"/>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90" name="Google Shape;199;p16">
              <a:extLst>
                <a:ext uri="{FF2B5EF4-FFF2-40B4-BE49-F238E27FC236}">
                  <a16:creationId xmlns:a16="http://schemas.microsoft.com/office/drawing/2014/main" xmlns="" id="{A743FD1D-7E8A-457A-8E6D-984920172048}"/>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463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video>
              <p:cMediaNode vol="80000">
                <p:cTn id="2" fill="hold" display="0">
                  <p:stCondLst>
                    <p:cond delay="indefinite"/>
                  </p:stCondLst>
                </p:cTn>
                <p:tgtEl>
                  <p:spTgt spid="14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xmlns="" id="{58E230E3-5C2E-49B5-8CC9-AC50B0C9E13E}"/>
              </a:ext>
            </a:extLst>
          </p:cNvPr>
          <p:cNvSpPr>
            <a:spLocks noGrp="1"/>
          </p:cNvSpPr>
          <p:nvPr>
            <p:ph type="title"/>
          </p:nvPr>
        </p:nvSpPr>
        <p:spPr/>
        <p:txBody>
          <a:bodyPr>
            <a:normAutofit/>
          </a:bodyPr>
          <a:lstStyle/>
          <a:p>
            <a:r>
              <a:rPr lang="en-US" altLang="zh-TW" sz="4400" dirty="0"/>
              <a:t>Scoring System of </a:t>
            </a:r>
            <a:r>
              <a:rPr lang="en-US" altLang="zh-TW" dirty="0"/>
              <a:t>CAM-VMI</a:t>
            </a:r>
            <a:endParaRPr lang="zh-TW" altLang="en-US" dirty="0"/>
          </a:p>
        </p:txBody>
      </p:sp>
      <p:sp>
        <p:nvSpPr>
          <p:cNvPr id="8" name="內容版面配置區 7">
            <a:extLst>
              <a:ext uri="{FF2B5EF4-FFF2-40B4-BE49-F238E27FC236}">
                <a16:creationId xmlns:a16="http://schemas.microsoft.com/office/drawing/2014/main" xmlns="" id="{DAA6E0C6-BB91-F362-D313-85A666E13D47}"/>
              </a:ext>
            </a:extLst>
          </p:cNvPr>
          <p:cNvSpPr>
            <a:spLocks noGrp="1"/>
          </p:cNvSpPr>
          <p:nvPr>
            <p:ph idx="1"/>
          </p:nvPr>
        </p:nvSpPr>
        <p:spPr/>
        <p:txBody>
          <a:bodyPr/>
          <a:lstStyle/>
          <a:p>
            <a:r>
              <a:rPr lang="en-US" altLang="zh-TW" i="1" dirty="0"/>
              <a:t>Error</a:t>
            </a:r>
            <a:endParaRPr lang="en-US" altLang="zh-TW" dirty="0"/>
          </a:p>
          <a:p>
            <a:pPr lvl="1"/>
            <a:r>
              <a:rPr lang="en-US" altLang="zh-TW" dirty="0"/>
              <a:t>Pixel-by-pixel comparison </a:t>
            </a:r>
            <a:br>
              <a:rPr lang="en-US" altLang="zh-TW" dirty="0"/>
            </a:br>
            <a:r>
              <a:rPr lang="en-US" altLang="zh-TW" dirty="0"/>
              <a:t>between the best-fit image and the template</a:t>
            </a:r>
          </a:p>
          <a:p>
            <a:pPr lvl="1"/>
            <a:r>
              <a:rPr lang="en-US" altLang="zh-TW" dirty="0"/>
              <a:t>Higher scores for less constructional accuracy</a:t>
            </a:r>
          </a:p>
          <a:p>
            <a:r>
              <a:rPr lang="en-US" altLang="zh-TW" i="1" dirty="0"/>
              <a:t>Effort</a:t>
            </a:r>
            <a:endParaRPr lang="en-US" altLang="zh-TW" dirty="0"/>
          </a:p>
          <a:p>
            <a:pPr lvl="1"/>
            <a:r>
              <a:rPr lang="en-US" altLang="zh-TW" dirty="0"/>
              <a:t> Pixel-by-pixel comparison </a:t>
            </a:r>
            <a:br>
              <a:rPr lang="en-US" altLang="zh-TW" dirty="0"/>
            </a:br>
            <a:r>
              <a:rPr lang="en-US" altLang="zh-TW" dirty="0"/>
              <a:t>between the best-fit image and original copy</a:t>
            </a:r>
          </a:p>
          <a:p>
            <a:pPr lvl="1"/>
            <a:r>
              <a:rPr lang="en-US" altLang="zh-TW" dirty="0"/>
              <a:t>Higher scores for less alignment appropriateness</a:t>
            </a:r>
          </a:p>
        </p:txBody>
      </p:sp>
      <p:sp>
        <p:nvSpPr>
          <p:cNvPr id="5" name="日期版面配置區 4">
            <a:extLst>
              <a:ext uri="{FF2B5EF4-FFF2-40B4-BE49-F238E27FC236}">
                <a16:creationId xmlns:a16="http://schemas.microsoft.com/office/drawing/2014/main" xmlns="" id="{BC18B964-26DE-DCD7-2592-81B37912053D}"/>
              </a:ext>
            </a:extLst>
          </p:cNvPr>
          <p:cNvSpPr>
            <a:spLocks noGrp="1"/>
          </p:cNvSpPr>
          <p:nvPr>
            <p:ph type="dt" sz="half" idx="10"/>
          </p:nvPr>
        </p:nvSpPr>
        <p:spPr/>
        <p:txBody>
          <a:bodyPr/>
          <a:lstStyle/>
          <a:p>
            <a:fld id="{B339BD75-7286-4381-A6A5-893A269E148A}" type="datetime1">
              <a:rPr lang="zh-TW" altLang="en-US" smtClean="0"/>
              <a:t>2025/10/3</a:t>
            </a:fld>
            <a:endParaRPr lang="zh-TW" altLang="en-US"/>
          </a:p>
        </p:txBody>
      </p:sp>
      <p:sp>
        <p:nvSpPr>
          <p:cNvPr id="6" name="投影片編號版面配置區 5">
            <a:extLst>
              <a:ext uri="{FF2B5EF4-FFF2-40B4-BE49-F238E27FC236}">
                <a16:creationId xmlns:a16="http://schemas.microsoft.com/office/drawing/2014/main" xmlns="" id="{EE03B5A0-E0A9-26FF-0BE2-9AF48C06AC33}"/>
              </a:ext>
            </a:extLst>
          </p:cNvPr>
          <p:cNvSpPr>
            <a:spLocks noGrp="1"/>
          </p:cNvSpPr>
          <p:nvPr>
            <p:ph type="sldNum" sz="quarter" idx="12"/>
          </p:nvPr>
        </p:nvSpPr>
        <p:spPr/>
        <p:txBody>
          <a:bodyPr/>
          <a:lstStyle/>
          <a:p>
            <a:fld id="{E8F8EE8B-5707-481F-A84A-FB2ECF5128B9}" type="slidenum">
              <a:rPr lang="zh-TW" altLang="en-US" smtClean="0"/>
              <a:t>9</a:t>
            </a:fld>
            <a:endParaRPr lang="zh-TW" altLang="en-US"/>
          </a:p>
        </p:txBody>
      </p:sp>
      <p:grpSp>
        <p:nvGrpSpPr>
          <p:cNvPr id="105" name="群組 104">
            <a:extLst>
              <a:ext uri="{FF2B5EF4-FFF2-40B4-BE49-F238E27FC236}">
                <a16:creationId xmlns:a16="http://schemas.microsoft.com/office/drawing/2014/main" xmlns="" id="{D7DFF796-7439-4EB1-A8C8-E1A56676B45C}"/>
              </a:ext>
            </a:extLst>
          </p:cNvPr>
          <p:cNvGrpSpPr>
            <a:grpSpLocks noChangeAspect="1"/>
          </p:cNvGrpSpPr>
          <p:nvPr/>
        </p:nvGrpSpPr>
        <p:grpSpPr>
          <a:xfrm>
            <a:off x="6757169" y="1236865"/>
            <a:ext cx="5058624" cy="5254270"/>
            <a:chOff x="16973606" y="10924101"/>
            <a:chExt cx="11088000" cy="11516807"/>
          </a:xfrm>
        </p:grpSpPr>
        <p:grpSp>
          <p:nvGrpSpPr>
            <p:cNvPr id="106" name="群組 105">
              <a:extLst>
                <a:ext uri="{FF2B5EF4-FFF2-40B4-BE49-F238E27FC236}">
                  <a16:creationId xmlns:a16="http://schemas.microsoft.com/office/drawing/2014/main" xmlns="" id="{BAE0C5B1-546E-4063-A3A1-27FB820BA6BA}"/>
                </a:ext>
              </a:extLst>
            </p:cNvPr>
            <p:cNvGrpSpPr>
              <a:grpSpLocks noChangeAspect="1"/>
            </p:cNvGrpSpPr>
            <p:nvPr/>
          </p:nvGrpSpPr>
          <p:grpSpPr>
            <a:xfrm>
              <a:off x="16973606" y="10924101"/>
              <a:ext cx="11088000" cy="11516807"/>
              <a:chOff x="19280820" y="14495791"/>
              <a:chExt cx="4348941" cy="4517129"/>
            </a:xfrm>
          </p:grpSpPr>
          <p:grpSp>
            <p:nvGrpSpPr>
              <p:cNvPr id="114" name="群組 113">
                <a:extLst>
                  <a:ext uri="{FF2B5EF4-FFF2-40B4-BE49-F238E27FC236}">
                    <a16:creationId xmlns:a16="http://schemas.microsoft.com/office/drawing/2014/main" xmlns="" id="{6F08E5B4-AD14-42F8-9709-A1CB0C78D471}"/>
                  </a:ext>
                </a:extLst>
              </p:cNvPr>
              <p:cNvGrpSpPr/>
              <p:nvPr/>
            </p:nvGrpSpPr>
            <p:grpSpPr>
              <a:xfrm>
                <a:off x="19282001" y="14495791"/>
                <a:ext cx="2160000" cy="2160000"/>
                <a:chOff x="-8890" y="6350"/>
                <a:chExt cx="2160000" cy="2160000"/>
              </a:xfrm>
            </p:grpSpPr>
            <p:sp>
              <p:nvSpPr>
                <p:cNvPr id="140" name="矩形 139">
                  <a:extLst>
                    <a:ext uri="{FF2B5EF4-FFF2-40B4-BE49-F238E27FC236}">
                      <a16:creationId xmlns:a16="http://schemas.microsoft.com/office/drawing/2014/main" xmlns="" id="{6B77D749-D5D6-46A8-B618-DD296A97ED1B}"/>
                    </a:ext>
                  </a:extLst>
                </p:cNvPr>
                <p:cNvSpPr>
                  <a:spLocks noChangeAspect="1"/>
                </p:cNvSpPr>
                <p:nvPr/>
              </p:nvSpPr>
              <p:spPr>
                <a:xfrm flipH="1" flipV="1">
                  <a:off x="298837" y="314077"/>
                  <a:ext cx="1852273" cy="1852273"/>
                </a:xfrm>
                <a:prstGeom prst="rect">
                  <a:avLst/>
                </a:prstGeom>
                <a:noFill/>
                <a:ln w="76200" cap="flat" cmpd="sng" algn="ctr">
                  <a:solidFill>
                    <a:srgbClr val="FF0000"/>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TW" altLang="en-US" sz="2500" dirty="0">
                    <a:solidFill>
                      <a:srgbClr val="FFC000"/>
                    </a:solidFill>
                    <a:latin typeface="Agency FB" panose="020B0503020202020204" pitchFamily="34" charset="0"/>
                    <a:cs typeface="Calibri Light" panose="020F0302020204030204" pitchFamily="34" charset="0"/>
                  </a:endParaRPr>
                </a:p>
              </p:txBody>
            </p:sp>
            <p:sp>
              <p:nvSpPr>
                <p:cNvPr id="141" name="矩形 140">
                  <a:extLst>
                    <a:ext uri="{FF2B5EF4-FFF2-40B4-BE49-F238E27FC236}">
                      <a16:creationId xmlns:a16="http://schemas.microsoft.com/office/drawing/2014/main" xmlns="" id="{0893B640-47DF-4296-AA1A-CB503A4224B7}"/>
                    </a:ext>
                  </a:extLst>
                </p:cNvPr>
                <p:cNvSpPr/>
                <p:nvPr/>
              </p:nvSpPr>
              <p:spPr>
                <a:xfrm>
                  <a:off x="-8890" y="635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2500" dirty="0">
                      <a:solidFill>
                        <a:srgbClr val="FFC000"/>
                      </a:solidFill>
                      <a:latin typeface="Agency FB" panose="020B0503020202020204" pitchFamily="34" charset="0"/>
                      <a:cs typeface="Calibri Light" panose="020F0302020204030204" pitchFamily="34" charset="0"/>
                    </a:rPr>
                    <a:t>A</a:t>
                  </a:r>
                  <a:endParaRPr lang="zh-TW" altLang="en-US" sz="2500" dirty="0">
                    <a:solidFill>
                      <a:srgbClr val="FFC000"/>
                    </a:solidFill>
                    <a:latin typeface="Agency FB" panose="020B0503020202020204" pitchFamily="34" charset="0"/>
                    <a:cs typeface="Calibri Light" panose="020F0302020204030204" pitchFamily="34" charset="0"/>
                  </a:endParaRPr>
                </a:p>
              </p:txBody>
            </p:sp>
          </p:grpSp>
          <p:grpSp>
            <p:nvGrpSpPr>
              <p:cNvPr id="115" name="群組 114">
                <a:extLst>
                  <a:ext uri="{FF2B5EF4-FFF2-40B4-BE49-F238E27FC236}">
                    <a16:creationId xmlns:a16="http://schemas.microsoft.com/office/drawing/2014/main" xmlns="" id="{30B21AC9-CF6A-4DA3-90D9-835C5462CA2C}"/>
                  </a:ext>
                </a:extLst>
              </p:cNvPr>
              <p:cNvGrpSpPr/>
              <p:nvPr/>
            </p:nvGrpSpPr>
            <p:grpSpPr>
              <a:xfrm>
                <a:off x="19687571" y="14845521"/>
                <a:ext cx="1348861" cy="1460541"/>
                <a:chOff x="-2108296" y="1696876"/>
                <a:chExt cx="1348861" cy="1460541"/>
              </a:xfrm>
            </p:grpSpPr>
            <p:sp>
              <p:nvSpPr>
                <p:cNvPr id="138" name="手繪多邊形: 圖案 137">
                  <a:extLst>
                    <a:ext uri="{FF2B5EF4-FFF2-40B4-BE49-F238E27FC236}">
                      <a16:creationId xmlns:a16="http://schemas.microsoft.com/office/drawing/2014/main" xmlns="" id="{8202AE81-C0F1-48AD-992D-34247B1E222C}"/>
                    </a:ext>
                  </a:extLst>
                </p:cNvPr>
                <p:cNvSpPr/>
                <p:nvPr/>
              </p:nvSpPr>
              <p:spPr>
                <a:xfrm rot="4496909">
                  <a:off x="-1915376" y="1836972"/>
                  <a:ext cx="1083782" cy="1228100"/>
                </a:xfrm>
                <a:custGeom>
                  <a:avLst/>
                  <a:gdLst>
                    <a:gd name="connsiteX0" fmla="*/ 0 w 1308388"/>
                    <a:gd name="connsiteY0" fmla="*/ 139700 h 1320800"/>
                    <a:gd name="connsiteX1" fmla="*/ 228600 w 1308388"/>
                    <a:gd name="connsiteY1" fmla="*/ 133350 h 1320800"/>
                    <a:gd name="connsiteX2" fmla="*/ 323850 w 1308388"/>
                    <a:gd name="connsiteY2" fmla="*/ 120650 h 1320800"/>
                    <a:gd name="connsiteX3" fmla="*/ 431800 w 1308388"/>
                    <a:gd name="connsiteY3" fmla="*/ 107950 h 1320800"/>
                    <a:gd name="connsiteX4" fmla="*/ 514350 w 1308388"/>
                    <a:gd name="connsiteY4" fmla="*/ 95250 h 1320800"/>
                    <a:gd name="connsiteX5" fmla="*/ 635000 w 1308388"/>
                    <a:gd name="connsiteY5" fmla="*/ 82550 h 1320800"/>
                    <a:gd name="connsiteX6" fmla="*/ 711200 w 1308388"/>
                    <a:gd name="connsiteY6" fmla="*/ 69850 h 1320800"/>
                    <a:gd name="connsiteX7" fmla="*/ 755650 w 1308388"/>
                    <a:gd name="connsiteY7" fmla="*/ 63500 h 1320800"/>
                    <a:gd name="connsiteX8" fmla="*/ 793750 w 1308388"/>
                    <a:gd name="connsiteY8" fmla="*/ 50800 h 1320800"/>
                    <a:gd name="connsiteX9" fmla="*/ 844550 w 1308388"/>
                    <a:gd name="connsiteY9" fmla="*/ 44450 h 1320800"/>
                    <a:gd name="connsiteX10" fmla="*/ 1054100 w 1308388"/>
                    <a:gd name="connsiteY10" fmla="*/ 31750 h 1320800"/>
                    <a:gd name="connsiteX11" fmla="*/ 1123950 w 1308388"/>
                    <a:gd name="connsiteY11" fmla="*/ 12700 h 1320800"/>
                    <a:gd name="connsiteX12" fmla="*/ 1181100 w 1308388"/>
                    <a:gd name="connsiteY12" fmla="*/ 0 h 1320800"/>
                    <a:gd name="connsiteX13" fmla="*/ 1225550 w 1308388"/>
                    <a:gd name="connsiteY13" fmla="*/ 6350 h 1320800"/>
                    <a:gd name="connsiteX14" fmla="*/ 1244600 w 1308388"/>
                    <a:gd name="connsiteY14" fmla="*/ 12700 h 1320800"/>
                    <a:gd name="connsiteX15" fmla="*/ 1257300 w 1308388"/>
                    <a:gd name="connsiteY15" fmla="*/ 63500 h 1320800"/>
                    <a:gd name="connsiteX16" fmla="*/ 1263650 w 1308388"/>
                    <a:gd name="connsiteY16" fmla="*/ 895350 h 1320800"/>
                    <a:gd name="connsiteX17" fmla="*/ 1270000 w 1308388"/>
                    <a:gd name="connsiteY17" fmla="*/ 965200 h 1320800"/>
                    <a:gd name="connsiteX18" fmla="*/ 1276350 w 1308388"/>
                    <a:gd name="connsiteY18" fmla="*/ 1117600 h 1320800"/>
                    <a:gd name="connsiteX19" fmla="*/ 1295400 w 1308388"/>
                    <a:gd name="connsiteY19" fmla="*/ 1206500 h 1320800"/>
                    <a:gd name="connsiteX20" fmla="*/ 1308100 w 1308388"/>
                    <a:gd name="connsiteY20" fmla="*/ 1295400 h 1320800"/>
                    <a:gd name="connsiteX21" fmla="*/ 1308100 w 1308388"/>
                    <a:gd name="connsiteY21"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8388" h="1320800">
                      <a:moveTo>
                        <a:pt x="0" y="139700"/>
                      </a:moveTo>
                      <a:cubicBezTo>
                        <a:pt x="76200" y="137583"/>
                        <a:pt x="152502" y="137826"/>
                        <a:pt x="228600" y="133350"/>
                      </a:cubicBezTo>
                      <a:cubicBezTo>
                        <a:pt x="260576" y="131469"/>
                        <a:pt x="292066" y="124623"/>
                        <a:pt x="323850" y="120650"/>
                      </a:cubicBezTo>
                      <a:lnTo>
                        <a:pt x="431800" y="107950"/>
                      </a:lnTo>
                      <a:cubicBezTo>
                        <a:pt x="459396" y="104271"/>
                        <a:pt x="486743" y="98851"/>
                        <a:pt x="514350" y="95250"/>
                      </a:cubicBezTo>
                      <a:cubicBezTo>
                        <a:pt x="577170" y="87056"/>
                        <a:pt x="574505" y="91192"/>
                        <a:pt x="635000" y="82550"/>
                      </a:cubicBezTo>
                      <a:cubicBezTo>
                        <a:pt x="660492" y="78908"/>
                        <a:pt x="685765" y="73866"/>
                        <a:pt x="711200" y="69850"/>
                      </a:cubicBezTo>
                      <a:cubicBezTo>
                        <a:pt x="725984" y="67516"/>
                        <a:pt x="740833" y="65617"/>
                        <a:pt x="755650" y="63500"/>
                      </a:cubicBezTo>
                      <a:cubicBezTo>
                        <a:pt x="768350" y="59267"/>
                        <a:pt x="780660" y="53605"/>
                        <a:pt x="793750" y="50800"/>
                      </a:cubicBezTo>
                      <a:cubicBezTo>
                        <a:pt x="810436" y="47224"/>
                        <a:pt x="827656" y="46863"/>
                        <a:pt x="844550" y="44450"/>
                      </a:cubicBezTo>
                      <a:cubicBezTo>
                        <a:pt x="960326" y="27911"/>
                        <a:pt x="775328" y="42075"/>
                        <a:pt x="1054100" y="31750"/>
                      </a:cubicBezTo>
                      <a:cubicBezTo>
                        <a:pt x="1135837" y="4504"/>
                        <a:pt x="1052147" y="30651"/>
                        <a:pt x="1123950" y="12700"/>
                      </a:cubicBezTo>
                      <a:cubicBezTo>
                        <a:pt x="1186479" y="-2932"/>
                        <a:pt x="1076259" y="17473"/>
                        <a:pt x="1181100" y="0"/>
                      </a:cubicBezTo>
                      <a:cubicBezTo>
                        <a:pt x="1195917" y="2117"/>
                        <a:pt x="1210874" y="3415"/>
                        <a:pt x="1225550" y="6350"/>
                      </a:cubicBezTo>
                      <a:cubicBezTo>
                        <a:pt x="1232114" y="7663"/>
                        <a:pt x="1241349" y="6849"/>
                        <a:pt x="1244600" y="12700"/>
                      </a:cubicBezTo>
                      <a:cubicBezTo>
                        <a:pt x="1253077" y="27958"/>
                        <a:pt x="1257300" y="63500"/>
                        <a:pt x="1257300" y="63500"/>
                      </a:cubicBezTo>
                      <a:cubicBezTo>
                        <a:pt x="1259417" y="340783"/>
                        <a:pt x="1259745" y="618086"/>
                        <a:pt x="1263650" y="895350"/>
                      </a:cubicBezTo>
                      <a:cubicBezTo>
                        <a:pt x="1263979" y="918727"/>
                        <a:pt x="1268666" y="941859"/>
                        <a:pt x="1270000" y="965200"/>
                      </a:cubicBezTo>
                      <a:cubicBezTo>
                        <a:pt x="1272901" y="1015961"/>
                        <a:pt x="1271881" y="1066953"/>
                        <a:pt x="1276350" y="1117600"/>
                      </a:cubicBezTo>
                      <a:cubicBezTo>
                        <a:pt x="1279501" y="1153314"/>
                        <a:pt x="1288367" y="1174853"/>
                        <a:pt x="1295400" y="1206500"/>
                      </a:cubicBezTo>
                      <a:cubicBezTo>
                        <a:pt x="1302916" y="1240321"/>
                        <a:pt x="1305163" y="1257223"/>
                        <a:pt x="1308100" y="1295400"/>
                      </a:cubicBezTo>
                      <a:cubicBezTo>
                        <a:pt x="1308749" y="1303842"/>
                        <a:pt x="1308100" y="1312333"/>
                        <a:pt x="1308100" y="1320800"/>
                      </a:cubicBezTo>
                    </a:path>
                  </a:pathLst>
                </a:cu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dirty="0">
                    <a:solidFill>
                      <a:srgbClr val="FFC000"/>
                    </a:solidFill>
                    <a:latin typeface="Agency FB" panose="020B0503020202020204" pitchFamily="34" charset="0"/>
                    <a:cs typeface="Calibri Light" panose="020F0302020204030204" pitchFamily="34" charset="0"/>
                  </a:endParaRPr>
                </a:p>
              </p:txBody>
            </p:sp>
            <p:sp>
              <p:nvSpPr>
                <p:cNvPr id="139" name="手繪多邊形: 圖案 138">
                  <a:extLst>
                    <a:ext uri="{FF2B5EF4-FFF2-40B4-BE49-F238E27FC236}">
                      <a16:creationId xmlns:a16="http://schemas.microsoft.com/office/drawing/2014/main" xmlns="" id="{379D443A-B722-4B1D-8304-5FDF840B9663}"/>
                    </a:ext>
                  </a:extLst>
                </p:cNvPr>
                <p:cNvSpPr/>
                <p:nvPr/>
              </p:nvSpPr>
              <p:spPr>
                <a:xfrm rot="4496909">
                  <a:off x="-2251192" y="1839772"/>
                  <a:ext cx="1460541" cy="1174750"/>
                </a:xfrm>
                <a:custGeom>
                  <a:avLst/>
                  <a:gdLst>
                    <a:gd name="connsiteX0" fmla="*/ 133391 w 1460541"/>
                    <a:gd name="connsiteY0" fmla="*/ 0 h 1174750"/>
                    <a:gd name="connsiteX1" fmla="*/ 114341 w 1460541"/>
                    <a:gd name="connsiteY1" fmla="*/ 209550 h 1174750"/>
                    <a:gd name="connsiteX2" fmla="*/ 88941 w 1460541"/>
                    <a:gd name="connsiteY2" fmla="*/ 304800 h 1174750"/>
                    <a:gd name="connsiteX3" fmla="*/ 76241 w 1460541"/>
                    <a:gd name="connsiteY3" fmla="*/ 431800 h 1174750"/>
                    <a:gd name="connsiteX4" fmla="*/ 69891 w 1460541"/>
                    <a:gd name="connsiteY4" fmla="*/ 469900 h 1174750"/>
                    <a:gd name="connsiteX5" fmla="*/ 57191 w 1460541"/>
                    <a:gd name="connsiteY5" fmla="*/ 571500 h 1174750"/>
                    <a:gd name="connsiteX6" fmla="*/ 44491 w 1460541"/>
                    <a:gd name="connsiteY6" fmla="*/ 609600 h 1174750"/>
                    <a:gd name="connsiteX7" fmla="*/ 31791 w 1460541"/>
                    <a:gd name="connsiteY7" fmla="*/ 654050 h 1174750"/>
                    <a:gd name="connsiteX8" fmla="*/ 25441 w 1460541"/>
                    <a:gd name="connsiteY8" fmla="*/ 749300 h 1174750"/>
                    <a:gd name="connsiteX9" fmla="*/ 25441 w 1460541"/>
                    <a:gd name="connsiteY9" fmla="*/ 946150 h 1174750"/>
                    <a:gd name="connsiteX10" fmla="*/ 12741 w 1460541"/>
                    <a:gd name="connsiteY10" fmla="*/ 971550 h 1174750"/>
                    <a:gd name="connsiteX11" fmla="*/ 6391 w 1460541"/>
                    <a:gd name="connsiteY11" fmla="*/ 1003300 h 1174750"/>
                    <a:gd name="connsiteX12" fmla="*/ 41 w 1460541"/>
                    <a:gd name="connsiteY12" fmla="*/ 1028700 h 1174750"/>
                    <a:gd name="connsiteX13" fmla="*/ 12741 w 1460541"/>
                    <a:gd name="connsiteY13" fmla="*/ 1104900 h 1174750"/>
                    <a:gd name="connsiteX14" fmla="*/ 38141 w 1460541"/>
                    <a:gd name="connsiteY14" fmla="*/ 1117600 h 1174750"/>
                    <a:gd name="connsiteX15" fmla="*/ 120691 w 1460541"/>
                    <a:gd name="connsiteY15" fmla="*/ 1136650 h 1174750"/>
                    <a:gd name="connsiteX16" fmla="*/ 495341 w 1460541"/>
                    <a:gd name="connsiteY16" fmla="*/ 1143000 h 1174750"/>
                    <a:gd name="connsiteX17" fmla="*/ 609641 w 1460541"/>
                    <a:gd name="connsiteY17" fmla="*/ 1155700 h 1174750"/>
                    <a:gd name="connsiteX18" fmla="*/ 825541 w 1460541"/>
                    <a:gd name="connsiteY18" fmla="*/ 1174750 h 1174750"/>
                    <a:gd name="connsiteX19" fmla="*/ 1212891 w 1460541"/>
                    <a:gd name="connsiteY19" fmla="*/ 1168400 h 1174750"/>
                    <a:gd name="connsiteX20" fmla="*/ 1250991 w 1460541"/>
                    <a:gd name="connsiteY20" fmla="*/ 1117600 h 1174750"/>
                    <a:gd name="connsiteX21" fmla="*/ 1282741 w 1460541"/>
                    <a:gd name="connsiteY21" fmla="*/ 1092200 h 1174750"/>
                    <a:gd name="connsiteX22" fmla="*/ 1301791 w 1460541"/>
                    <a:gd name="connsiteY22" fmla="*/ 1085850 h 1174750"/>
                    <a:gd name="connsiteX23" fmla="*/ 1384341 w 1460541"/>
                    <a:gd name="connsiteY23" fmla="*/ 1047750 h 1174750"/>
                    <a:gd name="connsiteX24" fmla="*/ 1460541 w 1460541"/>
                    <a:gd name="connsiteY24" fmla="*/ 10223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541" h="1174750">
                      <a:moveTo>
                        <a:pt x="133391" y="0"/>
                      </a:moveTo>
                      <a:cubicBezTo>
                        <a:pt x="127041" y="69850"/>
                        <a:pt x="124462" y="140146"/>
                        <a:pt x="114341" y="209550"/>
                      </a:cubicBezTo>
                      <a:cubicBezTo>
                        <a:pt x="109599" y="242066"/>
                        <a:pt x="94493" y="272413"/>
                        <a:pt x="88941" y="304800"/>
                      </a:cubicBezTo>
                      <a:cubicBezTo>
                        <a:pt x="81753" y="346733"/>
                        <a:pt x="83235" y="389834"/>
                        <a:pt x="76241" y="431800"/>
                      </a:cubicBezTo>
                      <a:cubicBezTo>
                        <a:pt x="74124" y="444500"/>
                        <a:pt x="71631" y="457143"/>
                        <a:pt x="69891" y="469900"/>
                      </a:cubicBezTo>
                      <a:cubicBezTo>
                        <a:pt x="65280" y="503717"/>
                        <a:pt x="63296" y="537920"/>
                        <a:pt x="57191" y="571500"/>
                      </a:cubicBezTo>
                      <a:cubicBezTo>
                        <a:pt x="54796" y="584671"/>
                        <a:pt x="48428" y="596805"/>
                        <a:pt x="44491" y="609600"/>
                      </a:cubicBezTo>
                      <a:cubicBezTo>
                        <a:pt x="39959" y="624328"/>
                        <a:pt x="36024" y="639233"/>
                        <a:pt x="31791" y="654050"/>
                      </a:cubicBezTo>
                      <a:cubicBezTo>
                        <a:pt x="29674" y="685800"/>
                        <a:pt x="25441" y="717480"/>
                        <a:pt x="25441" y="749300"/>
                      </a:cubicBezTo>
                      <a:cubicBezTo>
                        <a:pt x="25441" y="818003"/>
                        <a:pt x="39738" y="879430"/>
                        <a:pt x="25441" y="946150"/>
                      </a:cubicBezTo>
                      <a:cubicBezTo>
                        <a:pt x="23458" y="955406"/>
                        <a:pt x="16974" y="963083"/>
                        <a:pt x="12741" y="971550"/>
                      </a:cubicBezTo>
                      <a:cubicBezTo>
                        <a:pt x="10624" y="982133"/>
                        <a:pt x="8732" y="992764"/>
                        <a:pt x="6391" y="1003300"/>
                      </a:cubicBezTo>
                      <a:cubicBezTo>
                        <a:pt x="4498" y="1011819"/>
                        <a:pt x="-503" y="1019990"/>
                        <a:pt x="41" y="1028700"/>
                      </a:cubicBezTo>
                      <a:cubicBezTo>
                        <a:pt x="1647" y="1054400"/>
                        <a:pt x="2597" y="1081232"/>
                        <a:pt x="12741" y="1104900"/>
                      </a:cubicBezTo>
                      <a:cubicBezTo>
                        <a:pt x="16470" y="1113601"/>
                        <a:pt x="29352" y="1114084"/>
                        <a:pt x="38141" y="1117600"/>
                      </a:cubicBezTo>
                      <a:cubicBezTo>
                        <a:pt x="65296" y="1128462"/>
                        <a:pt x="91100" y="1135753"/>
                        <a:pt x="120691" y="1136650"/>
                      </a:cubicBezTo>
                      <a:cubicBezTo>
                        <a:pt x="245535" y="1140433"/>
                        <a:pt x="370458" y="1140883"/>
                        <a:pt x="495341" y="1143000"/>
                      </a:cubicBezTo>
                      <a:lnTo>
                        <a:pt x="609641" y="1155700"/>
                      </a:lnTo>
                      <a:lnTo>
                        <a:pt x="825541" y="1174750"/>
                      </a:lnTo>
                      <a:lnTo>
                        <a:pt x="1212891" y="1168400"/>
                      </a:lnTo>
                      <a:cubicBezTo>
                        <a:pt x="1235557" y="1166656"/>
                        <a:pt x="1240390" y="1129716"/>
                        <a:pt x="1250991" y="1117600"/>
                      </a:cubicBezTo>
                      <a:cubicBezTo>
                        <a:pt x="1259916" y="1107400"/>
                        <a:pt x="1271248" y="1099383"/>
                        <a:pt x="1282741" y="1092200"/>
                      </a:cubicBezTo>
                      <a:cubicBezTo>
                        <a:pt x="1288417" y="1088652"/>
                        <a:pt x="1295674" y="1088568"/>
                        <a:pt x="1301791" y="1085850"/>
                      </a:cubicBezTo>
                      <a:cubicBezTo>
                        <a:pt x="1357252" y="1061201"/>
                        <a:pt x="1323499" y="1070566"/>
                        <a:pt x="1384341" y="1047750"/>
                      </a:cubicBezTo>
                      <a:cubicBezTo>
                        <a:pt x="1409410" y="1038349"/>
                        <a:pt x="1435141" y="1030817"/>
                        <a:pt x="1460541" y="1022350"/>
                      </a:cubicBezTo>
                    </a:path>
                  </a:pathLst>
                </a:cu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a:solidFill>
                      <a:srgbClr val="FFC000"/>
                    </a:solidFill>
                    <a:latin typeface="Agency FB" panose="020B0503020202020204" pitchFamily="34" charset="0"/>
                    <a:cs typeface="Calibri Light" panose="020F0302020204030204" pitchFamily="34" charset="0"/>
                  </a:endParaRPr>
                </a:p>
              </p:txBody>
            </p:sp>
          </p:grpSp>
          <p:grpSp>
            <p:nvGrpSpPr>
              <p:cNvPr id="116" name="群組 115">
                <a:extLst>
                  <a:ext uri="{FF2B5EF4-FFF2-40B4-BE49-F238E27FC236}">
                    <a16:creationId xmlns:a16="http://schemas.microsoft.com/office/drawing/2014/main" xmlns="" id="{DFE7908D-8BA9-47CC-964A-17ED7C8AD319}"/>
                  </a:ext>
                </a:extLst>
              </p:cNvPr>
              <p:cNvGrpSpPr/>
              <p:nvPr/>
            </p:nvGrpSpPr>
            <p:grpSpPr>
              <a:xfrm>
                <a:off x="21749740" y="16977539"/>
                <a:ext cx="1348861" cy="1460541"/>
                <a:chOff x="-2108296" y="1696876"/>
                <a:chExt cx="1348861" cy="1460541"/>
              </a:xfrm>
            </p:grpSpPr>
            <p:sp>
              <p:nvSpPr>
                <p:cNvPr id="136" name="手繪多邊形: 圖案 135">
                  <a:extLst>
                    <a:ext uri="{FF2B5EF4-FFF2-40B4-BE49-F238E27FC236}">
                      <a16:creationId xmlns:a16="http://schemas.microsoft.com/office/drawing/2014/main" xmlns="" id="{25494D9B-6E8D-4901-9E3F-ED016BAAE0B9}"/>
                    </a:ext>
                  </a:extLst>
                </p:cNvPr>
                <p:cNvSpPr/>
                <p:nvPr/>
              </p:nvSpPr>
              <p:spPr>
                <a:xfrm rot="4496909">
                  <a:off x="-1915376" y="1836972"/>
                  <a:ext cx="1083782" cy="1228100"/>
                </a:xfrm>
                <a:custGeom>
                  <a:avLst/>
                  <a:gdLst>
                    <a:gd name="connsiteX0" fmla="*/ 0 w 1308388"/>
                    <a:gd name="connsiteY0" fmla="*/ 139700 h 1320800"/>
                    <a:gd name="connsiteX1" fmla="*/ 228600 w 1308388"/>
                    <a:gd name="connsiteY1" fmla="*/ 133350 h 1320800"/>
                    <a:gd name="connsiteX2" fmla="*/ 323850 w 1308388"/>
                    <a:gd name="connsiteY2" fmla="*/ 120650 h 1320800"/>
                    <a:gd name="connsiteX3" fmla="*/ 431800 w 1308388"/>
                    <a:gd name="connsiteY3" fmla="*/ 107950 h 1320800"/>
                    <a:gd name="connsiteX4" fmla="*/ 514350 w 1308388"/>
                    <a:gd name="connsiteY4" fmla="*/ 95250 h 1320800"/>
                    <a:gd name="connsiteX5" fmla="*/ 635000 w 1308388"/>
                    <a:gd name="connsiteY5" fmla="*/ 82550 h 1320800"/>
                    <a:gd name="connsiteX6" fmla="*/ 711200 w 1308388"/>
                    <a:gd name="connsiteY6" fmla="*/ 69850 h 1320800"/>
                    <a:gd name="connsiteX7" fmla="*/ 755650 w 1308388"/>
                    <a:gd name="connsiteY7" fmla="*/ 63500 h 1320800"/>
                    <a:gd name="connsiteX8" fmla="*/ 793750 w 1308388"/>
                    <a:gd name="connsiteY8" fmla="*/ 50800 h 1320800"/>
                    <a:gd name="connsiteX9" fmla="*/ 844550 w 1308388"/>
                    <a:gd name="connsiteY9" fmla="*/ 44450 h 1320800"/>
                    <a:gd name="connsiteX10" fmla="*/ 1054100 w 1308388"/>
                    <a:gd name="connsiteY10" fmla="*/ 31750 h 1320800"/>
                    <a:gd name="connsiteX11" fmla="*/ 1123950 w 1308388"/>
                    <a:gd name="connsiteY11" fmla="*/ 12700 h 1320800"/>
                    <a:gd name="connsiteX12" fmla="*/ 1181100 w 1308388"/>
                    <a:gd name="connsiteY12" fmla="*/ 0 h 1320800"/>
                    <a:gd name="connsiteX13" fmla="*/ 1225550 w 1308388"/>
                    <a:gd name="connsiteY13" fmla="*/ 6350 h 1320800"/>
                    <a:gd name="connsiteX14" fmla="*/ 1244600 w 1308388"/>
                    <a:gd name="connsiteY14" fmla="*/ 12700 h 1320800"/>
                    <a:gd name="connsiteX15" fmla="*/ 1257300 w 1308388"/>
                    <a:gd name="connsiteY15" fmla="*/ 63500 h 1320800"/>
                    <a:gd name="connsiteX16" fmla="*/ 1263650 w 1308388"/>
                    <a:gd name="connsiteY16" fmla="*/ 895350 h 1320800"/>
                    <a:gd name="connsiteX17" fmla="*/ 1270000 w 1308388"/>
                    <a:gd name="connsiteY17" fmla="*/ 965200 h 1320800"/>
                    <a:gd name="connsiteX18" fmla="*/ 1276350 w 1308388"/>
                    <a:gd name="connsiteY18" fmla="*/ 1117600 h 1320800"/>
                    <a:gd name="connsiteX19" fmla="*/ 1295400 w 1308388"/>
                    <a:gd name="connsiteY19" fmla="*/ 1206500 h 1320800"/>
                    <a:gd name="connsiteX20" fmla="*/ 1308100 w 1308388"/>
                    <a:gd name="connsiteY20" fmla="*/ 1295400 h 1320800"/>
                    <a:gd name="connsiteX21" fmla="*/ 1308100 w 1308388"/>
                    <a:gd name="connsiteY21"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8388" h="1320800">
                      <a:moveTo>
                        <a:pt x="0" y="139700"/>
                      </a:moveTo>
                      <a:cubicBezTo>
                        <a:pt x="76200" y="137583"/>
                        <a:pt x="152502" y="137826"/>
                        <a:pt x="228600" y="133350"/>
                      </a:cubicBezTo>
                      <a:cubicBezTo>
                        <a:pt x="260576" y="131469"/>
                        <a:pt x="292066" y="124623"/>
                        <a:pt x="323850" y="120650"/>
                      </a:cubicBezTo>
                      <a:lnTo>
                        <a:pt x="431800" y="107950"/>
                      </a:lnTo>
                      <a:cubicBezTo>
                        <a:pt x="459396" y="104271"/>
                        <a:pt x="486743" y="98851"/>
                        <a:pt x="514350" y="95250"/>
                      </a:cubicBezTo>
                      <a:cubicBezTo>
                        <a:pt x="577170" y="87056"/>
                        <a:pt x="574505" y="91192"/>
                        <a:pt x="635000" y="82550"/>
                      </a:cubicBezTo>
                      <a:cubicBezTo>
                        <a:pt x="660492" y="78908"/>
                        <a:pt x="685765" y="73866"/>
                        <a:pt x="711200" y="69850"/>
                      </a:cubicBezTo>
                      <a:cubicBezTo>
                        <a:pt x="725984" y="67516"/>
                        <a:pt x="740833" y="65617"/>
                        <a:pt x="755650" y="63500"/>
                      </a:cubicBezTo>
                      <a:cubicBezTo>
                        <a:pt x="768350" y="59267"/>
                        <a:pt x="780660" y="53605"/>
                        <a:pt x="793750" y="50800"/>
                      </a:cubicBezTo>
                      <a:cubicBezTo>
                        <a:pt x="810436" y="47224"/>
                        <a:pt x="827656" y="46863"/>
                        <a:pt x="844550" y="44450"/>
                      </a:cubicBezTo>
                      <a:cubicBezTo>
                        <a:pt x="960326" y="27911"/>
                        <a:pt x="775328" y="42075"/>
                        <a:pt x="1054100" y="31750"/>
                      </a:cubicBezTo>
                      <a:cubicBezTo>
                        <a:pt x="1135837" y="4504"/>
                        <a:pt x="1052147" y="30651"/>
                        <a:pt x="1123950" y="12700"/>
                      </a:cubicBezTo>
                      <a:cubicBezTo>
                        <a:pt x="1186479" y="-2932"/>
                        <a:pt x="1076259" y="17473"/>
                        <a:pt x="1181100" y="0"/>
                      </a:cubicBezTo>
                      <a:cubicBezTo>
                        <a:pt x="1195917" y="2117"/>
                        <a:pt x="1210874" y="3415"/>
                        <a:pt x="1225550" y="6350"/>
                      </a:cubicBezTo>
                      <a:cubicBezTo>
                        <a:pt x="1232114" y="7663"/>
                        <a:pt x="1241349" y="6849"/>
                        <a:pt x="1244600" y="12700"/>
                      </a:cubicBezTo>
                      <a:cubicBezTo>
                        <a:pt x="1253077" y="27958"/>
                        <a:pt x="1257300" y="63500"/>
                        <a:pt x="1257300" y="63500"/>
                      </a:cubicBezTo>
                      <a:cubicBezTo>
                        <a:pt x="1259417" y="340783"/>
                        <a:pt x="1259745" y="618086"/>
                        <a:pt x="1263650" y="895350"/>
                      </a:cubicBezTo>
                      <a:cubicBezTo>
                        <a:pt x="1263979" y="918727"/>
                        <a:pt x="1268666" y="941859"/>
                        <a:pt x="1270000" y="965200"/>
                      </a:cubicBezTo>
                      <a:cubicBezTo>
                        <a:pt x="1272901" y="1015961"/>
                        <a:pt x="1271881" y="1066953"/>
                        <a:pt x="1276350" y="1117600"/>
                      </a:cubicBezTo>
                      <a:cubicBezTo>
                        <a:pt x="1279501" y="1153314"/>
                        <a:pt x="1288367" y="1174853"/>
                        <a:pt x="1295400" y="1206500"/>
                      </a:cubicBezTo>
                      <a:cubicBezTo>
                        <a:pt x="1302916" y="1240321"/>
                        <a:pt x="1305163" y="1257223"/>
                        <a:pt x="1308100" y="1295400"/>
                      </a:cubicBezTo>
                      <a:cubicBezTo>
                        <a:pt x="1308749" y="1303842"/>
                        <a:pt x="1308100" y="1312333"/>
                        <a:pt x="1308100" y="1320800"/>
                      </a:cubicBezTo>
                    </a:path>
                  </a:pathLst>
                </a:cu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a:solidFill>
                      <a:srgbClr val="FFC000"/>
                    </a:solidFill>
                    <a:latin typeface="Agency FB" panose="020B0503020202020204" pitchFamily="34" charset="0"/>
                    <a:cs typeface="Calibri Light" panose="020F0302020204030204" pitchFamily="34" charset="0"/>
                  </a:endParaRPr>
                </a:p>
              </p:txBody>
            </p:sp>
            <p:sp>
              <p:nvSpPr>
                <p:cNvPr id="137" name="手繪多邊形: 圖案 136">
                  <a:extLst>
                    <a:ext uri="{FF2B5EF4-FFF2-40B4-BE49-F238E27FC236}">
                      <a16:creationId xmlns:a16="http://schemas.microsoft.com/office/drawing/2014/main" xmlns="" id="{18D8A057-DB7B-43A1-B7C5-08E8AEEFD239}"/>
                    </a:ext>
                  </a:extLst>
                </p:cNvPr>
                <p:cNvSpPr/>
                <p:nvPr/>
              </p:nvSpPr>
              <p:spPr>
                <a:xfrm rot="4496909">
                  <a:off x="-2251192" y="1839772"/>
                  <a:ext cx="1460541" cy="1174750"/>
                </a:xfrm>
                <a:custGeom>
                  <a:avLst/>
                  <a:gdLst>
                    <a:gd name="connsiteX0" fmla="*/ 133391 w 1460541"/>
                    <a:gd name="connsiteY0" fmla="*/ 0 h 1174750"/>
                    <a:gd name="connsiteX1" fmla="*/ 114341 w 1460541"/>
                    <a:gd name="connsiteY1" fmla="*/ 209550 h 1174750"/>
                    <a:gd name="connsiteX2" fmla="*/ 88941 w 1460541"/>
                    <a:gd name="connsiteY2" fmla="*/ 304800 h 1174750"/>
                    <a:gd name="connsiteX3" fmla="*/ 76241 w 1460541"/>
                    <a:gd name="connsiteY3" fmla="*/ 431800 h 1174750"/>
                    <a:gd name="connsiteX4" fmla="*/ 69891 w 1460541"/>
                    <a:gd name="connsiteY4" fmla="*/ 469900 h 1174750"/>
                    <a:gd name="connsiteX5" fmla="*/ 57191 w 1460541"/>
                    <a:gd name="connsiteY5" fmla="*/ 571500 h 1174750"/>
                    <a:gd name="connsiteX6" fmla="*/ 44491 w 1460541"/>
                    <a:gd name="connsiteY6" fmla="*/ 609600 h 1174750"/>
                    <a:gd name="connsiteX7" fmla="*/ 31791 w 1460541"/>
                    <a:gd name="connsiteY7" fmla="*/ 654050 h 1174750"/>
                    <a:gd name="connsiteX8" fmla="*/ 25441 w 1460541"/>
                    <a:gd name="connsiteY8" fmla="*/ 749300 h 1174750"/>
                    <a:gd name="connsiteX9" fmla="*/ 25441 w 1460541"/>
                    <a:gd name="connsiteY9" fmla="*/ 946150 h 1174750"/>
                    <a:gd name="connsiteX10" fmla="*/ 12741 w 1460541"/>
                    <a:gd name="connsiteY10" fmla="*/ 971550 h 1174750"/>
                    <a:gd name="connsiteX11" fmla="*/ 6391 w 1460541"/>
                    <a:gd name="connsiteY11" fmla="*/ 1003300 h 1174750"/>
                    <a:gd name="connsiteX12" fmla="*/ 41 w 1460541"/>
                    <a:gd name="connsiteY12" fmla="*/ 1028700 h 1174750"/>
                    <a:gd name="connsiteX13" fmla="*/ 12741 w 1460541"/>
                    <a:gd name="connsiteY13" fmla="*/ 1104900 h 1174750"/>
                    <a:gd name="connsiteX14" fmla="*/ 38141 w 1460541"/>
                    <a:gd name="connsiteY14" fmla="*/ 1117600 h 1174750"/>
                    <a:gd name="connsiteX15" fmla="*/ 120691 w 1460541"/>
                    <a:gd name="connsiteY15" fmla="*/ 1136650 h 1174750"/>
                    <a:gd name="connsiteX16" fmla="*/ 495341 w 1460541"/>
                    <a:gd name="connsiteY16" fmla="*/ 1143000 h 1174750"/>
                    <a:gd name="connsiteX17" fmla="*/ 609641 w 1460541"/>
                    <a:gd name="connsiteY17" fmla="*/ 1155700 h 1174750"/>
                    <a:gd name="connsiteX18" fmla="*/ 825541 w 1460541"/>
                    <a:gd name="connsiteY18" fmla="*/ 1174750 h 1174750"/>
                    <a:gd name="connsiteX19" fmla="*/ 1212891 w 1460541"/>
                    <a:gd name="connsiteY19" fmla="*/ 1168400 h 1174750"/>
                    <a:gd name="connsiteX20" fmla="*/ 1250991 w 1460541"/>
                    <a:gd name="connsiteY20" fmla="*/ 1117600 h 1174750"/>
                    <a:gd name="connsiteX21" fmla="*/ 1282741 w 1460541"/>
                    <a:gd name="connsiteY21" fmla="*/ 1092200 h 1174750"/>
                    <a:gd name="connsiteX22" fmla="*/ 1301791 w 1460541"/>
                    <a:gd name="connsiteY22" fmla="*/ 1085850 h 1174750"/>
                    <a:gd name="connsiteX23" fmla="*/ 1384341 w 1460541"/>
                    <a:gd name="connsiteY23" fmla="*/ 1047750 h 1174750"/>
                    <a:gd name="connsiteX24" fmla="*/ 1460541 w 1460541"/>
                    <a:gd name="connsiteY24" fmla="*/ 10223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541" h="1174750">
                      <a:moveTo>
                        <a:pt x="133391" y="0"/>
                      </a:moveTo>
                      <a:cubicBezTo>
                        <a:pt x="127041" y="69850"/>
                        <a:pt x="124462" y="140146"/>
                        <a:pt x="114341" y="209550"/>
                      </a:cubicBezTo>
                      <a:cubicBezTo>
                        <a:pt x="109599" y="242066"/>
                        <a:pt x="94493" y="272413"/>
                        <a:pt x="88941" y="304800"/>
                      </a:cubicBezTo>
                      <a:cubicBezTo>
                        <a:pt x="81753" y="346733"/>
                        <a:pt x="83235" y="389834"/>
                        <a:pt x="76241" y="431800"/>
                      </a:cubicBezTo>
                      <a:cubicBezTo>
                        <a:pt x="74124" y="444500"/>
                        <a:pt x="71631" y="457143"/>
                        <a:pt x="69891" y="469900"/>
                      </a:cubicBezTo>
                      <a:cubicBezTo>
                        <a:pt x="65280" y="503717"/>
                        <a:pt x="63296" y="537920"/>
                        <a:pt x="57191" y="571500"/>
                      </a:cubicBezTo>
                      <a:cubicBezTo>
                        <a:pt x="54796" y="584671"/>
                        <a:pt x="48428" y="596805"/>
                        <a:pt x="44491" y="609600"/>
                      </a:cubicBezTo>
                      <a:cubicBezTo>
                        <a:pt x="39959" y="624328"/>
                        <a:pt x="36024" y="639233"/>
                        <a:pt x="31791" y="654050"/>
                      </a:cubicBezTo>
                      <a:cubicBezTo>
                        <a:pt x="29674" y="685800"/>
                        <a:pt x="25441" y="717480"/>
                        <a:pt x="25441" y="749300"/>
                      </a:cubicBezTo>
                      <a:cubicBezTo>
                        <a:pt x="25441" y="818003"/>
                        <a:pt x="39738" y="879430"/>
                        <a:pt x="25441" y="946150"/>
                      </a:cubicBezTo>
                      <a:cubicBezTo>
                        <a:pt x="23458" y="955406"/>
                        <a:pt x="16974" y="963083"/>
                        <a:pt x="12741" y="971550"/>
                      </a:cubicBezTo>
                      <a:cubicBezTo>
                        <a:pt x="10624" y="982133"/>
                        <a:pt x="8732" y="992764"/>
                        <a:pt x="6391" y="1003300"/>
                      </a:cubicBezTo>
                      <a:cubicBezTo>
                        <a:pt x="4498" y="1011819"/>
                        <a:pt x="-503" y="1019990"/>
                        <a:pt x="41" y="1028700"/>
                      </a:cubicBezTo>
                      <a:cubicBezTo>
                        <a:pt x="1647" y="1054400"/>
                        <a:pt x="2597" y="1081232"/>
                        <a:pt x="12741" y="1104900"/>
                      </a:cubicBezTo>
                      <a:cubicBezTo>
                        <a:pt x="16470" y="1113601"/>
                        <a:pt x="29352" y="1114084"/>
                        <a:pt x="38141" y="1117600"/>
                      </a:cubicBezTo>
                      <a:cubicBezTo>
                        <a:pt x="65296" y="1128462"/>
                        <a:pt x="91100" y="1135753"/>
                        <a:pt x="120691" y="1136650"/>
                      </a:cubicBezTo>
                      <a:cubicBezTo>
                        <a:pt x="245535" y="1140433"/>
                        <a:pt x="370458" y="1140883"/>
                        <a:pt x="495341" y="1143000"/>
                      </a:cubicBezTo>
                      <a:lnTo>
                        <a:pt x="609641" y="1155700"/>
                      </a:lnTo>
                      <a:lnTo>
                        <a:pt x="825541" y="1174750"/>
                      </a:lnTo>
                      <a:lnTo>
                        <a:pt x="1212891" y="1168400"/>
                      </a:lnTo>
                      <a:cubicBezTo>
                        <a:pt x="1235557" y="1166656"/>
                        <a:pt x="1240390" y="1129716"/>
                        <a:pt x="1250991" y="1117600"/>
                      </a:cubicBezTo>
                      <a:cubicBezTo>
                        <a:pt x="1259916" y="1107400"/>
                        <a:pt x="1271248" y="1099383"/>
                        <a:pt x="1282741" y="1092200"/>
                      </a:cubicBezTo>
                      <a:cubicBezTo>
                        <a:pt x="1288417" y="1088652"/>
                        <a:pt x="1295674" y="1088568"/>
                        <a:pt x="1301791" y="1085850"/>
                      </a:cubicBezTo>
                      <a:cubicBezTo>
                        <a:pt x="1357252" y="1061201"/>
                        <a:pt x="1323499" y="1070566"/>
                        <a:pt x="1384341" y="1047750"/>
                      </a:cubicBezTo>
                      <a:cubicBezTo>
                        <a:pt x="1409410" y="1038349"/>
                        <a:pt x="1435141" y="1030817"/>
                        <a:pt x="1460541" y="1022350"/>
                      </a:cubicBezTo>
                    </a:path>
                  </a:pathLst>
                </a:cu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a:solidFill>
                      <a:srgbClr val="FFC000"/>
                    </a:solidFill>
                    <a:latin typeface="Agency FB" panose="020B0503020202020204" pitchFamily="34" charset="0"/>
                    <a:cs typeface="Calibri Light" panose="020F0302020204030204" pitchFamily="34" charset="0"/>
                  </a:endParaRPr>
                </a:p>
              </p:txBody>
            </p:sp>
          </p:grpSp>
          <p:grpSp>
            <p:nvGrpSpPr>
              <p:cNvPr id="117" name="群組 116">
                <a:extLst>
                  <a:ext uri="{FF2B5EF4-FFF2-40B4-BE49-F238E27FC236}">
                    <a16:creationId xmlns:a16="http://schemas.microsoft.com/office/drawing/2014/main" xmlns="" id="{F6E95BD5-D85A-4F2B-AA59-B5746447865C}"/>
                  </a:ext>
                </a:extLst>
              </p:cNvPr>
              <p:cNvGrpSpPr/>
              <p:nvPr/>
            </p:nvGrpSpPr>
            <p:grpSpPr>
              <a:xfrm>
                <a:off x="21435239" y="14495791"/>
                <a:ext cx="2194522" cy="2376591"/>
                <a:chOff x="2144348" y="6350"/>
                <a:chExt cx="2194522" cy="2376591"/>
              </a:xfrm>
            </p:grpSpPr>
            <p:grpSp>
              <p:nvGrpSpPr>
                <p:cNvPr id="130" name="群組 129">
                  <a:extLst>
                    <a:ext uri="{FF2B5EF4-FFF2-40B4-BE49-F238E27FC236}">
                      <a16:creationId xmlns:a16="http://schemas.microsoft.com/office/drawing/2014/main" xmlns="" id="{45BCED71-32DF-46EB-8CB1-E308AD4E4505}"/>
                    </a:ext>
                  </a:extLst>
                </p:cNvPr>
                <p:cNvGrpSpPr/>
                <p:nvPr/>
              </p:nvGrpSpPr>
              <p:grpSpPr>
                <a:xfrm>
                  <a:off x="2144348" y="6350"/>
                  <a:ext cx="2160000" cy="2160000"/>
                  <a:chOff x="2144348" y="6350"/>
                  <a:chExt cx="2160000" cy="2160000"/>
                </a:xfrm>
              </p:grpSpPr>
              <p:sp>
                <p:nvSpPr>
                  <p:cNvPr id="134" name="矩形 133">
                    <a:extLst>
                      <a:ext uri="{FF2B5EF4-FFF2-40B4-BE49-F238E27FC236}">
                        <a16:creationId xmlns:a16="http://schemas.microsoft.com/office/drawing/2014/main" xmlns="" id="{0F48E4A8-84ED-4217-BED3-ED24E5764D50}"/>
                      </a:ext>
                    </a:extLst>
                  </p:cNvPr>
                  <p:cNvSpPr>
                    <a:spLocks noChangeAspect="1"/>
                  </p:cNvSpPr>
                  <p:nvPr/>
                </p:nvSpPr>
                <p:spPr>
                  <a:xfrm flipH="1" flipV="1">
                    <a:off x="2452075" y="314077"/>
                    <a:ext cx="1852273" cy="1852273"/>
                  </a:xfrm>
                  <a:prstGeom prst="rect">
                    <a:avLst/>
                  </a:prstGeom>
                  <a:noFill/>
                  <a:ln w="76200" cap="flat" cmpd="sng" algn="ctr">
                    <a:solidFill>
                      <a:srgbClr val="FF0000"/>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TW" altLang="en-US" sz="2500" dirty="0">
                      <a:solidFill>
                        <a:srgbClr val="FFC000"/>
                      </a:solidFill>
                      <a:latin typeface="Agency FB" panose="020B0503020202020204" pitchFamily="34" charset="0"/>
                      <a:cs typeface="Calibri Light" panose="020F0302020204030204" pitchFamily="34" charset="0"/>
                    </a:endParaRPr>
                  </a:p>
                </p:txBody>
              </p:sp>
              <p:sp>
                <p:nvSpPr>
                  <p:cNvPr id="135" name="矩形 134">
                    <a:extLst>
                      <a:ext uri="{FF2B5EF4-FFF2-40B4-BE49-F238E27FC236}">
                        <a16:creationId xmlns:a16="http://schemas.microsoft.com/office/drawing/2014/main" xmlns="" id="{E3649D8B-37CB-4BD2-B4FF-7535D72D3406}"/>
                      </a:ext>
                    </a:extLst>
                  </p:cNvPr>
                  <p:cNvSpPr/>
                  <p:nvPr/>
                </p:nvSpPr>
                <p:spPr>
                  <a:xfrm>
                    <a:off x="2144348" y="635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2500" dirty="0">
                        <a:solidFill>
                          <a:srgbClr val="FFC000"/>
                        </a:solidFill>
                        <a:latin typeface="Agency FB" panose="020B0503020202020204" pitchFamily="34" charset="0"/>
                        <a:cs typeface="Calibri Light" panose="020F0302020204030204" pitchFamily="34" charset="0"/>
                      </a:rPr>
                      <a:t>B</a:t>
                    </a:r>
                    <a:endParaRPr lang="zh-TW" altLang="en-US" sz="2500" dirty="0">
                      <a:solidFill>
                        <a:srgbClr val="FFC000"/>
                      </a:solidFill>
                      <a:latin typeface="Agency FB" panose="020B0503020202020204" pitchFamily="34" charset="0"/>
                      <a:cs typeface="Calibri Light" panose="020F0302020204030204" pitchFamily="34" charset="0"/>
                    </a:endParaRPr>
                  </a:p>
                </p:txBody>
              </p:sp>
            </p:grpSp>
            <p:grpSp>
              <p:nvGrpSpPr>
                <p:cNvPr id="131" name="群組 130">
                  <a:extLst>
                    <a:ext uri="{FF2B5EF4-FFF2-40B4-BE49-F238E27FC236}">
                      <a16:creationId xmlns:a16="http://schemas.microsoft.com/office/drawing/2014/main" xmlns="" id="{DFFB634B-54F3-41CD-9B84-0EB2B35BF741}"/>
                    </a:ext>
                  </a:extLst>
                </p:cNvPr>
                <p:cNvGrpSpPr>
                  <a:grpSpLocks noChangeAspect="1"/>
                </p:cNvGrpSpPr>
                <p:nvPr/>
              </p:nvGrpSpPr>
              <p:grpSpPr>
                <a:xfrm rot="849220">
                  <a:off x="2427696" y="313529"/>
                  <a:ext cx="1911174" cy="2069412"/>
                  <a:chOff x="-2108296" y="1696876"/>
                  <a:chExt cx="1348861" cy="1460541"/>
                </a:xfrm>
              </p:grpSpPr>
              <p:sp>
                <p:nvSpPr>
                  <p:cNvPr id="132" name="手繪多邊形: 圖案 131">
                    <a:extLst>
                      <a:ext uri="{FF2B5EF4-FFF2-40B4-BE49-F238E27FC236}">
                        <a16:creationId xmlns:a16="http://schemas.microsoft.com/office/drawing/2014/main" xmlns="" id="{F4A78FDF-31EB-4394-91E1-F1198131E9BA}"/>
                      </a:ext>
                    </a:extLst>
                  </p:cNvPr>
                  <p:cNvSpPr/>
                  <p:nvPr/>
                </p:nvSpPr>
                <p:spPr>
                  <a:xfrm rot="4496909">
                    <a:off x="-1915376" y="1836972"/>
                    <a:ext cx="1083782" cy="1228100"/>
                  </a:xfrm>
                  <a:custGeom>
                    <a:avLst/>
                    <a:gdLst>
                      <a:gd name="connsiteX0" fmla="*/ 0 w 1308388"/>
                      <a:gd name="connsiteY0" fmla="*/ 139700 h 1320800"/>
                      <a:gd name="connsiteX1" fmla="*/ 228600 w 1308388"/>
                      <a:gd name="connsiteY1" fmla="*/ 133350 h 1320800"/>
                      <a:gd name="connsiteX2" fmla="*/ 323850 w 1308388"/>
                      <a:gd name="connsiteY2" fmla="*/ 120650 h 1320800"/>
                      <a:gd name="connsiteX3" fmla="*/ 431800 w 1308388"/>
                      <a:gd name="connsiteY3" fmla="*/ 107950 h 1320800"/>
                      <a:gd name="connsiteX4" fmla="*/ 514350 w 1308388"/>
                      <a:gd name="connsiteY4" fmla="*/ 95250 h 1320800"/>
                      <a:gd name="connsiteX5" fmla="*/ 635000 w 1308388"/>
                      <a:gd name="connsiteY5" fmla="*/ 82550 h 1320800"/>
                      <a:gd name="connsiteX6" fmla="*/ 711200 w 1308388"/>
                      <a:gd name="connsiteY6" fmla="*/ 69850 h 1320800"/>
                      <a:gd name="connsiteX7" fmla="*/ 755650 w 1308388"/>
                      <a:gd name="connsiteY7" fmla="*/ 63500 h 1320800"/>
                      <a:gd name="connsiteX8" fmla="*/ 793750 w 1308388"/>
                      <a:gd name="connsiteY8" fmla="*/ 50800 h 1320800"/>
                      <a:gd name="connsiteX9" fmla="*/ 844550 w 1308388"/>
                      <a:gd name="connsiteY9" fmla="*/ 44450 h 1320800"/>
                      <a:gd name="connsiteX10" fmla="*/ 1054100 w 1308388"/>
                      <a:gd name="connsiteY10" fmla="*/ 31750 h 1320800"/>
                      <a:gd name="connsiteX11" fmla="*/ 1123950 w 1308388"/>
                      <a:gd name="connsiteY11" fmla="*/ 12700 h 1320800"/>
                      <a:gd name="connsiteX12" fmla="*/ 1181100 w 1308388"/>
                      <a:gd name="connsiteY12" fmla="*/ 0 h 1320800"/>
                      <a:gd name="connsiteX13" fmla="*/ 1225550 w 1308388"/>
                      <a:gd name="connsiteY13" fmla="*/ 6350 h 1320800"/>
                      <a:gd name="connsiteX14" fmla="*/ 1244600 w 1308388"/>
                      <a:gd name="connsiteY14" fmla="*/ 12700 h 1320800"/>
                      <a:gd name="connsiteX15" fmla="*/ 1257300 w 1308388"/>
                      <a:gd name="connsiteY15" fmla="*/ 63500 h 1320800"/>
                      <a:gd name="connsiteX16" fmla="*/ 1263650 w 1308388"/>
                      <a:gd name="connsiteY16" fmla="*/ 895350 h 1320800"/>
                      <a:gd name="connsiteX17" fmla="*/ 1270000 w 1308388"/>
                      <a:gd name="connsiteY17" fmla="*/ 965200 h 1320800"/>
                      <a:gd name="connsiteX18" fmla="*/ 1276350 w 1308388"/>
                      <a:gd name="connsiteY18" fmla="*/ 1117600 h 1320800"/>
                      <a:gd name="connsiteX19" fmla="*/ 1295400 w 1308388"/>
                      <a:gd name="connsiteY19" fmla="*/ 1206500 h 1320800"/>
                      <a:gd name="connsiteX20" fmla="*/ 1308100 w 1308388"/>
                      <a:gd name="connsiteY20" fmla="*/ 1295400 h 1320800"/>
                      <a:gd name="connsiteX21" fmla="*/ 1308100 w 1308388"/>
                      <a:gd name="connsiteY21"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8388" h="1320800">
                        <a:moveTo>
                          <a:pt x="0" y="139700"/>
                        </a:moveTo>
                        <a:cubicBezTo>
                          <a:pt x="76200" y="137583"/>
                          <a:pt x="152502" y="137826"/>
                          <a:pt x="228600" y="133350"/>
                        </a:cubicBezTo>
                        <a:cubicBezTo>
                          <a:pt x="260576" y="131469"/>
                          <a:pt x="292066" y="124623"/>
                          <a:pt x="323850" y="120650"/>
                        </a:cubicBezTo>
                        <a:lnTo>
                          <a:pt x="431800" y="107950"/>
                        </a:lnTo>
                        <a:cubicBezTo>
                          <a:pt x="459396" y="104271"/>
                          <a:pt x="486743" y="98851"/>
                          <a:pt x="514350" y="95250"/>
                        </a:cubicBezTo>
                        <a:cubicBezTo>
                          <a:pt x="577170" y="87056"/>
                          <a:pt x="574505" y="91192"/>
                          <a:pt x="635000" y="82550"/>
                        </a:cubicBezTo>
                        <a:cubicBezTo>
                          <a:pt x="660492" y="78908"/>
                          <a:pt x="685765" y="73866"/>
                          <a:pt x="711200" y="69850"/>
                        </a:cubicBezTo>
                        <a:cubicBezTo>
                          <a:pt x="725984" y="67516"/>
                          <a:pt x="740833" y="65617"/>
                          <a:pt x="755650" y="63500"/>
                        </a:cubicBezTo>
                        <a:cubicBezTo>
                          <a:pt x="768350" y="59267"/>
                          <a:pt x="780660" y="53605"/>
                          <a:pt x="793750" y="50800"/>
                        </a:cubicBezTo>
                        <a:cubicBezTo>
                          <a:pt x="810436" y="47224"/>
                          <a:pt x="827656" y="46863"/>
                          <a:pt x="844550" y="44450"/>
                        </a:cubicBezTo>
                        <a:cubicBezTo>
                          <a:pt x="960326" y="27911"/>
                          <a:pt x="775328" y="42075"/>
                          <a:pt x="1054100" y="31750"/>
                        </a:cubicBezTo>
                        <a:cubicBezTo>
                          <a:pt x="1135837" y="4504"/>
                          <a:pt x="1052147" y="30651"/>
                          <a:pt x="1123950" y="12700"/>
                        </a:cubicBezTo>
                        <a:cubicBezTo>
                          <a:pt x="1186479" y="-2932"/>
                          <a:pt x="1076259" y="17473"/>
                          <a:pt x="1181100" y="0"/>
                        </a:cubicBezTo>
                        <a:cubicBezTo>
                          <a:pt x="1195917" y="2117"/>
                          <a:pt x="1210874" y="3415"/>
                          <a:pt x="1225550" y="6350"/>
                        </a:cubicBezTo>
                        <a:cubicBezTo>
                          <a:pt x="1232114" y="7663"/>
                          <a:pt x="1241349" y="6849"/>
                          <a:pt x="1244600" y="12700"/>
                        </a:cubicBezTo>
                        <a:cubicBezTo>
                          <a:pt x="1253077" y="27958"/>
                          <a:pt x="1257300" y="63500"/>
                          <a:pt x="1257300" y="63500"/>
                        </a:cubicBezTo>
                        <a:cubicBezTo>
                          <a:pt x="1259417" y="340783"/>
                          <a:pt x="1259745" y="618086"/>
                          <a:pt x="1263650" y="895350"/>
                        </a:cubicBezTo>
                        <a:cubicBezTo>
                          <a:pt x="1263979" y="918727"/>
                          <a:pt x="1268666" y="941859"/>
                          <a:pt x="1270000" y="965200"/>
                        </a:cubicBezTo>
                        <a:cubicBezTo>
                          <a:pt x="1272901" y="1015961"/>
                          <a:pt x="1271881" y="1066953"/>
                          <a:pt x="1276350" y="1117600"/>
                        </a:cubicBezTo>
                        <a:cubicBezTo>
                          <a:pt x="1279501" y="1153314"/>
                          <a:pt x="1288367" y="1174853"/>
                          <a:pt x="1295400" y="1206500"/>
                        </a:cubicBezTo>
                        <a:cubicBezTo>
                          <a:pt x="1302916" y="1240321"/>
                          <a:pt x="1305163" y="1257223"/>
                          <a:pt x="1308100" y="1295400"/>
                        </a:cubicBezTo>
                        <a:cubicBezTo>
                          <a:pt x="1308749" y="1303842"/>
                          <a:pt x="1308100" y="1312333"/>
                          <a:pt x="1308100" y="1320800"/>
                        </a:cubicBezTo>
                      </a:path>
                    </a:pathLst>
                  </a:custGeom>
                  <a:noFill/>
                  <a:ln w="63500">
                    <a:solidFill>
                      <a:srgbClr val="33C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dirty="0">
                      <a:solidFill>
                        <a:srgbClr val="FFC000"/>
                      </a:solidFill>
                      <a:latin typeface="Agency FB" panose="020B0503020202020204" pitchFamily="34" charset="0"/>
                      <a:cs typeface="Calibri Light" panose="020F0302020204030204" pitchFamily="34" charset="0"/>
                    </a:endParaRPr>
                  </a:p>
                </p:txBody>
              </p:sp>
              <p:sp>
                <p:nvSpPr>
                  <p:cNvPr id="133" name="手繪多邊形: 圖案 132">
                    <a:extLst>
                      <a:ext uri="{FF2B5EF4-FFF2-40B4-BE49-F238E27FC236}">
                        <a16:creationId xmlns:a16="http://schemas.microsoft.com/office/drawing/2014/main" xmlns="" id="{D674E4FF-0015-44B4-84D1-E0C2B5680605}"/>
                      </a:ext>
                    </a:extLst>
                  </p:cNvPr>
                  <p:cNvSpPr/>
                  <p:nvPr/>
                </p:nvSpPr>
                <p:spPr>
                  <a:xfrm rot="4496909">
                    <a:off x="-2251192" y="1839772"/>
                    <a:ext cx="1460541" cy="1174750"/>
                  </a:xfrm>
                  <a:custGeom>
                    <a:avLst/>
                    <a:gdLst>
                      <a:gd name="connsiteX0" fmla="*/ 133391 w 1460541"/>
                      <a:gd name="connsiteY0" fmla="*/ 0 h 1174750"/>
                      <a:gd name="connsiteX1" fmla="*/ 114341 w 1460541"/>
                      <a:gd name="connsiteY1" fmla="*/ 209550 h 1174750"/>
                      <a:gd name="connsiteX2" fmla="*/ 88941 w 1460541"/>
                      <a:gd name="connsiteY2" fmla="*/ 304800 h 1174750"/>
                      <a:gd name="connsiteX3" fmla="*/ 76241 w 1460541"/>
                      <a:gd name="connsiteY3" fmla="*/ 431800 h 1174750"/>
                      <a:gd name="connsiteX4" fmla="*/ 69891 w 1460541"/>
                      <a:gd name="connsiteY4" fmla="*/ 469900 h 1174750"/>
                      <a:gd name="connsiteX5" fmla="*/ 57191 w 1460541"/>
                      <a:gd name="connsiteY5" fmla="*/ 571500 h 1174750"/>
                      <a:gd name="connsiteX6" fmla="*/ 44491 w 1460541"/>
                      <a:gd name="connsiteY6" fmla="*/ 609600 h 1174750"/>
                      <a:gd name="connsiteX7" fmla="*/ 31791 w 1460541"/>
                      <a:gd name="connsiteY7" fmla="*/ 654050 h 1174750"/>
                      <a:gd name="connsiteX8" fmla="*/ 25441 w 1460541"/>
                      <a:gd name="connsiteY8" fmla="*/ 749300 h 1174750"/>
                      <a:gd name="connsiteX9" fmla="*/ 25441 w 1460541"/>
                      <a:gd name="connsiteY9" fmla="*/ 946150 h 1174750"/>
                      <a:gd name="connsiteX10" fmla="*/ 12741 w 1460541"/>
                      <a:gd name="connsiteY10" fmla="*/ 971550 h 1174750"/>
                      <a:gd name="connsiteX11" fmla="*/ 6391 w 1460541"/>
                      <a:gd name="connsiteY11" fmla="*/ 1003300 h 1174750"/>
                      <a:gd name="connsiteX12" fmla="*/ 41 w 1460541"/>
                      <a:gd name="connsiteY12" fmla="*/ 1028700 h 1174750"/>
                      <a:gd name="connsiteX13" fmla="*/ 12741 w 1460541"/>
                      <a:gd name="connsiteY13" fmla="*/ 1104900 h 1174750"/>
                      <a:gd name="connsiteX14" fmla="*/ 38141 w 1460541"/>
                      <a:gd name="connsiteY14" fmla="*/ 1117600 h 1174750"/>
                      <a:gd name="connsiteX15" fmla="*/ 120691 w 1460541"/>
                      <a:gd name="connsiteY15" fmla="*/ 1136650 h 1174750"/>
                      <a:gd name="connsiteX16" fmla="*/ 495341 w 1460541"/>
                      <a:gd name="connsiteY16" fmla="*/ 1143000 h 1174750"/>
                      <a:gd name="connsiteX17" fmla="*/ 609641 w 1460541"/>
                      <a:gd name="connsiteY17" fmla="*/ 1155700 h 1174750"/>
                      <a:gd name="connsiteX18" fmla="*/ 825541 w 1460541"/>
                      <a:gd name="connsiteY18" fmla="*/ 1174750 h 1174750"/>
                      <a:gd name="connsiteX19" fmla="*/ 1212891 w 1460541"/>
                      <a:gd name="connsiteY19" fmla="*/ 1168400 h 1174750"/>
                      <a:gd name="connsiteX20" fmla="*/ 1250991 w 1460541"/>
                      <a:gd name="connsiteY20" fmla="*/ 1117600 h 1174750"/>
                      <a:gd name="connsiteX21" fmla="*/ 1282741 w 1460541"/>
                      <a:gd name="connsiteY21" fmla="*/ 1092200 h 1174750"/>
                      <a:gd name="connsiteX22" fmla="*/ 1301791 w 1460541"/>
                      <a:gd name="connsiteY22" fmla="*/ 1085850 h 1174750"/>
                      <a:gd name="connsiteX23" fmla="*/ 1384341 w 1460541"/>
                      <a:gd name="connsiteY23" fmla="*/ 1047750 h 1174750"/>
                      <a:gd name="connsiteX24" fmla="*/ 1460541 w 1460541"/>
                      <a:gd name="connsiteY24" fmla="*/ 10223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541" h="1174750">
                        <a:moveTo>
                          <a:pt x="133391" y="0"/>
                        </a:moveTo>
                        <a:cubicBezTo>
                          <a:pt x="127041" y="69850"/>
                          <a:pt x="124462" y="140146"/>
                          <a:pt x="114341" y="209550"/>
                        </a:cubicBezTo>
                        <a:cubicBezTo>
                          <a:pt x="109599" y="242066"/>
                          <a:pt x="94493" y="272413"/>
                          <a:pt x="88941" y="304800"/>
                        </a:cubicBezTo>
                        <a:cubicBezTo>
                          <a:pt x="81753" y="346733"/>
                          <a:pt x="83235" y="389834"/>
                          <a:pt x="76241" y="431800"/>
                        </a:cubicBezTo>
                        <a:cubicBezTo>
                          <a:pt x="74124" y="444500"/>
                          <a:pt x="71631" y="457143"/>
                          <a:pt x="69891" y="469900"/>
                        </a:cubicBezTo>
                        <a:cubicBezTo>
                          <a:pt x="65280" y="503717"/>
                          <a:pt x="63296" y="537920"/>
                          <a:pt x="57191" y="571500"/>
                        </a:cubicBezTo>
                        <a:cubicBezTo>
                          <a:pt x="54796" y="584671"/>
                          <a:pt x="48428" y="596805"/>
                          <a:pt x="44491" y="609600"/>
                        </a:cubicBezTo>
                        <a:cubicBezTo>
                          <a:pt x="39959" y="624328"/>
                          <a:pt x="36024" y="639233"/>
                          <a:pt x="31791" y="654050"/>
                        </a:cubicBezTo>
                        <a:cubicBezTo>
                          <a:pt x="29674" y="685800"/>
                          <a:pt x="25441" y="717480"/>
                          <a:pt x="25441" y="749300"/>
                        </a:cubicBezTo>
                        <a:cubicBezTo>
                          <a:pt x="25441" y="818003"/>
                          <a:pt x="39738" y="879430"/>
                          <a:pt x="25441" y="946150"/>
                        </a:cubicBezTo>
                        <a:cubicBezTo>
                          <a:pt x="23458" y="955406"/>
                          <a:pt x="16974" y="963083"/>
                          <a:pt x="12741" y="971550"/>
                        </a:cubicBezTo>
                        <a:cubicBezTo>
                          <a:pt x="10624" y="982133"/>
                          <a:pt x="8732" y="992764"/>
                          <a:pt x="6391" y="1003300"/>
                        </a:cubicBezTo>
                        <a:cubicBezTo>
                          <a:pt x="4498" y="1011819"/>
                          <a:pt x="-503" y="1019990"/>
                          <a:pt x="41" y="1028700"/>
                        </a:cubicBezTo>
                        <a:cubicBezTo>
                          <a:pt x="1647" y="1054400"/>
                          <a:pt x="2597" y="1081232"/>
                          <a:pt x="12741" y="1104900"/>
                        </a:cubicBezTo>
                        <a:cubicBezTo>
                          <a:pt x="16470" y="1113601"/>
                          <a:pt x="29352" y="1114084"/>
                          <a:pt x="38141" y="1117600"/>
                        </a:cubicBezTo>
                        <a:cubicBezTo>
                          <a:pt x="65296" y="1128462"/>
                          <a:pt x="91100" y="1135753"/>
                          <a:pt x="120691" y="1136650"/>
                        </a:cubicBezTo>
                        <a:cubicBezTo>
                          <a:pt x="245535" y="1140433"/>
                          <a:pt x="370458" y="1140883"/>
                          <a:pt x="495341" y="1143000"/>
                        </a:cubicBezTo>
                        <a:lnTo>
                          <a:pt x="609641" y="1155700"/>
                        </a:lnTo>
                        <a:lnTo>
                          <a:pt x="825541" y="1174750"/>
                        </a:lnTo>
                        <a:lnTo>
                          <a:pt x="1212891" y="1168400"/>
                        </a:lnTo>
                        <a:cubicBezTo>
                          <a:pt x="1235557" y="1166656"/>
                          <a:pt x="1240390" y="1129716"/>
                          <a:pt x="1250991" y="1117600"/>
                        </a:cubicBezTo>
                        <a:cubicBezTo>
                          <a:pt x="1259916" y="1107400"/>
                          <a:pt x="1271248" y="1099383"/>
                          <a:pt x="1282741" y="1092200"/>
                        </a:cubicBezTo>
                        <a:cubicBezTo>
                          <a:pt x="1288417" y="1088652"/>
                          <a:pt x="1295674" y="1088568"/>
                          <a:pt x="1301791" y="1085850"/>
                        </a:cubicBezTo>
                        <a:cubicBezTo>
                          <a:pt x="1357252" y="1061201"/>
                          <a:pt x="1323499" y="1070566"/>
                          <a:pt x="1384341" y="1047750"/>
                        </a:cubicBezTo>
                        <a:cubicBezTo>
                          <a:pt x="1409410" y="1038349"/>
                          <a:pt x="1435141" y="1030817"/>
                          <a:pt x="1460541" y="1022350"/>
                        </a:cubicBezTo>
                      </a:path>
                    </a:pathLst>
                  </a:custGeom>
                  <a:noFill/>
                  <a:ln w="69850">
                    <a:solidFill>
                      <a:srgbClr val="33C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dirty="0">
                      <a:solidFill>
                        <a:srgbClr val="FFC000"/>
                      </a:solidFill>
                      <a:latin typeface="Agency FB" panose="020B0503020202020204" pitchFamily="34" charset="0"/>
                      <a:cs typeface="Calibri Light" panose="020F0302020204030204" pitchFamily="34" charset="0"/>
                    </a:endParaRPr>
                  </a:p>
                </p:txBody>
              </p:sp>
            </p:grpSp>
          </p:grpSp>
          <p:grpSp>
            <p:nvGrpSpPr>
              <p:cNvPr id="118" name="群組 117">
                <a:extLst>
                  <a:ext uri="{FF2B5EF4-FFF2-40B4-BE49-F238E27FC236}">
                    <a16:creationId xmlns:a16="http://schemas.microsoft.com/office/drawing/2014/main" xmlns="" id="{6305B384-A3BD-4D8C-9112-08BD35C63FEE}"/>
                  </a:ext>
                </a:extLst>
              </p:cNvPr>
              <p:cNvGrpSpPr/>
              <p:nvPr/>
            </p:nvGrpSpPr>
            <p:grpSpPr>
              <a:xfrm>
                <a:off x="19280820" y="16636329"/>
                <a:ext cx="2194522" cy="2376591"/>
                <a:chOff x="-2710878" y="373294"/>
                <a:chExt cx="2194522" cy="2376591"/>
              </a:xfrm>
            </p:grpSpPr>
            <p:grpSp>
              <p:nvGrpSpPr>
                <p:cNvPr id="124" name="群組 123">
                  <a:extLst>
                    <a:ext uri="{FF2B5EF4-FFF2-40B4-BE49-F238E27FC236}">
                      <a16:creationId xmlns:a16="http://schemas.microsoft.com/office/drawing/2014/main" xmlns="" id="{0F714140-80F0-40C6-BDDF-A3B072BC89F0}"/>
                    </a:ext>
                  </a:extLst>
                </p:cNvPr>
                <p:cNvGrpSpPr/>
                <p:nvPr/>
              </p:nvGrpSpPr>
              <p:grpSpPr>
                <a:xfrm>
                  <a:off x="-2710878" y="373294"/>
                  <a:ext cx="2160000" cy="2160000"/>
                  <a:chOff x="2144348" y="6350"/>
                  <a:chExt cx="2160000" cy="2160000"/>
                </a:xfrm>
              </p:grpSpPr>
              <p:sp>
                <p:nvSpPr>
                  <p:cNvPr id="128" name="矩形 127">
                    <a:extLst>
                      <a:ext uri="{FF2B5EF4-FFF2-40B4-BE49-F238E27FC236}">
                        <a16:creationId xmlns:a16="http://schemas.microsoft.com/office/drawing/2014/main" xmlns="" id="{C134C788-C70D-40A2-A507-E189674BFCA9}"/>
                      </a:ext>
                    </a:extLst>
                  </p:cNvPr>
                  <p:cNvSpPr>
                    <a:spLocks noChangeAspect="1"/>
                  </p:cNvSpPr>
                  <p:nvPr/>
                </p:nvSpPr>
                <p:spPr>
                  <a:xfrm flipH="1" flipV="1">
                    <a:off x="2452075" y="314077"/>
                    <a:ext cx="1852273" cy="1852273"/>
                  </a:xfrm>
                  <a:prstGeom prst="rect">
                    <a:avLst/>
                  </a:prstGeom>
                  <a:noFill/>
                  <a:ln w="76200" cap="flat" cmpd="sng" algn="ctr">
                    <a:solidFill>
                      <a:srgbClr val="FF0000"/>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TW" altLang="en-US" sz="2500" dirty="0">
                      <a:solidFill>
                        <a:srgbClr val="FFC000"/>
                      </a:solidFill>
                      <a:latin typeface="Agency FB" panose="020B0503020202020204" pitchFamily="34" charset="0"/>
                      <a:cs typeface="Calibri Light" panose="020F0302020204030204" pitchFamily="34" charset="0"/>
                    </a:endParaRPr>
                  </a:p>
                </p:txBody>
              </p:sp>
              <p:sp>
                <p:nvSpPr>
                  <p:cNvPr id="129" name="矩形 128">
                    <a:extLst>
                      <a:ext uri="{FF2B5EF4-FFF2-40B4-BE49-F238E27FC236}">
                        <a16:creationId xmlns:a16="http://schemas.microsoft.com/office/drawing/2014/main" xmlns="" id="{1B6A8729-EF71-4A24-8093-E9FDF5FAE825}"/>
                      </a:ext>
                    </a:extLst>
                  </p:cNvPr>
                  <p:cNvSpPr/>
                  <p:nvPr/>
                </p:nvSpPr>
                <p:spPr>
                  <a:xfrm>
                    <a:off x="2144348" y="635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2500" dirty="0">
                        <a:solidFill>
                          <a:srgbClr val="FFC000"/>
                        </a:solidFill>
                        <a:latin typeface="Agency FB" panose="020B0503020202020204" pitchFamily="34" charset="0"/>
                        <a:cs typeface="Calibri Light" panose="020F0302020204030204" pitchFamily="34" charset="0"/>
                      </a:rPr>
                      <a:t>C</a:t>
                    </a:r>
                    <a:endParaRPr lang="zh-TW" altLang="en-US" sz="2500" dirty="0">
                      <a:solidFill>
                        <a:srgbClr val="FFC000"/>
                      </a:solidFill>
                      <a:latin typeface="Agency FB" panose="020B0503020202020204" pitchFamily="34" charset="0"/>
                      <a:cs typeface="Calibri Light" panose="020F0302020204030204" pitchFamily="34" charset="0"/>
                    </a:endParaRPr>
                  </a:p>
                </p:txBody>
              </p:sp>
            </p:grpSp>
            <p:grpSp>
              <p:nvGrpSpPr>
                <p:cNvPr id="125" name="群組 124">
                  <a:extLst>
                    <a:ext uri="{FF2B5EF4-FFF2-40B4-BE49-F238E27FC236}">
                      <a16:creationId xmlns:a16="http://schemas.microsoft.com/office/drawing/2014/main" xmlns="" id="{551BA600-4E3B-4DC2-85C1-727828842F92}"/>
                    </a:ext>
                  </a:extLst>
                </p:cNvPr>
                <p:cNvGrpSpPr>
                  <a:grpSpLocks noChangeAspect="1"/>
                </p:cNvGrpSpPr>
                <p:nvPr/>
              </p:nvGrpSpPr>
              <p:grpSpPr>
                <a:xfrm rot="849220">
                  <a:off x="-2427530" y="680473"/>
                  <a:ext cx="1911174" cy="2069412"/>
                  <a:chOff x="-2108296" y="1696876"/>
                  <a:chExt cx="1348861" cy="1460541"/>
                </a:xfrm>
              </p:grpSpPr>
              <p:sp>
                <p:nvSpPr>
                  <p:cNvPr id="126" name="手繪多邊形: 圖案 125">
                    <a:extLst>
                      <a:ext uri="{FF2B5EF4-FFF2-40B4-BE49-F238E27FC236}">
                        <a16:creationId xmlns:a16="http://schemas.microsoft.com/office/drawing/2014/main" xmlns="" id="{5E4EB4A4-4F73-48D5-8067-8DC79677FE7B}"/>
                      </a:ext>
                    </a:extLst>
                  </p:cNvPr>
                  <p:cNvSpPr/>
                  <p:nvPr/>
                </p:nvSpPr>
                <p:spPr>
                  <a:xfrm rot="4496909">
                    <a:off x="-1915376" y="1836972"/>
                    <a:ext cx="1083782" cy="1228100"/>
                  </a:xfrm>
                  <a:custGeom>
                    <a:avLst/>
                    <a:gdLst>
                      <a:gd name="connsiteX0" fmla="*/ 0 w 1308388"/>
                      <a:gd name="connsiteY0" fmla="*/ 139700 h 1320800"/>
                      <a:gd name="connsiteX1" fmla="*/ 228600 w 1308388"/>
                      <a:gd name="connsiteY1" fmla="*/ 133350 h 1320800"/>
                      <a:gd name="connsiteX2" fmla="*/ 323850 w 1308388"/>
                      <a:gd name="connsiteY2" fmla="*/ 120650 h 1320800"/>
                      <a:gd name="connsiteX3" fmla="*/ 431800 w 1308388"/>
                      <a:gd name="connsiteY3" fmla="*/ 107950 h 1320800"/>
                      <a:gd name="connsiteX4" fmla="*/ 514350 w 1308388"/>
                      <a:gd name="connsiteY4" fmla="*/ 95250 h 1320800"/>
                      <a:gd name="connsiteX5" fmla="*/ 635000 w 1308388"/>
                      <a:gd name="connsiteY5" fmla="*/ 82550 h 1320800"/>
                      <a:gd name="connsiteX6" fmla="*/ 711200 w 1308388"/>
                      <a:gd name="connsiteY6" fmla="*/ 69850 h 1320800"/>
                      <a:gd name="connsiteX7" fmla="*/ 755650 w 1308388"/>
                      <a:gd name="connsiteY7" fmla="*/ 63500 h 1320800"/>
                      <a:gd name="connsiteX8" fmla="*/ 793750 w 1308388"/>
                      <a:gd name="connsiteY8" fmla="*/ 50800 h 1320800"/>
                      <a:gd name="connsiteX9" fmla="*/ 844550 w 1308388"/>
                      <a:gd name="connsiteY9" fmla="*/ 44450 h 1320800"/>
                      <a:gd name="connsiteX10" fmla="*/ 1054100 w 1308388"/>
                      <a:gd name="connsiteY10" fmla="*/ 31750 h 1320800"/>
                      <a:gd name="connsiteX11" fmla="*/ 1123950 w 1308388"/>
                      <a:gd name="connsiteY11" fmla="*/ 12700 h 1320800"/>
                      <a:gd name="connsiteX12" fmla="*/ 1181100 w 1308388"/>
                      <a:gd name="connsiteY12" fmla="*/ 0 h 1320800"/>
                      <a:gd name="connsiteX13" fmla="*/ 1225550 w 1308388"/>
                      <a:gd name="connsiteY13" fmla="*/ 6350 h 1320800"/>
                      <a:gd name="connsiteX14" fmla="*/ 1244600 w 1308388"/>
                      <a:gd name="connsiteY14" fmla="*/ 12700 h 1320800"/>
                      <a:gd name="connsiteX15" fmla="*/ 1257300 w 1308388"/>
                      <a:gd name="connsiteY15" fmla="*/ 63500 h 1320800"/>
                      <a:gd name="connsiteX16" fmla="*/ 1263650 w 1308388"/>
                      <a:gd name="connsiteY16" fmla="*/ 895350 h 1320800"/>
                      <a:gd name="connsiteX17" fmla="*/ 1270000 w 1308388"/>
                      <a:gd name="connsiteY17" fmla="*/ 965200 h 1320800"/>
                      <a:gd name="connsiteX18" fmla="*/ 1276350 w 1308388"/>
                      <a:gd name="connsiteY18" fmla="*/ 1117600 h 1320800"/>
                      <a:gd name="connsiteX19" fmla="*/ 1295400 w 1308388"/>
                      <a:gd name="connsiteY19" fmla="*/ 1206500 h 1320800"/>
                      <a:gd name="connsiteX20" fmla="*/ 1308100 w 1308388"/>
                      <a:gd name="connsiteY20" fmla="*/ 1295400 h 1320800"/>
                      <a:gd name="connsiteX21" fmla="*/ 1308100 w 1308388"/>
                      <a:gd name="connsiteY21"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8388" h="1320800">
                        <a:moveTo>
                          <a:pt x="0" y="139700"/>
                        </a:moveTo>
                        <a:cubicBezTo>
                          <a:pt x="76200" y="137583"/>
                          <a:pt x="152502" y="137826"/>
                          <a:pt x="228600" y="133350"/>
                        </a:cubicBezTo>
                        <a:cubicBezTo>
                          <a:pt x="260576" y="131469"/>
                          <a:pt x="292066" y="124623"/>
                          <a:pt x="323850" y="120650"/>
                        </a:cubicBezTo>
                        <a:lnTo>
                          <a:pt x="431800" y="107950"/>
                        </a:lnTo>
                        <a:cubicBezTo>
                          <a:pt x="459396" y="104271"/>
                          <a:pt x="486743" y="98851"/>
                          <a:pt x="514350" y="95250"/>
                        </a:cubicBezTo>
                        <a:cubicBezTo>
                          <a:pt x="577170" y="87056"/>
                          <a:pt x="574505" y="91192"/>
                          <a:pt x="635000" y="82550"/>
                        </a:cubicBezTo>
                        <a:cubicBezTo>
                          <a:pt x="660492" y="78908"/>
                          <a:pt x="685765" y="73866"/>
                          <a:pt x="711200" y="69850"/>
                        </a:cubicBezTo>
                        <a:cubicBezTo>
                          <a:pt x="725984" y="67516"/>
                          <a:pt x="740833" y="65617"/>
                          <a:pt x="755650" y="63500"/>
                        </a:cubicBezTo>
                        <a:cubicBezTo>
                          <a:pt x="768350" y="59267"/>
                          <a:pt x="780660" y="53605"/>
                          <a:pt x="793750" y="50800"/>
                        </a:cubicBezTo>
                        <a:cubicBezTo>
                          <a:pt x="810436" y="47224"/>
                          <a:pt x="827656" y="46863"/>
                          <a:pt x="844550" y="44450"/>
                        </a:cubicBezTo>
                        <a:cubicBezTo>
                          <a:pt x="960326" y="27911"/>
                          <a:pt x="775328" y="42075"/>
                          <a:pt x="1054100" y="31750"/>
                        </a:cubicBezTo>
                        <a:cubicBezTo>
                          <a:pt x="1135837" y="4504"/>
                          <a:pt x="1052147" y="30651"/>
                          <a:pt x="1123950" y="12700"/>
                        </a:cubicBezTo>
                        <a:cubicBezTo>
                          <a:pt x="1186479" y="-2932"/>
                          <a:pt x="1076259" y="17473"/>
                          <a:pt x="1181100" y="0"/>
                        </a:cubicBezTo>
                        <a:cubicBezTo>
                          <a:pt x="1195917" y="2117"/>
                          <a:pt x="1210874" y="3415"/>
                          <a:pt x="1225550" y="6350"/>
                        </a:cubicBezTo>
                        <a:cubicBezTo>
                          <a:pt x="1232114" y="7663"/>
                          <a:pt x="1241349" y="6849"/>
                          <a:pt x="1244600" y="12700"/>
                        </a:cubicBezTo>
                        <a:cubicBezTo>
                          <a:pt x="1253077" y="27958"/>
                          <a:pt x="1257300" y="63500"/>
                          <a:pt x="1257300" y="63500"/>
                        </a:cubicBezTo>
                        <a:cubicBezTo>
                          <a:pt x="1259417" y="340783"/>
                          <a:pt x="1259745" y="618086"/>
                          <a:pt x="1263650" y="895350"/>
                        </a:cubicBezTo>
                        <a:cubicBezTo>
                          <a:pt x="1263979" y="918727"/>
                          <a:pt x="1268666" y="941859"/>
                          <a:pt x="1270000" y="965200"/>
                        </a:cubicBezTo>
                        <a:cubicBezTo>
                          <a:pt x="1272901" y="1015961"/>
                          <a:pt x="1271881" y="1066953"/>
                          <a:pt x="1276350" y="1117600"/>
                        </a:cubicBezTo>
                        <a:cubicBezTo>
                          <a:pt x="1279501" y="1153314"/>
                          <a:pt x="1288367" y="1174853"/>
                          <a:pt x="1295400" y="1206500"/>
                        </a:cubicBezTo>
                        <a:cubicBezTo>
                          <a:pt x="1302916" y="1240321"/>
                          <a:pt x="1305163" y="1257223"/>
                          <a:pt x="1308100" y="1295400"/>
                        </a:cubicBezTo>
                        <a:cubicBezTo>
                          <a:pt x="1308749" y="1303842"/>
                          <a:pt x="1308100" y="1312333"/>
                          <a:pt x="1308100" y="1320800"/>
                        </a:cubicBezTo>
                      </a:path>
                    </a:pathLst>
                  </a:custGeom>
                  <a:noFill/>
                  <a:ln w="63500">
                    <a:solidFill>
                      <a:srgbClr val="33C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dirty="0">
                      <a:solidFill>
                        <a:srgbClr val="FFC000"/>
                      </a:solidFill>
                      <a:latin typeface="Agency FB" panose="020B0503020202020204" pitchFamily="34" charset="0"/>
                      <a:cs typeface="Calibri Light" panose="020F0302020204030204" pitchFamily="34" charset="0"/>
                    </a:endParaRPr>
                  </a:p>
                </p:txBody>
              </p:sp>
              <p:sp>
                <p:nvSpPr>
                  <p:cNvPr id="127" name="手繪多邊形: 圖案 126">
                    <a:extLst>
                      <a:ext uri="{FF2B5EF4-FFF2-40B4-BE49-F238E27FC236}">
                        <a16:creationId xmlns:a16="http://schemas.microsoft.com/office/drawing/2014/main" xmlns="" id="{CBF7CCE1-7EFB-4906-89C8-0C523A275AE3}"/>
                      </a:ext>
                    </a:extLst>
                  </p:cNvPr>
                  <p:cNvSpPr/>
                  <p:nvPr/>
                </p:nvSpPr>
                <p:spPr>
                  <a:xfrm rot="4496909">
                    <a:off x="-2251192" y="1839772"/>
                    <a:ext cx="1460541" cy="1174750"/>
                  </a:xfrm>
                  <a:custGeom>
                    <a:avLst/>
                    <a:gdLst>
                      <a:gd name="connsiteX0" fmla="*/ 133391 w 1460541"/>
                      <a:gd name="connsiteY0" fmla="*/ 0 h 1174750"/>
                      <a:gd name="connsiteX1" fmla="*/ 114341 w 1460541"/>
                      <a:gd name="connsiteY1" fmla="*/ 209550 h 1174750"/>
                      <a:gd name="connsiteX2" fmla="*/ 88941 w 1460541"/>
                      <a:gd name="connsiteY2" fmla="*/ 304800 h 1174750"/>
                      <a:gd name="connsiteX3" fmla="*/ 76241 w 1460541"/>
                      <a:gd name="connsiteY3" fmla="*/ 431800 h 1174750"/>
                      <a:gd name="connsiteX4" fmla="*/ 69891 w 1460541"/>
                      <a:gd name="connsiteY4" fmla="*/ 469900 h 1174750"/>
                      <a:gd name="connsiteX5" fmla="*/ 57191 w 1460541"/>
                      <a:gd name="connsiteY5" fmla="*/ 571500 h 1174750"/>
                      <a:gd name="connsiteX6" fmla="*/ 44491 w 1460541"/>
                      <a:gd name="connsiteY6" fmla="*/ 609600 h 1174750"/>
                      <a:gd name="connsiteX7" fmla="*/ 31791 w 1460541"/>
                      <a:gd name="connsiteY7" fmla="*/ 654050 h 1174750"/>
                      <a:gd name="connsiteX8" fmla="*/ 25441 w 1460541"/>
                      <a:gd name="connsiteY8" fmla="*/ 749300 h 1174750"/>
                      <a:gd name="connsiteX9" fmla="*/ 25441 w 1460541"/>
                      <a:gd name="connsiteY9" fmla="*/ 946150 h 1174750"/>
                      <a:gd name="connsiteX10" fmla="*/ 12741 w 1460541"/>
                      <a:gd name="connsiteY10" fmla="*/ 971550 h 1174750"/>
                      <a:gd name="connsiteX11" fmla="*/ 6391 w 1460541"/>
                      <a:gd name="connsiteY11" fmla="*/ 1003300 h 1174750"/>
                      <a:gd name="connsiteX12" fmla="*/ 41 w 1460541"/>
                      <a:gd name="connsiteY12" fmla="*/ 1028700 h 1174750"/>
                      <a:gd name="connsiteX13" fmla="*/ 12741 w 1460541"/>
                      <a:gd name="connsiteY13" fmla="*/ 1104900 h 1174750"/>
                      <a:gd name="connsiteX14" fmla="*/ 38141 w 1460541"/>
                      <a:gd name="connsiteY14" fmla="*/ 1117600 h 1174750"/>
                      <a:gd name="connsiteX15" fmla="*/ 120691 w 1460541"/>
                      <a:gd name="connsiteY15" fmla="*/ 1136650 h 1174750"/>
                      <a:gd name="connsiteX16" fmla="*/ 495341 w 1460541"/>
                      <a:gd name="connsiteY16" fmla="*/ 1143000 h 1174750"/>
                      <a:gd name="connsiteX17" fmla="*/ 609641 w 1460541"/>
                      <a:gd name="connsiteY17" fmla="*/ 1155700 h 1174750"/>
                      <a:gd name="connsiteX18" fmla="*/ 825541 w 1460541"/>
                      <a:gd name="connsiteY18" fmla="*/ 1174750 h 1174750"/>
                      <a:gd name="connsiteX19" fmla="*/ 1212891 w 1460541"/>
                      <a:gd name="connsiteY19" fmla="*/ 1168400 h 1174750"/>
                      <a:gd name="connsiteX20" fmla="*/ 1250991 w 1460541"/>
                      <a:gd name="connsiteY20" fmla="*/ 1117600 h 1174750"/>
                      <a:gd name="connsiteX21" fmla="*/ 1282741 w 1460541"/>
                      <a:gd name="connsiteY21" fmla="*/ 1092200 h 1174750"/>
                      <a:gd name="connsiteX22" fmla="*/ 1301791 w 1460541"/>
                      <a:gd name="connsiteY22" fmla="*/ 1085850 h 1174750"/>
                      <a:gd name="connsiteX23" fmla="*/ 1384341 w 1460541"/>
                      <a:gd name="connsiteY23" fmla="*/ 1047750 h 1174750"/>
                      <a:gd name="connsiteX24" fmla="*/ 1460541 w 1460541"/>
                      <a:gd name="connsiteY24" fmla="*/ 10223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541" h="1174750">
                        <a:moveTo>
                          <a:pt x="133391" y="0"/>
                        </a:moveTo>
                        <a:cubicBezTo>
                          <a:pt x="127041" y="69850"/>
                          <a:pt x="124462" y="140146"/>
                          <a:pt x="114341" y="209550"/>
                        </a:cubicBezTo>
                        <a:cubicBezTo>
                          <a:pt x="109599" y="242066"/>
                          <a:pt x="94493" y="272413"/>
                          <a:pt x="88941" y="304800"/>
                        </a:cubicBezTo>
                        <a:cubicBezTo>
                          <a:pt x="81753" y="346733"/>
                          <a:pt x="83235" y="389834"/>
                          <a:pt x="76241" y="431800"/>
                        </a:cubicBezTo>
                        <a:cubicBezTo>
                          <a:pt x="74124" y="444500"/>
                          <a:pt x="71631" y="457143"/>
                          <a:pt x="69891" y="469900"/>
                        </a:cubicBezTo>
                        <a:cubicBezTo>
                          <a:pt x="65280" y="503717"/>
                          <a:pt x="63296" y="537920"/>
                          <a:pt x="57191" y="571500"/>
                        </a:cubicBezTo>
                        <a:cubicBezTo>
                          <a:pt x="54796" y="584671"/>
                          <a:pt x="48428" y="596805"/>
                          <a:pt x="44491" y="609600"/>
                        </a:cubicBezTo>
                        <a:cubicBezTo>
                          <a:pt x="39959" y="624328"/>
                          <a:pt x="36024" y="639233"/>
                          <a:pt x="31791" y="654050"/>
                        </a:cubicBezTo>
                        <a:cubicBezTo>
                          <a:pt x="29674" y="685800"/>
                          <a:pt x="25441" y="717480"/>
                          <a:pt x="25441" y="749300"/>
                        </a:cubicBezTo>
                        <a:cubicBezTo>
                          <a:pt x="25441" y="818003"/>
                          <a:pt x="39738" y="879430"/>
                          <a:pt x="25441" y="946150"/>
                        </a:cubicBezTo>
                        <a:cubicBezTo>
                          <a:pt x="23458" y="955406"/>
                          <a:pt x="16974" y="963083"/>
                          <a:pt x="12741" y="971550"/>
                        </a:cubicBezTo>
                        <a:cubicBezTo>
                          <a:pt x="10624" y="982133"/>
                          <a:pt x="8732" y="992764"/>
                          <a:pt x="6391" y="1003300"/>
                        </a:cubicBezTo>
                        <a:cubicBezTo>
                          <a:pt x="4498" y="1011819"/>
                          <a:pt x="-503" y="1019990"/>
                          <a:pt x="41" y="1028700"/>
                        </a:cubicBezTo>
                        <a:cubicBezTo>
                          <a:pt x="1647" y="1054400"/>
                          <a:pt x="2597" y="1081232"/>
                          <a:pt x="12741" y="1104900"/>
                        </a:cubicBezTo>
                        <a:cubicBezTo>
                          <a:pt x="16470" y="1113601"/>
                          <a:pt x="29352" y="1114084"/>
                          <a:pt x="38141" y="1117600"/>
                        </a:cubicBezTo>
                        <a:cubicBezTo>
                          <a:pt x="65296" y="1128462"/>
                          <a:pt x="91100" y="1135753"/>
                          <a:pt x="120691" y="1136650"/>
                        </a:cubicBezTo>
                        <a:cubicBezTo>
                          <a:pt x="245535" y="1140433"/>
                          <a:pt x="370458" y="1140883"/>
                          <a:pt x="495341" y="1143000"/>
                        </a:cubicBezTo>
                        <a:lnTo>
                          <a:pt x="609641" y="1155700"/>
                        </a:lnTo>
                        <a:lnTo>
                          <a:pt x="825541" y="1174750"/>
                        </a:lnTo>
                        <a:lnTo>
                          <a:pt x="1212891" y="1168400"/>
                        </a:lnTo>
                        <a:cubicBezTo>
                          <a:pt x="1235557" y="1166656"/>
                          <a:pt x="1240390" y="1129716"/>
                          <a:pt x="1250991" y="1117600"/>
                        </a:cubicBezTo>
                        <a:cubicBezTo>
                          <a:pt x="1259916" y="1107400"/>
                          <a:pt x="1271248" y="1099383"/>
                          <a:pt x="1282741" y="1092200"/>
                        </a:cubicBezTo>
                        <a:cubicBezTo>
                          <a:pt x="1288417" y="1088652"/>
                          <a:pt x="1295674" y="1088568"/>
                          <a:pt x="1301791" y="1085850"/>
                        </a:cubicBezTo>
                        <a:cubicBezTo>
                          <a:pt x="1357252" y="1061201"/>
                          <a:pt x="1323499" y="1070566"/>
                          <a:pt x="1384341" y="1047750"/>
                        </a:cubicBezTo>
                        <a:cubicBezTo>
                          <a:pt x="1409410" y="1038349"/>
                          <a:pt x="1435141" y="1030817"/>
                          <a:pt x="1460541" y="1022350"/>
                        </a:cubicBezTo>
                      </a:path>
                    </a:pathLst>
                  </a:custGeom>
                  <a:noFill/>
                  <a:ln w="69850">
                    <a:solidFill>
                      <a:srgbClr val="33C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dirty="0">
                      <a:solidFill>
                        <a:srgbClr val="FFC000"/>
                      </a:solidFill>
                      <a:latin typeface="Agency FB" panose="020B0503020202020204" pitchFamily="34" charset="0"/>
                      <a:cs typeface="Calibri Light" panose="020F0302020204030204" pitchFamily="34" charset="0"/>
                    </a:endParaRPr>
                  </a:p>
                </p:txBody>
              </p:sp>
            </p:grpSp>
          </p:grpSp>
          <p:grpSp>
            <p:nvGrpSpPr>
              <p:cNvPr id="119" name="群組 118">
                <a:extLst>
                  <a:ext uri="{FF2B5EF4-FFF2-40B4-BE49-F238E27FC236}">
                    <a16:creationId xmlns:a16="http://schemas.microsoft.com/office/drawing/2014/main" xmlns="" id="{7D34A74A-3EAB-4725-A0E7-94CF5DCC9762}"/>
                  </a:ext>
                </a:extLst>
              </p:cNvPr>
              <p:cNvGrpSpPr/>
              <p:nvPr/>
            </p:nvGrpSpPr>
            <p:grpSpPr>
              <a:xfrm>
                <a:off x="21435239" y="16636329"/>
                <a:ext cx="2194522" cy="2376591"/>
                <a:chOff x="3823951" y="1017838"/>
                <a:chExt cx="2194522" cy="2376591"/>
              </a:xfrm>
            </p:grpSpPr>
            <p:sp>
              <p:nvSpPr>
                <p:cNvPr id="120" name="矩形 119">
                  <a:extLst>
                    <a:ext uri="{FF2B5EF4-FFF2-40B4-BE49-F238E27FC236}">
                      <a16:creationId xmlns:a16="http://schemas.microsoft.com/office/drawing/2014/main" xmlns="" id="{F76BA504-94B0-435B-996B-28477671C852}"/>
                    </a:ext>
                  </a:extLst>
                </p:cNvPr>
                <p:cNvSpPr/>
                <p:nvPr/>
              </p:nvSpPr>
              <p:spPr>
                <a:xfrm>
                  <a:off x="3823951" y="1017838"/>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2500" dirty="0">
                      <a:solidFill>
                        <a:srgbClr val="FFC000"/>
                      </a:solidFill>
                      <a:latin typeface="Agency FB" panose="020B0503020202020204" pitchFamily="34" charset="0"/>
                      <a:cs typeface="Calibri Light" panose="020F0302020204030204" pitchFamily="34" charset="0"/>
                    </a:rPr>
                    <a:t>D</a:t>
                  </a:r>
                  <a:endParaRPr lang="zh-TW" altLang="en-US" sz="2500" dirty="0">
                    <a:solidFill>
                      <a:srgbClr val="FFC000"/>
                    </a:solidFill>
                    <a:latin typeface="Agency FB" panose="020B0503020202020204" pitchFamily="34" charset="0"/>
                    <a:cs typeface="Calibri Light" panose="020F0302020204030204" pitchFamily="34" charset="0"/>
                  </a:endParaRPr>
                </a:p>
              </p:txBody>
            </p:sp>
            <p:grpSp>
              <p:nvGrpSpPr>
                <p:cNvPr id="121" name="群組 120">
                  <a:extLst>
                    <a:ext uri="{FF2B5EF4-FFF2-40B4-BE49-F238E27FC236}">
                      <a16:creationId xmlns:a16="http://schemas.microsoft.com/office/drawing/2014/main" xmlns="" id="{A1ECD72A-4925-4589-B898-D55E5928813C}"/>
                    </a:ext>
                  </a:extLst>
                </p:cNvPr>
                <p:cNvGrpSpPr>
                  <a:grpSpLocks noChangeAspect="1"/>
                </p:cNvGrpSpPr>
                <p:nvPr/>
              </p:nvGrpSpPr>
              <p:grpSpPr>
                <a:xfrm rot="849220">
                  <a:off x="4107299" y="1325017"/>
                  <a:ext cx="1911174" cy="2069412"/>
                  <a:chOff x="-2108296" y="1696876"/>
                  <a:chExt cx="1348861" cy="1460541"/>
                </a:xfrm>
              </p:grpSpPr>
              <p:sp>
                <p:nvSpPr>
                  <p:cNvPr id="122" name="手繪多邊形: 圖案 121">
                    <a:extLst>
                      <a:ext uri="{FF2B5EF4-FFF2-40B4-BE49-F238E27FC236}">
                        <a16:creationId xmlns:a16="http://schemas.microsoft.com/office/drawing/2014/main" xmlns="" id="{9780D683-8240-4AFC-8298-029F103E0A20}"/>
                      </a:ext>
                    </a:extLst>
                  </p:cNvPr>
                  <p:cNvSpPr/>
                  <p:nvPr/>
                </p:nvSpPr>
                <p:spPr>
                  <a:xfrm rot="4496909">
                    <a:off x="-1915376" y="1836972"/>
                    <a:ext cx="1083782" cy="1228100"/>
                  </a:xfrm>
                  <a:custGeom>
                    <a:avLst/>
                    <a:gdLst>
                      <a:gd name="connsiteX0" fmla="*/ 0 w 1308388"/>
                      <a:gd name="connsiteY0" fmla="*/ 139700 h 1320800"/>
                      <a:gd name="connsiteX1" fmla="*/ 228600 w 1308388"/>
                      <a:gd name="connsiteY1" fmla="*/ 133350 h 1320800"/>
                      <a:gd name="connsiteX2" fmla="*/ 323850 w 1308388"/>
                      <a:gd name="connsiteY2" fmla="*/ 120650 h 1320800"/>
                      <a:gd name="connsiteX3" fmla="*/ 431800 w 1308388"/>
                      <a:gd name="connsiteY3" fmla="*/ 107950 h 1320800"/>
                      <a:gd name="connsiteX4" fmla="*/ 514350 w 1308388"/>
                      <a:gd name="connsiteY4" fmla="*/ 95250 h 1320800"/>
                      <a:gd name="connsiteX5" fmla="*/ 635000 w 1308388"/>
                      <a:gd name="connsiteY5" fmla="*/ 82550 h 1320800"/>
                      <a:gd name="connsiteX6" fmla="*/ 711200 w 1308388"/>
                      <a:gd name="connsiteY6" fmla="*/ 69850 h 1320800"/>
                      <a:gd name="connsiteX7" fmla="*/ 755650 w 1308388"/>
                      <a:gd name="connsiteY7" fmla="*/ 63500 h 1320800"/>
                      <a:gd name="connsiteX8" fmla="*/ 793750 w 1308388"/>
                      <a:gd name="connsiteY8" fmla="*/ 50800 h 1320800"/>
                      <a:gd name="connsiteX9" fmla="*/ 844550 w 1308388"/>
                      <a:gd name="connsiteY9" fmla="*/ 44450 h 1320800"/>
                      <a:gd name="connsiteX10" fmla="*/ 1054100 w 1308388"/>
                      <a:gd name="connsiteY10" fmla="*/ 31750 h 1320800"/>
                      <a:gd name="connsiteX11" fmla="*/ 1123950 w 1308388"/>
                      <a:gd name="connsiteY11" fmla="*/ 12700 h 1320800"/>
                      <a:gd name="connsiteX12" fmla="*/ 1181100 w 1308388"/>
                      <a:gd name="connsiteY12" fmla="*/ 0 h 1320800"/>
                      <a:gd name="connsiteX13" fmla="*/ 1225550 w 1308388"/>
                      <a:gd name="connsiteY13" fmla="*/ 6350 h 1320800"/>
                      <a:gd name="connsiteX14" fmla="*/ 1244600 w 1308388"/>
                      <a:gd name="connsiteY14" fmla="*/ 12700 h 1320800"/>
                      <a:gd name="connsiteX15" fmla="*/ 1257300 w 1308388"/>
                      <a:gd name="connsiteY15" fmla="*/ 63500 h 1320800"/>
                      <a:gd name="connsiteX16" fmla="*/ 1263650 w 1308388"/>
                      <a:gd name="connsiteY16" fmla="*/ 895350 h 1320800"/>
                      <a:gd name="connsiteX17" fmla="*/ 1270000 w 1308388"/>
                      <a:gd name="connsiteY17" fmla="*/ 965200 h 1320800"/>
                      <a:gd name="connsiteX18" fmla="*/ 1276350 w 1308388"/>
                      <a:gd name="connsiteY18" fmla="*/ 1117600 h 1320800"/>
                      <a:gd name="connsiteX19" fmla="*/ 1295400 w 1308388"/>
                      <a:gd name="connsiteY19" fmla="*/ 1206500 h 1320800"/>
                      <a:gd name="connsiteX20" fmla="*/ 1308100 w 1308388"/>
                      <a:gd name="connsiteY20" fmla="*/ 1295400 h 1320800"/>
                      <a:gd name="connsiteX21" fmla="*/ 1308100 w 1308388"/>
                      <a:gd name="connsiteY21" fmla="*/ 13208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8388" h="1320800">
                        <a:moveTo>
                          <a:pt x="0" y="139700"/>
                        </a:moveTo>
                        <a:cubicBezTo>
                          <a:pt x="76200" y="137583"/>
                          <a:pt x="152502" y="137826"/>
                          <a:pt x="228600" y="133350"/>
                        </a:cubicBezTo>
                        <a:cubicBezTo>
                          <a:pt x="260576" y="131469"/>
                          <a:pt x="292066" y="124623"/>
                          <a:pt x="323850" y="120650"/>
                        </a:cubicBezTo>
                        <a:lnTo>
                          <a:pt x="431800" y="107950"/>
                        </a:lnTo>
                        <a:cubicBezTo>
                          <a:pt x="459396" y="104271"/>
                          <a:pt x="486743" y="98851"/>
                          <a:pt x="514350" y="95250"/>
                        </a:cubicBezTo>
                        <a:cubicBezTo>
                          <a:pt x="577170" y="87056"/>
                          <a:pt x="574505" y="91192"/>
                          <a:pt x="635000" y="82550"/>
                        </a:cubicBezTo>
                        <a:cubicBezTo>
                          <a:pt x="660492" y="78908"/>
                          <a:pt x="685765" y="73866"/>
                          <a:pt x="711200" y="69850"/>
                        </a:cubicBezTo>
                        <a:cubicBezTo>
                          <a:pt x="725984" y="67516"/>
                          <a:pt x="740833" y="65617"/>
                          <a:pt x="755650" y="63500"/>
                        </a:cubicBezTo>
                        <a:cubicBezTo>
                          <a:pt x="768350" y="59267"/>
                          <a:pt x="780660" y="53605"/>
                          <a:pt x="793750" y="50800"/>
                        </a:cubicBezTo>
                        <a:cubicBezTo>
                          <a:pt x="810436" y="47224"/>
                          <a:pt x="827656" y="46863"/>
                          <a:pt x="844550" y="44450"/>
                        </a:cubicBezTo>
                        <a:cubicBezTo>
                          <a:pt x="960326" y="27911"/>
                          <a:pt x="775328" y="42075"/>
                          <a:pt x="1054100" y="31750"/>
                        </a:cubicBezTo>
                        <a:cubicBezTo>
                          <a:pt x="1135837" y="4504"/>
                          <a:pt x="1052147" y="30651"/>
                          <a:pt x="1123950" y="12700"/>
                        </a:cubicBezTo>
                        <a:cubicBezTo>
                          <a:pt x="1186479" y="-2932"/>
                          <a:pt x="1076259" y="17473"/>
                          <a:pt x="1181100" y="0"/>
                        </a:cubicBezTo>
                        <a:cubicBezTo>
                          <a:pt x="1195917" y="2117"/>
                          <a:pt x="1210874" y="3415"/>
                          <a:pt x="1225550" y="6350"/>
                        </a:cubicBezTo>
                        <a:cubicBezTo>
                          <a:pt x="1232114" y="7663"/>
                          <a:pt x="1241349" y="6849"/>
                          <a:pt x="1244600" y="12700"/>
                        </a:cubicBezTo>
                        <a:cubicBezTo>
                          <a:pt x="1253077" y="27958"/>
                          <a:pt x="1257300" y="63500"/>
                          <a:pt x="1257300" y="63500"/>
                        </a:cubicBezTo>
                        <a:cubicBezTo>
                          <a:pt x="1259417" y="340783"/>
                          <a:pt x="1259745" y="618086"/>
                          <a:pt x="1263650" y="895350"/>
                        </a:cubicBezTo>
                        <a:cubicBezTo>
                          <a:pt x="1263979" y="918727"/>
                          <a:pt x="1268666" y="941859"/>
                          <a:pt x="1270000" y="965200"/>
                        </a:cubicBezTo>
                        <a:cubicBezTo>
                          <a:pt x="1272901" y="1015961"/>
                          <a:pt x="1271881" y="1066953"/>
                          <a:pt x="1276350" y="1117600"/>
                        </a:cubicBezTo>
                        <a:cubicBezTo>
                          <a:pt x="1279501" y="1153314"/>
                          <a:pt x="1288367" y="1174853"/>
                          <a:pt x="1295400" y="1206500"/>
                        </a:cubicBezTo>
                        <a:cubicBezTo>
                          <a:pt x="1302916" y="1240321"/>
                          <a:pt x="1305163" y="1257223"/>
                          <a:pt x="1308100" y="1295400"/>
                        </a:cubicBezTo>
                        <a:cubicBezTo>
                          <a:pt x="1308749" y="1303842"/>
                          <a:pt x="1308100" y="1312333"/>
                          <a:pt x="1308100" y="1320800"/>
                        </a:cubicBezTo>
                      </a:path>
                    </a:pathLst>
                  </a:custGeom>
                  <a:noFill/>
                  <a:ln w="63500">
                    <a:solidFill>
                      <a:srgbClr val="33C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a:solidFill>
                        <a:srgbClr val="FFC000"/>
                      </a:solidFill>
                      <a:latin typeface="Agency FB" panose="020B0503020202020204" pitchFamily="34" charset="0"/>
                      <a:cs typeface="Calibri Light" panose="020F0302020204030204" pitchFamily="34" charset="0"/>
                    </a:endParaRPr>
                  </a:p>
                </p:txBody>
              </p:sp>
              <p:sp>
                <p:nvSpPr>
                  <p:cNvPr id="123" name="手繪多邊形: 圖案 122">
                    <a:extLst>
                      <a:ext uri="{FF2B5EF4-FFF2-40B4-BE49-F238E27FC236}">
                        <a16:creationId xmlns:a16="http://schemas.microsoft.com/office/drawing/2014/main" xmlns="" id="{BF11C081-77F5-40FC-AC3B-033349D8C170}"/>
                      </a:ext>
                    </a:extLst>
                  </p:cNvPr>
                  <p:cNvSpPr/>
                  <p:nvPr/>
                </p:nvSpPr>
                <p:spPr>
                  <a:xfrm rot="4496909">
                    <a:off x="-2251192" y="1839772"/>
                    <a:ext cx="1460541" cy="1174750"/>
                  </a:xfrm>
                  <a:custGeom>
                    <a:avLst/>
                    <a:gdLst>
                      <a:gd name="connsiteX0" fmla="*/ 133391 w 1460541"/>
                      <a:gd name="connsiteY0" fmla="*/ 0 h 1174750"/>
                      <a:gd name="connsiteX1" fmla="*/ 114341 w 1460541"/>
                      <a:gd name="connsiteY1" fmla="*/ 209550 h 1174750"/>
                      <a:gd name="connsiteX2" fmla="*/ 88941 w 1460541"/>
                      <a:gd name="connsiteY2" fmla="*/ 304800 h 1174750"/>
                      <a:gd name="connsiteX3" fmla="*/ 76241 w 1460541"/>
                      <a:gd name="connsiteY3" fmla="*/ 431800 h 1174750"/>
                      <a:gd name="connsiteX4" fmla="*/ 69891 w 1460541"/>
                      <a:gd name="connsiteY4" fmla="*/ 469900 h 1174750"/>
                      <a:gd name="connsiteX5" fmla="*/ 57191 w 1460541"/>
                      <a:gd name="connsiteY5" fmla="*/ 571500 h 1174750"/>
                      <a:gd name="connsiteX6" fmla="*/ 44491 w 1460541"/>
                      <a:gd name="connsiteY6" fmla="*/ 609600 h 1174750"/>
                      <a:gd name="connsiteX7" fmla="*/ 31791 w 1460541"/>
                      <a:gd name="connsiteY7" fmla="*/ 654050 h 1174750"/>
                      <a:gd name="connsiteX8" fmla="*/ 25441 w 1460541"/>
                      <a:gd name="connsiteY8" fmla="*/ 749300 h 1174750"/>
                      <a:gd name="connsiteX9" fmla="*/ 25441 w 1460541"/>
                      <a:gd name="connsiteY9" fmla="*/ 946150 h 1174750"/>
                      <a:gd name="connsiteX10" fmla="*/ 12741 w 1460541"/>
                      <a:gd name="connsiteY10" fmla="*/ 971550 h 1174750"/>
                      <a:gd name="connsiteX11" fmla="*/ 6391 w 1460541"/>
                      <a:gd name="connsiteY11" fmla="*/ 1003300 h 1174750"/>
                      <a:gd name="connsiteX12" fmla="*/ 41 w 1460541"/>
                      <a:gd name="connsiteY12" fmla="*/ 1028700 h 1174750"/>
                      <a:gd name="connsiteX13" fmla="*/ 12741 w 1460541"/>
                      <a:gd name="connsiteY13" fmla="*/ 1104900 h 1174750"/>
                      <a:gd name="connsiteX14" fmla="*/ 38141 w 1460541"/>
                      <a:gd name="connsiteY14" fmla="*/ 1117600 h 1174750"/>
                      <a:gd name="connsiteX15" fmla="*/ 120691 w 1460541"/>
                      <a:gd name="connsiteY15" fmla="*/ 1136650 h 1174750"/>
                      <a:gd name="connsiteX16" fmla="*/ 495341 w 1460541"/>
                      <a:gd name="connsiteY16" fmla="*/ 1143000 h 1174750"/>
                      <a:gd name="connsiteX17" fmla="*/ 609641 w 1460541"/>
                      <a:gd name="connsiteY17" fmla="*/ 1155700 h 1174750"/>
                      <a:gd name="connsiteX18" fmla="*/ 825541 w 1460541"/>
                      <a:gd name="connsiteY18" fmla="*/ 1174750 h 1174750"/>
                      <a:gd name="connsiteX19" fmla="*/ 1212891 w 1460541"/>
                      <a:gd name="connsiteY19" fmla="*/ 1168400 h 1174750"/>
                      <a:gd name="connsiteX20" fmla="*/ 1250991 w 1460541"/>
                      <a:gd name="connsiteY20" fmla="*/ 1117600 h 1174750"/>
                      <a:gd name="connsiteX21" fmla="*/ 1282741 w 1460541"/>
                      <a:gd name="connsiteY21" fmla="*/ 1092200 h 1174750"/>
                      <a:gd name="connsiteX22" fmla="*/ 1301791 w 1460541"/>
                      <a:gd name="connsiteY22" fmla="*/ 1085850 h 1174750"/>
                      <a:gd name="connsiteX23" fmla="*/ 1384341 w 1460541"/>
                      <a:gd name="connsiteY23" fmla="*/ 1047750 h 1174750"/>
                      <a:gd name="connsiteX24" fmla="*/ 1460541 w 1460541"/>
                      <a:gd name="connsiteY24" fmla="*/ 102235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541" h="1174750">
                        <a:moveTo>
                          <a:pt x="133391" y="0"/>
                        </a:moveTo>
                        <a:cubicBezTo>
                          <a:pt x="127041" y="69850"/>
                          <a:pt x="124462" y="140146"/>
                          <a:pt x="114341" y="209550"/>
                        </a:cubicBezTo>
                        <a:cubicBezTo>
                          <a:pt x="109599" y="242066"/>
                          <a:pt x="94493" y="272413"/>
                          <a:pt x="88941" y="304800"/>
                        </a:cubicBezTo>
                        <a:cubicBezTo>
                          <a:pt x="81753" y="346733"/>
                          <a:pt x="83235" y="389834"/>
                          <a:pt x="76241" y="431800"/>
                        </a:cubicBezTo>
                        <a:cubicBezTo>
                          <a:pt x="74124" y="444500"/>
                          <a:pt x="71631" y="457143"/>
                          <a:pt x="69891" y="469900"/>
                        </a:cubicBezTo>
                        <a:cubicBezTo>
                          <a:pt x="65280" y="503717"/>
                          <a:pt x="63296" y="537920"/>
                          <a:pt x="57191" y="571500"/>
                        </a:cubicBezTo>
                        <a:cubicBezTo>
                          <a:pt x="54796" y="584671"/>
                          <a:pt x="48428" y="596805"/>
                          <a:pt x="44491" y="609600"/>
                        </a:cubicBezTo>
                        <a:cubicBezTo>
                          <a:pt x="39959" y="624328"/>
                          <a:pt x="36024" y="639233"/>
                          <a:pt x="31791" y="654050"/>
                        </a:cubicBezTo>
                        <a:cubicBezTo>
                          <a:pt x="29674" y="685800"/>
                          <a:pt x="25441" y="717480"/>
                          <a:pt x="25441" y="749300"/>
                        </a:cubicBezTo>
                        <a:cubicBezTo>
                          <a:pt x="25441" y="818003"/>
                          <a:pt x="39738" y="879430"/>
                          <a:pt x="25441" y="946150"/>
                        </a:cubicBezTo>
                        <a:cubicBezTo>
                          <a:pt x="23458" y="955406"/>
                          <a:pt x="16974" y="963083"/>
                          <a:pt x="12741" y="971550"/>
                        </a:cubicBezTo>
                        <a:cubicBezTo>
                          <a:pt x="10624" y="982133"/>
                          <a:pt x="8732" y="992764"/>
                          <a:pt x="6391" y="1003300"/>
                        </a:cubicBezTo>
                        <a:cubicBezTo>
                          <a:pt x="4498" y="1011819"/>
                          <a:pt x="-503" y="1019990"/>
                          <a:pt x="41" y="1028700"/>
                        </a:cubicBezTo>
                        <a:cubicBezTo>
                          <a:pt x="1647" y="1054400"/>
                          <a:pt x="2597" y="1081232"/>
                          <a:pt x="12741" y="1104900"/>
                        </a:cubicBezTo>
                        <a:cubicBezTo>
                          <a:pt x="16470" y="1113601"/>
                          <a:pt x="29352" y="1114084"/>
                          <a:pt x="38141" y="1117600"/>
                        </a:cubicBezTo>
                        <a:cubicBezTo>
                          <a:pt x="65296" y="1128462"/>
                          <a:pt x="91100" y="1135753"/>
                          <a:pt x="120691" y="1136650"/>
                        </a:cubicBezTo>
                        <a:cubicBezTo>
                          <a:pt x="245535" y="1140433"/>
                          <a:pt x="370458" y="1140883"/>
                          <a:pt x="495341" y="1143000"/>
                        </a:cubicBezTo>
                        <a:lnTo>
                          <a:pt x="609641" y="1155700"/>
                        </a:lnTo>
                        <a:lnTo>
                          <a:pt x="825541" y="1174750"/>
                        </a:lnTo>
                        <a:lnTo>
                          <a:pt x="1212891" y="1168400"/>
                        </a:lnTo>
                        <a:cubicBezTo>
                          <a:pt x="1235557" y="1166656"/>
                          <a:pt x="1240390" y="1129716"/>
                          <a:pt x="1250991" y="1117600"/>
                        </a:cubicBezTo>
                        <a:cubicBezTo>
                          <a:pt x="1259916" y="1107400"/>
                          <a:pt x="1271248" y="1099383"/>
                          <a:pt x="1282741" y="1092200"/>
                        </a:cubicBezTo>
                        <a:cubicBezTo>
                          <a:pt x="1288417" y="1088652"/>
                          <a:pt x="1295674" y="1088568"/>
                          <a:pt x="1301791" y="1085850"/>
                        </a:cubicBezTo>
                        <a:cubicBezTo>
                          <a:pt x="1357252" y="1061201"/>
                          <a:pt x="1323499" y="1070566"/>
                          <a:pt x="1384341" y="1047750"/>
                        </a:cubicBezTo>
                        <a:cubicBezTo>
                          <a:pt x="1409410" y="1038349"/>
                          <a:pt x="1435141" y="1030817"/>
                          <a:pt x="1460541" y="1022350"/>
                        </a:cubicBezTo>
                      </a:path>
                    </a:pathLst>
                  </a:custGeom>
                  <a:noFill/>
                  <a:ln w="69850">
                    <a:solidFill>
                      <a:srgbClr val="33C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500">
                      <a:solidFill>
                        <a:srgbClr val="FFC000"/>
                      </a:solidFill>
                      <a:latin typeface="Agency FB" panose="020B0503020202020204" pitchFamily="34" charset="0"/>
                      <a:cs typeface="Calibri Light" panose="020F0302020204030204" pitchFamily="34" charset="0"/>
                    </a:endParaRPr>
                  </a:p>
                </p:txBody>
              </p:sp>
            </p:grpSp>
          </p:grpSp>
        </p:grpSp>
        <p:cxnSp>
          <p:nvCxnSpPr>
            <p:cNvPr id="107" name="直線單箭頭接點 106">
              <a:extLst>
                <a:ext uri="{FF2B5EF4-FFF2-40B4-BE49-F238E27FC236}">
                  <a16:creationId xmlns:a16="http://schemas.microsoft.com/office/drawing/2014/main" xmlns="" id="{C1A7E93F-6EB1-4CC6-80EE-2A50A25AACC6}"/>
                </a:ext>
              </a:extLst>
            </p:cNvPr>
            <p:cNvCxnSpPr>
              <a:cxnSpLocks/>
              <a:stCxn id="127" idx="2"/>
            </p:cNvCxnSpPr>
            <p:nvPr/>
          </p:nvCxnSpPr>
          <p:spPr bwMode="auto">
            <a:xfrm flipV="1">
              <a:off x="20811799" y="17212770"/>
              <a:ext cx="572847" cy="180682"/>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cxnSp>
          <p:nvCxnSpPr>
            <p:cNvPr id="108" name="直線單箭頭接點 107">
              <a:extLst>
                <a:ext uri="{FF2B5EF4-FFF2-40B4-BE49-F238E27FC236}">
                  <a16:creationId xmlns:a16="http://schemas.microsoft.com/office/drawing/2014/main" xmlns="" id="{D27A2606-A72F-4477-A323-EC735A6C0E06}"/>
                </a:ext>
              </a:extLst>
            </p:cNvPr>
            <p:cNvCxnSpPr>
              <a:cxnSpLocks/>
              <a:stCxn id="126" idx="0"/>
            </p:cNvCxnSpPr>
            <p:nvPr/>
          </p:nvCxnSpPr>
          <p:spPr bwMode="auto">
            <a:xfrm flipV="1">
              <a:off x="22040888" y="17433530"/>
              <a:ext cx="395445" cy="521549"/>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cxnSp>
          <p:nvCxnSpPr>
            <p:cNvPr id="109" name="直線單箭頭接點 108">
              <a:extLst>
                <a:ext uri="{FF2B5EF4-FFF2-40B4-BE49-F238E27FC236}">
                  <a16:creationId xmlns:a16="http://schemas.microsoft.com/office/drawing/2014/main" xmlns="" id="{A9F8A7D0-60F6-4A9B-8AD7-AEF9081ABE7A}"/>
                </a:ext>
              </a:extLst>
            </p:cNvPr>
            <p:cNvCxnSpPr>
              <a:cxnSpLocks/>
              <a:stCxn id="126" idx="3"/>
            </p:cNvCxnSpPr>
            <p:nvPr/>
          </p:nvCxnSpPr>
          <p:spPr bwMode="auto">
            <a:xfrm flipV="1">
              <a:off x="22167767" y="18415833"/>
              <a:ext cx="268566" cy="829500"/>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cxnSp>
          <p:nvCxnSpPr>
            <p:cNvPr id="110" name="直線單箭頭接點 109">
              <a:extLst>
                <a:ext uri="{FF2B5EF4-FFF2-40B4-BE49-F238E27FC236}">
                  <a16:creationId xmlns:a16="http://schemas.microsoft.com/office/drawing/2014/main" xmlns="" id="{5EB45AB2-2319-4525-A5B4-16779408948E}"/>
                </a:ext>
              </a:extLst>
            </p:cNvPr>
            <p:cNvCxnSpPr>
              <a:cxnSpLocks/>
              <a:stCxn id="137" idx="19"/>
              <a:endCxn id="123" idx="19"/>
            </p:cNvCxnSpPr>
            <p:nvPr/>
          </p:nvCxnSpPr>
          <p:spPr bwMode="auto">
            <a:xfrm flipH="1">
              <a:off x="23248964" y="20686379"/>
              <a:ext cx="405918" cy="815682"/>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cxnSp>
          <p:nvCxnSpPr>
            <p:cNvPr id="111" name="直線單箭頭接點 110">
              <a:extLst>
                <a:ext uri="{FF2B5EF4-FFF2-40B4-BE49-F238E27FC236}">
                  <a16:creationId xmlns:a16="http://schemas.microsoft.com/office/drawing/2014/main" xmlns="" id="{BC01E5EE-8D7E-4417-9F66-C7FA22FC22D3}"/>
                </a:ext>
              </a:extLst>
            </p:cNvPr>
            <p:cNvCxnSpPr>
              <a:cxnSpLocks/>
              <a:stCxn id="136" idx="16"/>
              <a:endCxn id="122" idx="16"/>
            </p:cNvCxnSpPr>
            <p:nvPr/>
          </p:nvCxnSpPr>
          <p:spPr bwMode="auto">
            <a:xfrm>
              <a:off x="24938167" y="20561888"/>
              <a:ext cx="116995" cy="1213746"/>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cxnSp>
          <p:nvCxnSpPr>
            <p:cNvPr id="112" name="直線單箭頭接點 111">
              <a:extLst>
                <a:ext uri="{FF2B5EF4-FFF2-40B4-BE49-F238E27FC236}">
                  <a16:creationId xmlns:a16="http://schemas.microsoft.com/office/drawing/2014/main" xmlns="" id="{42737A1A-BA4D-4774-86A1-1E7454F8E1C6}"/>
                </a:ext>
              </a:extLst>
            </p:cNvPr>
            <p:cNvCxnSpPr>
              <a:cxnSpLocks/>
              <a:stCxn id="136" idx="15"/>
              <a:endCxn id="122" idx="15"/>
            </p:cNvCxnSpPr>
            <p:nvPr/>
          </p:nvCxnSpPr>
          <p:spPr bwMode="auto">
            <a:xfrm>
              <a:off x="26839049" y="20036829"/>
              <a:ext cx="1009588" cy="1676022"/>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cxnSp>
          <p:nvCxnSpPr>
            <p:cNvPr id="113" name="直線單箭頭接點 112">
              <a:extLst>
                <a:ext uri="{FF2B5EF4-FFF2-40B4-BE49-F238E27FC236}">
                  <a16:creationId xmlns:a16="http://schemas.microsoft.com/office/drawing/2014/main" xmlns="" id="{F07F4DB4-7A62-4E06-8E22-6CFE8719FC1F}"/>
                </a:ext>
              </a:extLst>
            </p:cNvPr>
            <p:cNvCxnSpPr>
              <a:cxnSpLocks/>
              <a:stCxn id="136" idx="2"/>
              <a:endCxn id="122" idx="2"/>
            </p:cNvCxnSpPr>
            <p:nvPr/>
          </p:nvCxnSpPr>
          <p:spPr bwMode="auto">
            <a:xfrm>
              <a:off x="26196278" y="18168283"/>
              <a:ext cx="1416652" cy="754737"/>
            </a:xfrm>
            <a:prstGeom prst="straightConnector1">
              <a:avLst/>
            </a:prstGeom>
            <a:solidFill>
              <a:schemeClr val="accent1"/>
            </a:solidFill>
            <a:ln w="63500" cap="flat" cmpd="thickThin" algn="ctr">
              <a:solidFill>
                <a:srgbClr val="00B0F0"/>
              </a:solidFill>
              <a:prstDash val="solid"/>
              <a:round/>
              <a:headEnd type="none" w="lg" len="lg"/>
              <a:tailEnd type="stealth" w="lg" len="lg"/>
            </a:ln>
            <a:effectLst/>
          </p:spPr>
        </p:cxnSp>
      </p:grpSp>
      <p:grpSp>
        <p:nvGrpSpPr>
          <p:cNvPr id="143" name="Google Shape;197;p16">
            <a:extLst>
              <a:ext uri="{FF2B5EF4-FFF2-40B4-BE49-F238E27FC236}">
                <a16:creationId xmlns:a16="http://schemas.microsoft.com/office/drawing/2014/main" xmlns="" id="{7B4D62E9-9D66-48EE-BA3E-273ED31EBE84}"/>
              </a:ext>
            </a:extLst>
          </p:cNvPr>
          <p:cNvGrpSpPr/>
          <p:nvPr/>
        </p:nvGrpSpPr>
        <p:grpSpPr>
          <a:xfrm>
            <a:off x="10351863" y="81867"/>
            <a:ext cx="1840137" cy="360000"/>
            <a:chOff x="470894" y="82976"/>
            <a:chExt cx="3186869" cy="584775"/>
          </a:xfrm>
        </p:grpSpPr>
        <p:sp>
          <p:nvSpPr>
            <p:cNvPr id="144" name="Google Shape;198;p16">
              <a:extLst>
                <a:ext uri="{FF2B5EF4-FFF2-40B4-BE49-F238E27FC236}">
                  <a16:creationId xmlns:a16="http://schemas.microsoft.com/office/drawing/2014/main" xmlns="" id="{B1161E35-F842-4B70-98D7-6CD423BE5536}"/>
                </a:ext>
              </a:extLst>
            </p:cNvPr>
            <p:cNvSpPr txBox="1"/>
            <p:nvPr/>
          </p:nvSpPr>
          <p:spPr>
            <a:xfrm>
              <a:off x="1163877" y="92163"/>
              <a:ext cx="2493886" cy="52321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u="none" strike="noStrike" cap="none" dirty="0">
                  <a:solidFill>
                    <a:schemeClr val="tx1">
                      <a:lumMod val="50000"/>
                      <a:lumOff val="50000"/>
                    </a:schemeClr>
                  </a:solidFill>
                  <a:latin typeface="Bahnschrift Condensed" panose="020B0502040204020203" pitchFamily="34" charset="0"/>
                  <a:ea typeface="Arial"/>
                  <a:cs typeface="Arial"/>
                  <a:sym typeface="Arial"/>
                </a:rPr>
                <a:t>M</a:t>
              </a:r>
              <a:r>
                <a:rPr lang="en-US" altLang="zh-TW" b="0" u="none" strike="noStrike" cap="none" dirty="0">
                  <a:solidFill>
                    <a:schemeClr val="tx1">
                      <a:lumMod val="50000"/>
                      <a:lumOff val="50000"/>
                    </a:schemeClr>
                  </a:solidFill>
                  <a:latin typeface="Bahnschrift Condensed" panose="020B0502040204020203" pitchFamily="34" charset="0"/>
                  <a:ea typeface="Arial"/>
                  <a:cs typeface="Arial"/>
                  <a:sym typeface="Arial"/>
                </a:rPr>
                <a:t>ethods</a:t>
              </a:r>
              <a:endParaRPr sz="1200" dirty="0">
                <a:solidFill>
                  <a:schemeClr val="tx1">
                    <a:lumMod val="50000"/>
                    <a:lumOff val="50000"/>
                  </a:schemeClr>
                </a:solidFill>
                <a:latin typeface="Bahnschrift Condensed" panose="020B0502040204020203" pitchFamily="34" charset="0"/>
              </a:endParaRPr>
            </a:p>
          </p:txBody>
        </p:sp>
        <p:sp>
          <p:nvSpPr>
            <p:cNvPr id="145" name="Google Shape;199;p16">
              <a:extLst>
                <a:ext uri="{FF2B5EF4-FFF2-40B4-BE49-F238E27FC236}">
                  <a16:creationId xmlns:a16="http://schemas.microsoft.com/office/drawing/2014/main" xmlns="" id="{0D2F53F1-77AD-46E6-B4D8-88E079D24886}"/>
                </a:ext>
              </a:extLst>
            </p:cNvPr>
            <p:cNvSpPr txBox="1"/>
            <p:nvPr/>
          </p:nvSpPr>
          <p:spPr>
            <a:xfrm>
              <a:off x="470894" y="82976"/>
              <a:ext cx="935207" cy="58477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b="0" i="1" u="none" strike="noStrike" cap="none" dirty="0">
                  <a:solidFill>
                    <a:srgbClr val="3A3838"/>
                  </a:solidFill>
                  <a:latin typeface="Impact"/>
                  <a:ea typeface="Impact"/>
                  <a:cs typeface="Impact"/>
                  <a:sym typeface="Impact"/>
                </a:rPr>
                <a:t>03</a:t>
              </a:r>
              <a:endParaRPr sz="2000" b="0" i="1" u="none" strike="noStrike" cap="none" dirty="0">
                <a:solidFill>
                  <a:srgbClr val="3A3838"/>
                </a:solidFill>
                <a:latin typeface="Impact"/>
                <a:ea typeface="Impact"/>
                <a:cs typeface="Impact"/>
                <a:sym typeface="Impact"/>
              </a:endParaRPr>
            </a:p>
          </p:txBody>
        </p:sp>
      </p:grpSp>
    </p:spTree>
    <p:custDataLst>
      <p:tags r:id="rId1"/>
    </p:custDataLst>
    <p:extLst>
      <p:ext uri="{BB962C8B-B14F-4D97-AF65-F5344CB8AC3E}">
        <p14:creationId xmlns:p14="http://schemas.microsoft.com/office/powerpoint/2010/main" val="217169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MA" val="3.0"/>
</p:tagLst>
</file>

<file path=ppt/tags/tag10.xml><?xml version="1.0" encoding="utf-8"?>
<p:tagLst xmlns:a="http://schemas.openxmlformats.org/drawingml/2006/main" xmlns:r="http://schemas.openxmlformats.org/officeDocument/2006/relationships" xmlns:p="http://schemas.openxmlformats.org/presentationml/2006/main">
  <p:tag name="LMOST" val="211.058"/>
  <p:tag name="RMOST" val="355.4223"/>
  <p:tag name="TMOST" val="236.8982"/>
  <p:tag name="BMOST" val="330.0787"/>
</p:tagLst>
</file>

<file path=ppt/tags/tag11.xml><?xml version="1.0" encoding="utf-8"?>
<p:tagLst xmlns:a="http://schemas.openxmlformats.org/drawingml/2006/main" xmlns:r="http://schemas.openxmlformats.org/officeDocument/2006/relationships" xmlns:p="http://schemas.openxmlformats.org/presentationml/2006/main">
  <p:tag name="LMOST" val="398.5588"/>
  <p:tag name="RMOST" val="628.124"/>
  <p:tag name="TMOST" val="114.1161"/>
  <p:tag name="BMOST" val="208.6302"/>
</p:tagLst>
</file>

<file path=ppt/tags/tag12.xml><?xml version="1.0" encoding="utf-8"?>
<p:tagLst xmlns:a="http://schemas.openxmlformats.org/drawingml/2006/main" xmlns:r="http://schemas.openxmlformats.org/officeDocument/2006/relationships" xmlns:p="http://schemas.openxmlformats.org/presentationml/2006/main">
  <p:tag name="LMOST" val="211.058"/>
  <p:tag name="RMOST" val="355.9507"/>
  <p:tag name="TMOST" val="330.0787"/>
  <p:tag name="BMOST" val="358.4252"/>
</p:tagLst>
</file>

<file path=ppt/tags/tag13.xml><?xml version="1.0" encoding="utf-8"?>
<p:tagLst xmlns:a="http://schemas.openxmlformats.org/drawingml/2006/main" xmlns:r="http://schemas.openxmlformats.org/officeDocument/2006/relationships" xmlns:p="http://schemas.openxmlformats.org/presentationml/2006/main">
  <p:tag name="LMOST" val="565.7214"/>
  <p:tag name="RMOST" val="710.6141"/>
  <p:tag name="TMOST" val="330.0787"/>
  <p:tag name="BMOST" val="358.4252"/>
</p:tagLst>
</file>

<file path=ppt/tags/tag14.xml><?xml version="1.0" encoding="utf-8"?>
<p:tagLst xmlns:a="http://schemas.openxmlformats.org/drawingml/2006/main" xmlns:r="http://schemas.openxmlformats.org/officeDocument/2006/relationships" xmlns:p="http://schemas.openxmlformats.org/presentationml/2006/main">
  <p:tag name="LMOST" val="33.53772"/>
  <p:tag name="RMOST" val="178.4304"/>
  <p:tag name="TMOST" val="208.5517"/>
  <p:tag name="BMOST" val="236.8982"/>
</p:tagLst>
</file>

<file path=ppt/tags/tag15.xml><?xml version="1.0" encoding="utf-8"?>
<p:tagLst xmlns:a="http://schemas.openxmlformats.org/drawingml/2006/main" xmlns:r="http://schemas.openxmlformats.org/officeDocument/2006/relationships" xmlns:p="http://schemas.openxmlformats.org/presentationml/2006/main">
  <p:tag name="BMOST" val="236.8982"/>
  <p:tag name="TMOST" val="208.5517"/>
  <p:tag name="RMOST" val="888.0087"/>
  <p:tag name="LMOST" val="743.116"/>
</p:tagLst>
</file>

<file path=ppt/tags/tag16.xml><?xml version="1.0" encoding="utf-8"?>
<p:tagLst xmlns:a="http://schemas.openxmlformats.org/drawingml/2006/main" xmlns:r="http://schemas.openxmlformats.org/officeDocument/2006/relationships" xmlns:p="http://schemas.openxmlformats.org/presentationml/2006/main">
  <p:tag name="LMOST" val="388.8575"/>
  <p:tag name="RMOST" val="533.7502"/>
  <p:tag name="TMOST" val="208.6302"/>
  <p:tag name="BMOST" val="236.9767"/>
</p:tagLst>
</file>

<file path=ppt/tags/tag17.xml><?xml version="1.0" encoding="utf-8"?>
<p:tagLst xmlns:a="http://schemas.openxmlformats.org/drawingml/2006/main" xmlns:r="http://schemas.openxmlformats.org/officeDocument/2006/relationships" xmlns:p="http://schemas.openxmlformats.org/presentationml/2006/main">
  <p:tag name="AMA" val="3.0"/>
</p:tagLst>
</file>

<file path=ppt/tags/tag18.xml><?xml version="1.0" encoding="utf-8"?>
<p:tagLst xmlns:a="http://schemas.openxmlformats.org/drawingml/2006/main" xmlns:r="http://schemas.openxmlformats.org/officeDocument/2006/relationships" xmlns:p="http://schemas.openxmlformats.org/presentationml/2006/main">
  <p:tag name="LMOST" val="26.5"/>
  <p:tag name="RMOST" val="933.5"/>
  <p:tag name="TMOST" val="15.87504"/>
  <p:tag name="BMOST" val="86.75"/>
</p:tagLst>
</file>

<file path=ppt/tags/tag19.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2.xml><?xml version="1.0" encoding="utf-8"?>
<p:tagLst xmlns:a="http://schemas.openxmlformats.org/drawingml/2006/main" xmlns:r="http://schemas.openxmlformats.org/officeDocument/2006/relationships" xmlns:p="http://schemas.openxmlformats.org/presentationml/2006/main">
  <p:tag name="LMOST" val="51.21008"/>
  <p:tag name="RMOST" val="968.0945"/>
  <p:tag name="TMOST" val="370.3861"/>
  <p:tag name="BMOST" val="408.0001"/>
</p:tagLst>
</file>

<file path=ppt/tags/tag20.xml><?xml version="1.0" encoding="utf-8"?>
<p:tagLst xmlns:a="http://schemas.openxmlformats.org/drawingml/2006/main" xmlns:r="http://schemas.openxmlformats.org/officeDocument/2006/relationships" xmlns:p="http://schemas.openxmlformats.org/presentationml/2006/main">
  <p:tag name="TMOST" val="59.17905"/>
  <p:tag name="BMOST" val="144.2184"/>
  <p:tag name="LMOST" val="613.7996"/>
  <p:tag name="RMOST" val="650.6284"/>
</p:tagLst>
</file>

<file path=ppt/tags/tag21.xml><?xml version="1.0" encoding="utf-8"?>
<p:tagLst xmlns:a="http://schemas.openxmlformats.org/drawingml/2006/main" xmlns:r="http://schemas.openxmlformats.org/officeDocument/2006/relationships" xmlns:p="http://schemas.openxmlformats.org/presentationml/2006/main">
  <p:tag name="LMOST" val="650.6283"/>
  <p:tag name="RMOST" val="687.457"/>
  <p:tag name="TMOST" val="59.17905"/>
  <p:tag name="BMOST" val="144.2184"/>
</p:tagLst>
</file>

<file path=ppt/tags/tag22.xml><?xml version="1.0" encoding="utf-8"?>
<p:tagLst xmlns:a="http://schemas.openxmlformats.org/drawingml/2006/main" xmlns:r="http://schemas.openxmlformats.org/officeDocument/2006/relationships" xmlns:p="http://schemas.openxmlformats.org/presentationml/2006/main">
  <p:tag name="PSEUDOCNT" val="0"/>
  <p:tag name="PSEUDODOTCNT" val="0"/>
  <p:tag name="LMOST" val="416.8272"/>
  <p:tag name="RMOST" val="513.2051"/>
  <p:tag name="TMOST" val="200.9759"/>
  <p:tag name="BMOST" val="581.9286"/>
</p:tagLst>
</file>

<file path=ppt/tags/tag23.xml><?xml version="1.0" encoding="utf-8"?>
<p:tagLst xmlns:a="http://schemas.openxmlformats.org/drawingml/2006/main" xmlns:r="http://schemas.openxmlformats.org/officeDocument/2006/relationships" xmlns:p="http://schemas.openxmlformats.org/presentationml/2006/main">
  <p:tag name="PSEUDOCNT" val="0"/>
  <p:tag name="PSEUDODOTCNT" val="0"/>
  <p:tag name="TMOST" val="200.9759"/>
  <p:tag name="BMOST" val="581.9449"/>
  <p:tag name="LMOST" val="513.205"/>
  <p:tag name="RMOST" val="609.5829"/>
</p:tagLst>
</file>

<file path=ppt/tags/tag24.xml><?xml version="1.0" encoding="utf-8"?>
<p:tagLst xmlns:a="http://schemas.openxmlformats.org/drawingml/2006/main" xmlns:r="http://schemas.openxmlformats.org/officeDocument/2006/relationships" xmlns:p="http://schemas.openxmlformats.org/presentationml/2006/main">
  <p:tag name="AMA" val="3.0"/>
</p:tagLst>
</file>

<file path=ppt/tags/tag25.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26.xml><?xml version="1.0" encoding="utf-8"?>
<p:tagLst xmlns:a="http://schemas.openxmlformats.org/drawingml/2006/main" xmlns:r="http://schemas.openxmlformats.org/officeDocument/2006/relationships" xmlns:p="http://schemas.openxmlformats.org/presentationml/2006/main">
  <p:tag name="AMA" val="3.0"/>
</p:tagLst>
</file>

<file path=ppt/tags/tag27.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28.xml><?xml version="1.0" encoding="utf-8"?>
<p:tagLst xmlns:a="http://schemas.openxmlformats.org/drawingml/2006/main" xmlns:r="http://schemas.openxmlformats.org/officeDocument/2006/relationships" xmlns:p="http://schemas.openxmlformats.org/presentationml/2006/main">
  <p:tag name="AMA" val="3.0"/>
</p:tagLst>
</file>

<file path=ppt/tags/tag29.xml><?xml version="1.0" encoding="utf-8"?>
<p:tagLst xmlns:a="http://schemas.openxmlformats.org/drawingml/2006/main" xmlns:r="http://schemas.openxmlformats.org/officeDocument/2006/relationships" xmlns:p="http://schemas.openxmlformats.org/presentationml/2006/main">
  <p:tag name="AMA" val="3.0"/>
</p:tagLst>
</file>

<file path=ppt/tags/tag3.xml><?xml version="1.0" encoding="utf-8"?>
<p:tagLst xmlns:a="http://schemas.openxmlformats.org/drawingml/2006/main" xmlns:r="http://schemas.openxmlformats.org/officeDocument/2006/relationships" xmlns:p="http://schemas.openxmlformats.org/presentationml/2006/main">
  <p:tag name="LMOST" val="45.87671"/>
  <p:tag name="RMOST" val="578.3561"/>
  <p:tag name="TMOST" val="408.0001"/>
  <p:tag name="BMOST" val="502.5142"/>
</p:tagLst>
</file>

<file path=ppt/tags/tag30.xml><?xml version="1.0" encoding="utf-8"?>
<p:tagLst xmlns:a="http://schemas.openxmlformats.org/drawingml/2006/main" xmlns:r="http://schemas.openxmlformats.org/officeDocument/2006/relationships" xmlns:p="http://schemas.openxmlformats.org/presentationml/2006/main">
  <p:tag name="AMA" val="3.0"/>
</p:tagLst>
</file>

<file path=ppt/tags/tag31.xml><?xml version="1.0" encoding="utf-8"?>
<p:tagLst xmlns:a="http://schemas.openxmlformats.org/drawingml/2006/main" xmlns:r="http://schemas.openxmlformats.org/officeDocument/2006/relationships" xmlns:p="http://schemas.openxmlformats.org/presentationml/2006/main">
  <p:tag name="AMA" val="3.0"/>
</p:tagLst>
</file>

<file path=ppt/tags/tag32.xml><?xml version="1.0" encoding="utf-8"?>
<p:tagLst xmlns:a="http://schemas.openxmlformats.org/drawingml/2006/main" xmlns:r="http://schemas.openxmlformats.org/officeDocument/2006/relationships" xmlns:p="http://schemas.openxmlformats.org/presentationml/2006/main">
  <p:tag name="AMA" val="3.0"/>
</p:tagLst>
</file>

<file path=ppt/tags/tag33.xml><?xml version="1.0" encoding="utf-8"?>
<p:tagLst xmlns:a="http://schemas.openxmlformats.org/drawingml/2006/main" xmlns:r="http://schemas.openxmlformats.org/officeDocument/2006/relationships" xmlns:p="http://schemas.openxmlformats.org/presentationml/2006/main">
  <p:tag name="AMA" val="3.0"/>
</p:tagLst>
</file>

<file path=ppt/tags/tag34.xml><?xml version="1.0" encoding="utf-8"?>
<p:tagLst xmlns:a="http://schemas.openxmlformats.org/drawingml/2006/main" xmlns:r="http://schemas.openxmlformats.org/officeDocument/2006/relationships" xmlns:p="http://schemas.openxmlformats.org/presentationml/2006/main">
  <p:tag name="LMOST" val="400.701"/>
  <p:tag name="RMOST" val="451.6536"/>
  <p:tag name="TMOST" val="177.3109"/>
  <p:tag name="BMOST" val="228.2635"/>
</p:tagLst>
</file>

<file path=ppt/tags/tag35.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36.xml><?xml version="1.0" encoding="utf-8"?>
<p:tagLst xmlns:a="http://schemas.openxmlformats.org/drawingml/2006/main" xmlns:r="http://schemas.openxmlformats.org/officeDocument/2006/relationships" xmlns:p="http://schemas.openxmlformats.org/presentationml/2006/main">
  <p:tag name="AMA" val="3.0"/>
</p:tagLst>
</file>

<file path=ppt/tags/tag37.xml><?xml version="1.0" encoding="utf-8"?>
<p:tagLst xmlns:a="http://schemas.openxmlformats.org/drawingml/2006/main" xmlns:r="http://schemas.openxmlformats.org/officeDocument/2006/relationships" xmlns:p="http://schemas.openxmlformats.org/presentationml/2006/main">
  <p:tag name="LMOST" val="395.0393"/>
  <p:tag name="RMOST" val="445.9919"/>
  <p:tag name="TMOST" val="228.2635"/>
  <p:tag name="BMOST" val="279.2162"/>
</p:tagLst>
</file>

<file path=ppt/tags/tag38.xml><?xml version="1.0" encoding="utf-8"?>
<p:tagLst xmlns:a="http://schemas.openxmlformats.org/drawingml/2006/main" xmlns:r="http://schemas.openxmlformats.org/officeDocument/2006/relationships" xmlns:p="http://schemas.openxmlformats.org/presentationml/2006/main">
  <p:tag name="LMOST" val="400.701"/>
  <p:tag name="RMOST" val="451.6536"/>
  <p:tag name="TMOST" val="177.3109"/>
  <p:tag name="BMOST" val="228.2635"/>
</p:tagLst>
</file>

<file path=ppt/tags/tag39.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4.xml><?xml version="1.0" encoding="utf-8"?>
<p:tagLst xmlns:a="http://schemas.openxmlformats.org/drawingml/2006/main" xmlns:r="http://schemas.openxmlformats.org/officeDocument/2006/relationships" xmlns:p="http://schemas.openxmlformats.org/presentationml/2006/main">
  <p:tag name="AMA" val="3.0"/>
</p:tagLst>
</file>

<file path=ppt/tags/tag40.xml><?xml version="1.0" encoding="utf-8"?>
<p:tagLst xmlns:a="http://schemas.openxmlformats.org/drawingml/2006/main" xmlns:r="http://schemas.openxmlformats.org/officeDocument/2006/relationships" xmlns:p="http://schemas.openxmlformats.org/presentationml/2006/main">
  <p:tag name="AMA" val="3.0"/>
</p:tagLst>
</file>

<file path=ppt/tags/tag41.xml><?xml version="1.0" encoding="utf-8"?>
<p:tagLst xmlns:a="http://schemas.openxmlformats.org/drawingml/2006/main" xmlns:r="http://schemas.openxmlformats.org/officeDocument/2006/relationships" xmlns:p="http://schemas.openxmlformats.org/presentationml/2006/main">
  <p:tag name="LMOST" val="31.18111"/>
  <p:tag name="RMOST" val="167.2441"/>
  <p:tag name="TMOST" val="2507.308"/>
  <p:tag name="BMOST" val="2643.371"/>
</p:tagLst>
</file>

<file path=ppt/tags/tag42.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43.xml><?xml version="1.0" encoding="utf-8"?>
<p:tagLst xmlns:a="http://schemas.openxmlformats.org/drawingml/2006/main" xmlns:r="http://schemas.openxmlformats.org/officeDocument/2006/relationships" xmlns:p="http://schemas.openxmlformats.org/presentationml/2006/main">
  <p:tag name="OPEN" val="FALSE"/>
</p:tagLst>
</file>

<file path=ppt/tags/tag44.xml><?xml version="1.0" encoding="utf-8"?>
<p:tagLst xmlns:a="http://schemas.openxmlformats.org/drawingml/2006/main" xmlns:r="http://schemas.openxmlformats.org/officeDocument/2006/relationships" xmlns:p="http://schemas.openxmlformats.org/presentationml/2006/main">
  <p:tag name="AMA" val="3.0"/>
</p:tagLst>
</file>

<file path=ppt/tags/tag45.xml><?xml version="1.0" encoding="utf-8"?>
<p:tagLst xmlns:a="http://schemas.openxmlformats.org/drawingml/2006/main" xmlns:r="http://schemas.openxmlformats.org/officeDocument/2006/relationships" xmlns:p="http://schemas.openxmlformats.org/presentationml/2006/main">
  <p:tag name="AMA" val="3.0"/>
</p:tagLst>
</file>

<file path=ppt/tags/tag46.xml><?xml version="1.0" encoding="utf-8"?>
<p:tagLst xmlns:a="http://schemas.openxmlformats.org/drawingml/2006/main" xmlns:r="http://schemas.openxmlformats.org/officeDocument/2006/relationships" xmlns:p="http://schemas.openxmlformats.org/presentationml/2006/main">
  <p:tag name="AMA" val="3.0"/>
</p:tagLst>
</file>

<file path=ppt/tags/tag47.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86.75"/>
  <p:tag name="BMOST" val="129.2697"/>
</p:tagLst>
</file>

<file path=ppt/tags/tag48.xml><?xml version="1.0" encoding="utf-8"?>
<p:tagLst xmlns:a="http://schemas.openxmlformats.org/drawingml/2006/main" xmlns:r="http://schemas.openxmlformats.org/officeDocument/2006/relationships" xmlns:p="http://schemas.openxmlformats.org/presentationml/2006/main">
  <p:tag name="AMA" val="3.0"/>
</p:tagLst>
</file>

<file path=ppt/tags/tag49.xml><?xml version="1.0" encoding="utf-8"?>
<p:tagLst xmlns:a="http://schemas.openxmlformats.org/drawingml/2006/main" xmlns:r="http://schemas.openxmlformats.org/officeDocument/2006/relationships" xmlns:p="http://schemas.openxmlformats.org/presentationml/2006/main">
  <p:tag name="LMOST" val="26.4567"/>
  <p:tag name="RMOST" val="933.5433"/>
  <p:tag name="TMOST" val="15.8241"/>
  <p:tag name="BMOST" val="86.69024"/>
</p:tagLst>
</file>

<file path=ppt/tags/tag5.xml><?xml version="1.0" encoding="utf-8"?>
<p:tagLst xmlns:a="http://schemas.openxmlformats.org/drawingml/2006/main" xmlns:r="http://schemas.openxmlformats.org/officeDocument/2006/relationships" xmlns:p="http://schemas.openxmlformats.org/presentationml/2006/main">
  <p:tag name="BMOST" val="208.5517"/>
  <p:tag name="TMOST" val="179.4704"/>
  <p:tag name="RMOST" val="980.3378"/>
  <p:tag name="LMOST" val="717.9703"/>
</p:tagLst>
</file>

<file path=ppt/tags/tag50.xml><?xml version="1.0" encoding="utf-8"?>
<p:tagLst xmlns:a="http://schemas.openxmlformats.org/drawingml/2006/main" xmlns:r="http://schemas.openxmlformats.org/officeDocument/2006/relationships" xmlns:p="http://schemas.openxmlformats.org/presentationml/2006/main">
  <p:tag name="LMOST" val="72.62582"/>
  <p:tag name="RMOST" val="887.3741"/>
  <p:tag name="TMOST" val="86.69025"/>
  <p:tag name="BMOST" val="511.8871"/>
</p:tagLst>
</file>

<file path=ppt/tags/tag6.xml><?xml version="1.0" encoding="utf-8"?>
<p:tagLst xmlns:a="http://schemas.openxmlformats.org/drawingml/2006/main" xmlns:r="http://schemas.openxmlformats.org/officeDocument/2006/relationships" xmlns:p="http://schemas.openxmlformats.org/presentationml/2006/main">
  <p:tag name="LMOST" val="540.3375"/>
  <p:tag name="RMOST" val="885.1219"/>
  <p:tag name="TMOST" val="358.4252"/>
  <p:tag name="BMOST" val="409.3174"/>
</p:tagLst>
</file>

<file path=ppt/tags/tag7.xml><?xml version="1.0" encoding="utf-8"?>
<p:tagLst xmlns:a="http://schemas.openxmlformats.org/drawingml/2006/main" xmlns:r="http://schemas.openxmlformats.org/officeDocument/2006/relationships" xmlns:p="http://schemas.openxmlformats.org/presentationml/2006/main">
  <p:tag name="LMOST" val="211.058"/>
  <p:tag name="RMOST" val="535.723"/>
  <p:tag name="TMOST" val="358.4252"/>
  <p:tag name="BMOST" val="409.3174"/>
</p:tagLst>
</file>

<file path=ppt/tags/tag8.xml><?xml version="1.0" encoding="utf-8"?>
<p:tagLst xmlns:a="http://schemas.openxmlformats.org/drawingml/2006/main" xmlns:r="http://schemas.openxmlformats.org/officeDocument/2006/relationships" xmlns:p="http://schemas.openxmlformats.org/presentationml/2006/main">
  <p:tag name="LMOST" val="33.53772"/>
  <p:tag name="RMOST" val="307.78"/>
  <p:tag name="TMOST" val="135.8485"/>
  <p:tag name="BMOST" val="208.5517"/>
</p:tagLst>
</file>

<file path=ppt/tags/tag9.xml><?xml version="1.0" encoding="utf-8"?>
<p:tagLst xmlns:a="http://schemas.openxmlformats.org/drawingml/2006/main" xmlns:r="http://schemas.openxmlformats.org/officeDocument/2006/relationships" xmlns:p="http://schemas.openxmlformats.org/presentationml/2006/main">
  <p:tag name="LMOST" val="33.70535"/>
  <p:tag name="RMOST" val="178.0696"/>
  <p:tag name="TMOST" val="236.8982"/>
  <p:tag name="BMOST" val="330.0787"/>
</p:tagLst>
</file>

<file path=ppt/theme/theme1.xml><?xml version="1.0" encoding="utf-8"?>
<a:theme xmlns:a="http://schemas.openxmlformats.org/drawingml/2006/main" name="Diamond Grid 16x9">
  <a:themeElements>
    <a:clrScheme name="暖調藍色">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訂 5">
      <a:majorFont>
        <a:latin typeface="Arial"/>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noAutofit/>
      </a:bodyPr>
      <a:lstStyle>
        <a:defPPr algn="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簡報6" id="{1F81FE89-8616-4F8F-82B6-E00CC678BCA7}" vid="{33BF936B-15E9-4172-A101-AE88BA5A72B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seminar.16_9.triangular grid</Template>
  <TotalTime>2371</TotalTime>
  <Words>2545</Words>
  <Application>Microsoft Office PowerPoint</Application>
  <PresentationFormat>自訂</PresentationFormat>
  <Paragraphs>349</Paragraphs>
  <Slides>17</Slides>
  <Notes>17</Notes>
  <HiddenSlides>2</HiddenSlides>
  <MMClips>1</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Diamond Grid 16x9</vt:lpstr>
      <vt:lpstr>Visual-motor integration in children with unilateral cerebral palsy: Application of the computer-aided measure of visual-motor integration</vt:lpstr>
      <vt:lpstr>Outline</vt:lpstr>
      <vt:lpstr>Unilateral Cerebral Palsy (UCP)</vt:lpstr>
      <vt:lpstr>Visual-Motor Integration (VMI)</vt:lpstr>
      <vt:lpstr>Conventional Assessment: Beery-VMI</vt:lpstr>
      <vt:lpstr>- Provide an evidence of impaired VMI in UCP - Help therapists direct clinical decision-making</vt:lpstr>
      <vt:lpstr>Measuring Instruments</vt:lpstr>
      <vt:lpstr>Techniques in CAM-VMI</vt:lpstr>
      <vt:lpstr>Scoring System of CAM-VMI</vt:lpstr>
      <vt:lpstr>Data Collection &amp; Analysis</vt:lpstr>
      <vt:lpstr>Group Differences in VMI Performance</vt:lpstr>
      <vt:lpstr>Group Differences in VMI Performance</vt:lpstr>
      <vt:lpstr>Shapes predictive of the Beery-VMI for UCP</vt:lpstr>
      <vt:lpstr>Application of CAM-VMI for UCP</vt:lpstr>
      <vt:lpstr>PowerPoint 簡報</vt:lpstr>
      <vt:lpstr>Shapes' Characteristics</vt:lpstr>
      <vt:lpstr>Results of Image Registration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Wen-Feng Huang</dc:creator>
  <cp:lastModifiedBy>user</cp:lastModifiedBy>
  <cp:revision>940</cp:revision>
  <dcterms:created xsi:type="dcterms:W3CDTF">2025-09-22T13:39:52Z</dcterms:created>
  <dcterms:modified xsi:type="dcterms:W3CDTF">2025-10-03T12:51:07Z</dcterms:modified>
</cp:coreProperties>
</file>